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7" r:id="rId2"/>
    <p:sldId id="287" r:id="rId3"/>
    <p:sldId id="259" r:id="rId4"/>
    <p:sldId id="260" r:id="rId5"/>
    <p:sldId id="261" r:id="rId6"/>
    <p:sldId id="262" r:id="rId7"/>
    <p:sldId id="263" r:id="rId8"/>
    <p:sldId id="264" r:id="rId9"/>
    <p:sldId id="286" r:id="rId10"/>
    <p:sldId id="283" r:id="rId11"/>
    <p:sldId id="284" r:id="rId12"/>
    <p:sldId id="285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101" autoAdjust="0"/>
  </p:normalViewPr>
  <p:slideViewPr>
    <p:cSldViewPr snapToGrid="0">
      <p:cViewPr varScale="1">
        <p:scale>
          <a:sx n="86" d="100"/>
          <a:sy n="86" d="100"/>
        </p:scale>
        <p:origin x="-66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3B7B3-8C46-4BBB-B23A-4E27A6851392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4862E7-197C-41AD-9DB9-724321C9FB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0460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6CFF60-8591-434B-94DF-3E5A3F010A29}" type="slidenum">
              <a:rPr lang="ru-RU"/>
              <a:pPr eaLnBrk="1" hangingPunct="1"/>
              <a:t>18</a:t>
            </a:fld>
            <a:endParaRPr lang="ru-RU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3843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6CFF60-8591-434B-94DF-3E5A3F010A29}" type="slidenum">
              <a:rPr lang="ru-RU"/>
              <a:pPr eaLnBrk="1" hangingPunct="1"/>
              <a:t>19</a:t>
            </a:fld>
            <a:endParaRPr lang="ru-RU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950265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6CFF60-8591-434B-94DF-3E5A3F010A29}" type="slidenum">
              <a:rPr lang="ru-RU"/>
              <a:pPr eaLnBrk="1" hangingPunct="1"/>
              <a:t>20</a:t>
            </a:fld>
            <a:endParaRPr lang="ru-RU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6061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6CFF60-8591-434B-94DF-3E5A3F010A29}" type="slidenum">
              <a:rPr lang="ru-RU"/>
              <a:pPr eaLnBrk="1" hangingPunct="1"/>
              <a:t>21</a:t>
            </a:fld>
            <a:endParaRPr lang="ru-RU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270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6CFF60-8591-434B-94DF-3E5A3F010A29}" type="slidenum">
              <a:rPr lang="ru-RU"/>
              <a:pPr eaLnBrk="1" hangingPunct="1"/>
              <a:t>22</a:t>
            </a:fld>
            <a:endParaRPr lang="ru-RU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26657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886CFF60-8591-434B-94DF-3E5A3F010A29}" type="slidenum">
              <a:rPr lang="ru-RU"/>
              <a:pPr eaLnBrk="1" hangingPunct="1"/>
              <a:t>23</a:t>
            </a:fld>
            <a:endParaRPr lang="ru-RU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490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8608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6171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219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3628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7754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052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6885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889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774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587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9542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F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9D1EB6-2FF9-48F4-9E64-B00EAA24A115}" type="datetimeFigureOut">
              <a:rPr lang="ru-RU" smtClean="0"/>
              <a:t>13.10.2014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E2206-9BF6-4C4D-B20F-3DDC1709892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34890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slide" Target="slide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17.xml"/><Relationship Id="rId4" Type="http://schemas.openxmlformats.org/officeDocument/2006/relationships/slide" Target="slide1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gi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pdn.ru/" TargetMode="External"/><Relationship Id="rId2" Type="http://schemas.openxmlformats.org/officeDocument/2006/relationships/hyperlink" Target="http://paleokazakhstan.com/paleozoy.php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ogle.kz/url?sa=i&amp;rct=j&amp;q=&amp;esrc=s&amp;source=images&amp;cd=&amp;cad=rja&amp;docid=FqgOI4plqZ06cM&amp;tbnid=9Kcln-J3yy_5YM:&amp;ved=0CAQQjB0&amp;url=http://kz.ambuba.com/turizm/opisanie-mangistau&amp;ei=iJoMU97dHceM4gSn1IDYDw&amp;psig=AFQjCNGNU-OXZGhJhQm2cKCTJyO_pX9mhw&amp;ust=1393421303447977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12" Type="http://schemas.openxmlformats.org/officeDocument/2006/relationships/slide" Target="slide5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0.xml"/><Relationship Id="rId11" Type="http://schemas.openxmlformats.org/officeDocument/2006/relationships/slide" Target="slide12.xml"/><Relationship Id="rId5" Type="http://schemas.openxmlformats.org/officeDocument/2006/relationships/slide" Target="slide9.xml"/><Relationship Id="rId10" Type="http://schemas.openxmlformats.org/officeDocument/2006/relationships/slide" Target="slide13.xml"/><Relationship Id="rId4" Type="http://schemas.openxmlformats.org/officeDocument/2006/relationships/slide" Target="slide8.xml"/><Relationship Id="rId9" Type="http://schemas.openxmlformats.org/officeDocument/2006/relationships/slide" Target="slide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https://encrypted-tbn1.gstatic.com/images?q=tbn:ANd9GcSh64YY_Fimju7k2c-pknCeCtQLoVvax01v7Mg22jvC3bPXwbd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https://encrypted-tbn1.gstatic.com/images?q=tbn:ANd9GcSh64YY_Fimju7k2c-pknCeCtQLoVvax01v7Mg22jvC3bPXwbd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0" name="AutoShape 6" descr="https://encrypted-tbn1.gstatic.com/images?q=tbn:ANd9GcSh64YY_Fimju7k2c-pknCeCtQLoVvax01v7Mg22jvC3bPXwbd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2" name="AutoShape 8" descr="https://encrypted-tbn1.gstatic.com/images?q=tbn:ANd9GcSh64YY_Fimju7k2c-pknCeCtQLoVvax01v7Mg22jvC3bPXwbd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4" name="AutoShape 10" descr="https://encrypted-tbn1.gstatic.com/images?q=tbn:ANd9GcSh64YY_Fimju7k2c-pknCeCtQLoVvax01v7Mg22jvC3bPXwbd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6" name="AutoShape 12" descr="https://encrypted-tbn1.gstatic.com/images?q=tbn:ANd9GcSh64YY_Fimju7k2c-pknCeCtQLoVvax01v7Mg22jvC3bPXwbd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8" name="AutoShape 14" descr="https://encrypted-tbn2.gstatic.com/images?q=tbn:ANd9GcTeu_c1F8yGcgd8ILTHDFyNuV9OGqX9Z8E3F0nG2r44mHbrlo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0" name="AutoShape 16" descr="https://encrypted-tbn2.gstatic.com/images?q=tbn:ANd9GcTeu_c1F8yGcgd8ILTHDFyNuV9OGqX9Z8E3F0nG2r44mHbrloi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43" name="AutoShape 19" descr="data:image/jpeg;base64,/9j/4AAQSkZJRgABAQAAAQABAAD/2wCEAAkGBhQSERUUExMWFRQWGRgXGBgWGRgdHxwcHRobGB8YGh4gHiYgHhwjGRscIS8iIygtLCwsHB4xNTAqNiYtLSkBCQoKDgwOGg8PGiwkHyUvLCosMjQwKiwsLTQsLCwsLCwsNCosLCwvLCwsLCwsLCwsLCwsLCwsLCwsLCwsLCwsLP/AABEIAOEA4QMBIgACEQEDEQH/xAAbAAACAwEBAQAAAAAAAAAAAAAEBQADBgIBB//EAE4QAAIBAgQEBAIFCAcECAcBAAECEQMhAAQSMQUiQVETMmFxgZEGQlKhsRQVI2JywdHwM3OSstLh8RZTgpM0Q1RjorPC0zVkdIOj1OIH/8QAGwEAAgMBAQEAAAAAAAAAAAAAAgMAAQQFBgf/xAAwEQABAwMCAgkFAQEBAQAAAAABAAIRAxIhMUEE8BMiMlFhcYGRsVKhwdHhFPFiBf/aAAwDAQACEQMRAD8A33D1Ki9XWH0wzxuBEL3Jt6e98MhRBBEb7z198Z/N16RIkO6idOgEQdQOnpMFQR2t6HHFTIMK6Kuo0IBLalgMNZ3BEcwQadJUhm2iMcF9Kcux6c5W0GMBN80WpqZuoKmb2hgb/Ab/ADjBaNIlTKnYiCPgRhMmRpKtQayToZSNQtIJItBvvBtvbfF54ZSDzJPNrDBgL6tcNAjzHUIiZOFWNd3+yK8g7IjiWVWoul7XFwJN5H4kH3AwAvDbMVrvFpKxMnmvciCCtouPQxjz6S5erVRBl63hMHBLaWuAD1CnYwY2PXEocGolmBBYjynV9VgB0vNoMkm3rhlLDZJ5lC9oJBESh630fp1gBXDVNDOU1MVbQYJBIYFuaDzH5Thw7iQeb30nf5fhgT810RICC5kgFjeQbgbEECO2Ls1xVV5JCk3lgQIJA6xJk/P3xTz0jsSiaS1sFCcTou4YhlZAQTGpWQALzalIIadY6QGMztggZer4KjUqssqAkhSNLKqRB8p079j0tgds6hkM4EgrqEb3ESFB6G3ofcqs1lKbZynmRmguhU5GViSwVgRYgXntPv0YA4iDtnRBDSTJT8Ucw6XqKJW/KDeTPSwiBBm83wXUNM3GkHvuCNoMG9v3YUPnqLrFRmBDatrrveAIBmb729DgmnwzUINav0EayPmO9zPf5QLhHax6Kh/5yhspx5a1arRFFgaNtZErE6egkA7gGzC9sWb1FRAVUldXSQJJJ9DIEHv0ti+jl4LOtRyYsGqEmLQ2mPUbnYjbBVJtIA5SQJkMJmLm/ed5vPrgiQwYRTJ7kUThNmmKUpBIZZE7+Tl2Jjp+/HdWjVkkVXvJjSrWliAvP2IE9YHoAFQptU1oapg9SBB1KLrYTPMPge9gpMg3TjdWXZiE6qUUeCUB6gmPuO+Ac9RKLKMbyIYi1jcMRNvWfhuLqNNlCrYhQBM9h2+WLg0YVcWnOQjiRhLaBrOJFRVHSVuLxDCPMI79/fDPAlCqupzIhm5b7kKoMd4I6euL3rKoJLBQN5IH87j5jEqSToo2ArgTirKNAK/ZYj4eYf8AhYDAlXPOHICKV5QGLqOl5E9yABab3xRQzdckHw6Y1gGz6haZMgi3lEx12O2L6IwqvE4TTNV2VZVdRkWkjcgWsdpnAVTiJYEeDU0kEEkQINj0J6np0vvbuavJLKpkyFMdd7htUD6oiZ3tgXNHMaSXemsgSoAOrlg0xYXYmxk7etmU2aaT6oXErzKcWfVSTQZqKDq2jzSYggwFBJkRrTecNKeWQMYXmFwJ2MduhIG/v3OFdTI1NKqaxLDYBQADpjzD59ZtY4q8ajlahaqzeNUBIUlZfqY0i5LWGtjBMCNsG4AzafQKm3HZHjNZiBNBQ0X5rD8fxO+BM7n6qzyK5IMpTJYnQCwA7E9ZAsLAm2CH4pSP/U1CRE6VB3jqe3XpIIxRVzGoFvyZxphiWm0LJkRA5bW9Zi021sGY590Bd4qr/akf9x/bzP8A+piYH8Wp/wBlPz//AJx5hnRUvpHv/VVzu/7JivGaOpTzCVYEEFuswdxsDcW6ScBUc2geqXqsZOpQBOm7NMbCFZV0pPk1Hc4Pfi+pJ8KqIIIJWItN77QSDHrgmrnF8Iu/6O5WakLEkLNzEGxF72wAqOYNDnGqu0O3WV4kMy1em9NR4DaXdl0xILKWudQOhRETth4+Qy+kgJLEW8xIMQOvL0F4GLfzlSLNqcqL04aQOkgnaJg7wQcVDO5eppLNMLpKjUBYgkkAdCPxwbiMYI8tOfhWDIgwjclWFRiVIhYACsf73v79N8Q1CKkG5IBJabmTCqTInTfcDbsSPMrxekWUqwg8gsQCfNG1jAM4NNQMCpuptDA/vGFmqQLbcH391LQTMofMcSWnAKkSVG4HmMSL3726A9sArxKk7ElC5G4KjlEMY80fUJJ7kdMC8earRpasorVH8QSSrNoXQxOxBNwu8iCLdcd5apmIpuaNwIcCxEJqYEEmCHkTe6n7QihTaOz+kbpiSfhFLmKRkCiYFyCqgbBu+4DAz0nHXDXpgLp0ldhpgiLgQRueU+4HWBj2vW8ShFUM2sFWQbAkxMjbvecccOyxVHVbtqLfpIIOo+JJMb87dN+kQMUbY1Q53U4bxnK1mfwmVihEwpsIgEW2JDR8cMK7ztK9NRtbqADc/h64z/COEHLhzSy6BiYbVUZtriJJgcxsO4xfU4u9IkEUQZM3IN9hyzb3uZ2E2EtAOD90Zz2QY8lM5S11whpNoaNVRdcECmyz5dMLYRMywNwDhhV4TRYAAAxJ3J3iSRO9uuM/m/pQ7MoVeYixVTaTe8kRCiOp9Nsc5jLZqoIqGR+rAPfqWudsRzyCAMeqEMbBJTDj3G9C+FSP6QixAmItfb06jcDrhJR4zmFIWNcrpOxgoYkjceba5298F5TImmVIpuXi2pzIuRf2gGSeuJ+StRutI3sAzjbnOnpbWxa9+YibCKbTBBB125lEa0QAMI/6P8SashMQykgg3BgkW7bdLemKuO/SGnQqUkqq8PJhQCJlVBYkiV5jb5jbCLxTRrFvDM/Z3F+9/wANx7YIqcdosf09GnC2BNMEqZBEEgiP32xGNgyUwEOOn4TvNZzLkgOSNMhYkTLaDEdNS+m3bHOVy1EzpXy35mcESJtA6C/e+KOH8Wp6TUAhJJNpj9YHeLQQZItFhgDO8bqVbUVApATqHbpEfjt79CuDRiffnKCwk5hPW4cNQC0lUibwRf5SQDuOsjcY7rZrRoCBYBC8swA0iLdjBgfdgD6PMtSiq1IZhudr9Z9JntHYYb5jhgZCgBExcEzYyL7xPTBvqU3ERMBAGFszqvcvSexKd5vc+8gQN+We3bCX6SVc0uYoNSGmkIDmaXVwrXYz5IFu/rgitlUCq0u8g2LCBy6zI0mfLEHew7YooVaB2R3a1xeBMyYbrMk/AkkHBMaD19dlV5aYhORVTysaa+jH8TPc9uvXAnFOHUYGYdTUFIFlIJawvyEMJIIkBrSLRgOkqi4y7fCdxMNEiJ21e42tgmhn61KQlCBEhSRFxPYRecAGwef2rucNEMmZYhatBSUmIJUiQxVoIYhlgWK2PfBmVzleqtlphDPmLX7j4dvX0kqOK8RzbLpp5cFQ2kk9FBIE3jyhWLgQNUQSCcd53hrqZp3vqg1QLzNjuZ7kg4MtAO3yoQbclC/kmY+239tv8ePMT8uX/s+Y+Q/9rEw68d3ylWO5K0XDsloQgQVDEiyrMmTyqoCrNgogdbzizi/DaWaTwqmoXDQDBkAgEG4IuR13wBkuGtlqCJ4hqgGJhhEmbwWbSJgQD06bc8Q4lqpFAjqdpCvIM99QMHYkXhuh2yQXukHdaLujODoqOJcUpZRaWpG0EhAqgHTCjck3i8C5MHczgyjmXNMfovEECGBABAHTe+17m3SIxRknhF1JWYLbUFIjryySYEx1Nt23K7JcDp5fMvXFQyVY6QonmbSYMy0aLm0ah3xpqgb6pbC0t3H58E9So02pBIIjU4mJWDABiNTGCenrgzLZ1mAIXQ3UTPtcQJ9tsBjjSLAAqgyQRED3kkW9T3wbls0KgJGqx0w4g7A/K/3HGN4OpCtsaSguMIyL4iKajkgEAGbamsQCwDMAkbcwJIAOOMrk4U6qlQwqkQ19tRn49vXB+Z5RN4MfC4mMBGkJAkabSLg2tEzscWKhtRCmJKqrZBfDLlqigKxMvNgGMsY3hjYd4x3lMoh11E8RmW41FgdQ1g6lIB1By9mFj2gYr4vT1QIkEONJiPKTee/8jrjnJ0K1IQrIBpmBsQI2EeZmJY+rn0w2SWTdBKEgB2iz9F3LsjllaWJNoALEATtaOse3Yqpw/wAOn+lYOSSTKseQAlmsDCgleY8om5EjHFDL/lDtqKBk3kRzSDIMk3Edb6ukQGFTJl1VGdDpuodV7cvS0Qb2mZi1xaAXSdN4UqOOgRFPL1FUQlMET3m8xJk31QPQH3i5vyggAGkCReNU7dB7+2OfBYFSagYTcaRfYz8IPzvfYxsuAp2AjeBb1+GFugQYCWF5lnhZciTAnaYEfeQT8cC8S4squqaWsPEkRNgzWXzMOQyQIBKj62OqOeRRuq7KR1BEW72kX+eOqnEUIKl10mRO4m/32xWjshTbVUvxOnN4BNzA1dBu23+mAM9Xp1EYJP7QQdmMzMkQDt/o2ylcwsnzAGfWBIPr64tq1SASLsASB3IG37sVcGkGFcFY/KcDLrapKiFKMIEQCIEWsRt0Pya1uE6ApQiBvMxMRfuD909sHNnXmDQcmbsoMbkTcdgDv1x4c5VA/oG6bGfjIH8+mGAua6R+FZdcMpSOFagz0IRtmQ3uLwYibHe2/pGG3AM8Kq6HVTUXfb09Ok/EQeuF1apWDa6dLSfKQSCJKkgHmUadYAJuRJgEwB3xXINTY16QUtBkEWI+PW5v0J7Eg25gBGcH7I2VJEQmC16qyPBFmItAABIIMSCbE9ve2LKteq0A06UdOYkja4IgiL7YD4XVNQAipEyTKgsIIhbzsDHw+JPq5eqVE13nYhVG5EQCCPXeenbB3AHBH3Q2u3SrPZXNeNSZakII1iW5peIhpNwygXEQTh8M8lJecQJ7EyT2FySe1zjtMoWXSzXMSSb22I9jf3xxm+CU3EVGZjIazFYPQgLAGISHgXbIyYCAXjiNq0oWgkcnMIFgSRtO4FzGLG/TJ4bUmAYWLSAsQYPeduXpNxOOczQWk3hmGQKsagOUEkBVgWgLNo+4nHGqmsLInULzYg/WuYHY+oOI+kG5aFQdJyVV/s3W/wB6/wDzKn+LEwf+dR9lv/D/ABxMLuf3lTq+CFbjFLWKes+Mw1BATsZMdgQvTeAcdU6gZirnw4AnWQCfQXsvf78A5jg4qPNRUNXYOq/VmQGBs1hBB3UkTfBdPIIihWho0qCQNTGP1pAt2jDoYwAjUqEl2AmAzFLbxE7QGHy3xQ/EFp0yTcBnAgjfUf44V57M06avq0mo0kKVBm9z06/Ox64T5WiX0NWOkSSFHl3E2A7soEmOYR3GdzAdDlHNolydv9L6elSNRkkAXkRYnva89sH5f6Qo4Eus+pE+xnf3GMzkMtRUk1CrXjrE9TZV0gyCFaYvLHoS2WElqDQVANgRY+vXb3HxjELA3B/nPoh6Rp0CP4r9JhTamnhuxqkBSotOoCFmNdzsDt1x7TrVSJGhoidW6n6wIEdjFtjvIwso/SysCNZXQtiT3lluZ9Jn1Fr48z/Fnr1DpUAADmBMn0BBEjY3PUDDQGxEflGQTHMp3UWsVJJp6Y0lRq2JALd7Ak7xANr4D4nSzDBYZQ8bJ8CRPe3wjr1SCjmHUyzkgXVtehjcQdLBiLg2Mgi8ixurcbqoFjUWkRrE6muu8QDpNwPsz3iYIgET5IYgyveHcS8FjrVhUDKObr0m3p22iIEY0vDaqKsSusgFrib3Hwxlc1nGrQpRixZTOkCI0kKYiTqG47jpvoRwtCBqUsYEkkxOkLYTGwwkugWqqg3CPzVVCBdYmd17HriupmRpI1qbWkie4gzf4/PA35vo3/RgkxMT0FtV7mD174jZBAOVFHXsbeouPfEaW4CTlQqGEqiEtPUH1JnaZ98DVaSrCtTQA9AJCja7GBcz/E2lhklQCAAGA/f09Md1ja4t/J/AYY18OtAkKRuVRlcymkqTEFhaCBeRt0AIvtGAOJcVtUp0+WqtgTBAIKattTCA43W82mDBmTUK7NZbCSNhqMXHc6bdfnGLM1VUsSInebT7avSRHb2wwtYMkeSoydEjPEKrg6TWRyWgaWgag8EQp5UlD12PrPVPNZolTNXzAlfDqiwJJWQv1pgWEAXw2FcIC2rVtIiCJIEbwN+sY6HHaIsWYH9kmDbqLHfv0J6YG87NUjxTB6akRFttsCsuix5kMC+4m0HuPXfv3xPz/TgSKhJsOX90z/rjz85hgR4VUiwI0Dr03v2t/nhIY4bYVys/mYylcOCdBYT2EypmdhcT7A9ScUNxio1fWxI0yoIFlIDD4A67zvpUSsXbcQTXTKtTrAH7Sgx0nvaZuZgdcAZDJsUIbQAdJBLAHrZbsCBbmtMxAi7mtLesCmmo1wgo7iH0gNIanq8qxHL5gQLtAN5kW2sYJOBOG/SRqzoq1hpHQaZBJjYw0TYQfxwI2Qy9OdQMAapRlaAJJJVZsImf8sLuI5dGafCIqpqUgJ4ZN9nUwZEjaJt6YKHAaesBWCw/9Wv4nRZ6a+Y1BqIqREGQVViJGnoDtse5wFlSKiMppaXKkAiSdURdTZf8o7YV5T6R1NAGpkPLIcB1IiAZF9otvF464Lp8QKVCzMyNJ1Cm0iQIJ5rbQOuw33wTQ853CvqaL3W32j/YzOJjr8+//MVv7C/4cTBZ+n5Q4+pM+FiuSzVQpIPRhvpGoCF8uqYm8bk4TccrtWrhKcEqbgMfskR5e9/hhzQr1gm1PaST1tJ2MTPa1iL74T8OqMz1HpqJLEHUD3AnfsOn+qKxlxiMYCtnVbKCp1HeumqnJUQZJsvLPSTt2tHz1FLVzDShEj636qkfU9jiim1UnnVQACZU3npv6WwN9GuLLmEapTBCEqQTG5RSygA/Va3vMbThbgS27uQOfJyixmDTkNoA8wljeSTHkkkH8Rj2pXNwGpg2+sbSJH1YM7x1vicTQlQFnVJiCR0M7EWj92BuK1kpUDVakKjAIAuxZyQirebliBeYxcBwB3KCYVCcMAEGpTbadpj16ncX7++JTyJVWRMwgDKwt1kRI9BIsIv23wXkqFKrTSqlNStRVcT2YTEdDfHVTKU5jQoItBgwJmPneMS6D/AriVXk0qBVXUhMz9c2MuBzMSVEhZJJtucdZvhMy7RJIJie6jqTsoj8ZwBxviD5UKypTZQFDEllIGoLNgQogljUaFEAbnDisSabKTJhunvBwVRxb1gcFW0AoM8JGloAJM2Os97TrsJ/E46oGsoKqgCjVE9bkiJbqdtoEewLSpEk9W7+gP374Uj6RznjluULogGTq16RUI7R4Rt1lTioc4keqowFenDWqEllCk3N2IM2nfupFrQMXngSdXJJv03PwmJO04YeGoECB1gdfU+vrjmo4gyYsb2t63t88Cah0aqA70JlMuFga2UdoSAY0n6vw7YKzgZVEFnkgEDTYQZayzbsN5xnfotxKpWR2rElwUgaAs0ygKVAP+8uxHQ2gRd9rvafTF1Ja/XRWMjCWVDfSKNWDuJubzvpiBc/wtPL5HeKD2/XMSR8DvaRjn6S1nWkNLOAKlPWac6whYBykXnQTteJIuMWcMzreEsNUbcTWgNGogFh5vLeSASIJvOGBzy24eWpQgZhC53KZhtHhLpIbn8RiZWANj9UGRAvtHXDtcmpMzYWJ11BGw21WtiqXMMD32i/W3pAn5YXcfyxepQYGqIqDxAj1FGjQ5JbSwBGsJc+3XFEkkAoierhHpXYMAcu+vYnWbEyYkyCSom/eDHWzni2XXUZEM68u1yPUk7Xt8Mc18xq80gm4MGD09gfXHlAknzXwu4bBQNO5RtGm881BAv2gVJ69I32+/HeXy6kMotDGI9TIt7EYy1B8xSz1Sq2lUqApdx5aYTQ2nYAt4gsZ/SCQIw9/OKMSQVDwDE7wDMEfqgH4YN7YiEIUzuT3cid9WkwbWn4RhCopyoSkTAgFABBjcjym/WB8caB18Wk6MJLK+k9JYH95wp+jf0cqZefFOsMMtJJBIKU9LiFUcoNltOxnDqDjME+hVP00SXjSU6z8xCOpOkptNhcH/XtOFSZVaUVPGaRaVUET2sD/GPhjS5/6PmnBTy7HSVHx1kH5WOEeW4RmK+qXlQSCjGARANjEHff0xdRxYTcITWHAIKK/wBoPQ/LExZ+aM19o/2kxMZOm8PlMnxT/MoVqFVFQ8p8xHOOyHctExMzEEdQn8bwKqlXJVrxFjtt26iD1B2IIxrczTRxBIPsRaMKquWNPnOmoOYvAsNrnrpNySJg3+1OnFVtp1+UE2eSvyXFUqyFN+oxxwnhNPL6kpggaadpJ8qlA37RVQCesDCrjeUAIqIsK0K4FiAN59vwJPbB9OiH2epBCsRM3LMTIj4dsZgCAWz6KPAGQjc5qBUpBbmAnbo3/pwFnKL1V01aNN1Uq0M3LqElZEwRMb29Nsd18g6Qy+KeYXIDEAkEkJqXVtESLM5vYYKAOlWqLFSFMRYGLqveCSMaOicwB0c/pIuBOqpyFBadMU1UIo1RpmACxa0n19h0sIxXXzjTop8zXBJFh6395nBbuTcKR3kr/HFdGnEkwCe3a1vuwgEAkuTAqanCaNZgayLUdfLMmBMx6iRMG1h2wbp09ZB+6T37XwFWyCMSSTJ9YGOvzdSjr8CfX+JxVwkXFER3IrIk6RzAmAJW/pv2nFjZNZkAAyW2EaiApb9rTad4wLlysAA3UlQbzAJAHyx41BmqE+IynqFkCFsInuST17Hpi2jUjCEq6rlGMFXCGIgLN5337W7fdFFTK1IvVPSYUfIf54tXh5iPFqG0XYX23t6fj3xaaRRYktvcmTczvipjT4UjKW1KLGAarx19bj0IFrztbucTO5xlbynQBJcSTHNcWiRCiCZOsQDBwTUInbEdgSB8T+A+/wDDFh0nIRRGiAbO0tJMtMAjUCY+sO/yFxtuDBQ4nTaUILBpSw7j37HfF4qAGDtivL1uVehAA+Vj94xUg7KoKXItJySAzbi4YAiy7zvA6HBL5WkN1UE6iILXsJO5G0YKNMHv74qqZUWkAiCRqEjpP7j8MFfKqAF4M2sQXX5j0/iPmMdB1PNqFt8dfmsaQSFAM6QBJNhAjYDrO+0xis5EQQLAzYqB+BH78aDwpaJJ9yAhFYFXh6TEByhMCCwG3S56X+/AeZpoHUoVJnpH2ZBEdbCMT81oogwPhG8AnbsB8BGPK60qctI1LN3AmVHoZBA0xexFxAjEFEgXT9/0pfmIVdTjVSiTNMvJmR7ycD5r/wD0DSoJlWm40m9oiPf92G7VkYwpUE7LIud7H+T74RceoJqpEgCXAJI6SCbz29ZvgWhzOsQiBaTCh+mYeD4yKb8pWCevXfpY/djjgf0sRM05JKq24INrm9p3BHyGD83wRACaSgzBIAkXBICCJ3tv1NumIvC3F9JVZMBQsLLbAzMe0mN77oq1G1BE+WitpA0Ccf7XZf8A3n97/DiYVfmx/wDvf7QxMYbB9SKfBMPyXL76lMCZ1ztBnfppBn9UdsePw+kAfDABGrmBJ0kAiTe8E7HfHHh0QT+lMne/qDa3YbdQOsTi7KhSNCtJBAmQTa8n4g46wYSQASgLoyQkVLg4qJoYcyuVA5m03VRzGWiIN/wjGi4RkvDqQdtEqGNxzf59f3YtynD1pLNyRJnrHYegFgMV5V9VQuG5WCwDEzERPb07z3x3W0Gg3ESedFz3VC4RsnDX/n4/jgTiB8u2/wAfh/PbFVTNAGLk/hgavU1d7bdo/j/EYXxFRpY5gImIVU2m4GF4SJ9/x6H93yx4kkGCD6YorJabx6/Ij+fTAeY4mKVrsTsBf29ceffSLTC6LXXaJk+aMXCiO8Yoy/F0eoKa8znoO3c+nrhaKFavGyp9/tH+fwwVl+FmgjNSg1CwJ1mxC9PT0I27HEotZUfBOBkqnvtbhMssuloMSWEArO4kT89+k4rzWbKuNQRVY2MkQQNjYi+0/divLtqqm3VlPp6gz8Pgb4pzGXDXiWAgXI+G4x1+JY2k1rSMHkLLTJcSd1yeLEgwaR93iB6+v8+9iZirEqEK+5Nrz+6P3YX1qSiQRUWJuCSPQiSY9vni2jnoEMCY+sgkEd7TFu/+uF1JsSwJ4cd0RprPv4QP/F2H75xKS1A0NpiQTvfcQPWw+HTrgf8AOg+oGa9zBAgFlLAxDAMpWR1Hxxwc6d/DqQeuk/Cfc4UWOGyK4Js7jtgAUmMgNpAYyIHWG/fgrK5l9P8ARE7xO5+7+fhi7Ja3J/RELJM23JBC++k/dhQYW5KO4IAZRpJFRgCSSIHfp19MX0soQVbW5ANxaDt0j0wQgaWDAAA2Jt8IN5iP5sLVeORonpIscND3McCfwo4S1AVePIzmdQ6AG8X0nYxEie++PKfGUO2o7bLO5ibWi/fF9fhAFMkKSTBEM19oBvt39JwPR0gS1M2ifNIkwAdR9eh7+5ZVio4v1S2AgQp+Xqx/omJHdRYb9/T4m2OMtmKTEkppgBuYLOx+PzxVmuKIpApFQGnUSG9136en8cZ3PU1VXVadNmaOdTYR2kzMDbaI+ItGO73RJrmOMU9AB5YsTboCN7ffhRxXitPMItPxlB1KVLMoE2MzMIJgHpeb4TZenmKZAKl6UkSVkAnmiTaYGNTlON0ncfoU1iIB0xHU9NgR7974pzzTdAE+qMtGq84X9LHNPw9MshKSDM6SVkEdLWjcYbZLJ16jhydAHlmIjltp0yG8/Nq2IsInFy8WGrlotpgwFPaQRbpIj/TBVLiskDwXW6jVqJidzcTy+sT0nHOcCCS1oHnBUJkIn8qP2R8m/hiYJ8X9dPkf8WJhEt8PsqhUNlkP1V+QxXk6CioTpANwDA+W3phbWz1VXRNQLNGyjckCwIGrrMCwuYAk2ZwOgLNWpiCTeVJ6wAWiSbCJ3x6KgDSeHFKqdZsJ3UY6TpiYt2wvqZdmDErDiNoBuSCRzRqgfa3AuOnlDjtEgDmWwgEeinpOxOk+qtgfK56hTdtLND/q2sWFjEW7z+7Hb1XOJhL6VOmrCm1V0YRK9ySRAAEC/b0O5x3UFJoAqPYAQeoKnuCdpPTrivOVkbMB1ZocAqCrQW0gad9MGJ8s6vrRbBtF16qvymOlwPljicQ0tqQFtZBbK8p8KBHnqdPrnoI9sL69DTmEWWKkXljO42n4/wA3w08Rk6cp+MemAeIOBmKLG3r02bf+d4xheXQU8AJ7407D/LHjVQBBIBguLj1uRvE9YjvgKvlj+UrUFYCmEYFS4jXbSQO2gtP/AAneTgTN5TVmFqApKoyhQASxKskag1wNU3UETYwThXCHo6kjcb/CXUFwhMMvl+VipOsgc17SqtImRuT6YVZLOGm5pVDfcEiJ/n7viMXUeHs2ZpVg48NaVMEGZMq9wI3JK3kWUiDIicSpGtmRSC6VCai5Bkkn6hkDlETZrsAQN8Pr8U+tU6xEQTHcpTYGBF1K6jcge+BB4QOoECOx333HXfEo8Apa9DPrYAEqTBgzEgR2PTpgx/ozTJm/tJj5TH3Yy/6Q3vTYCDGUW9SiFBNmiAHjo363r644p8SKG8ldiIuNoP3wRgTOcPGXqKGGqmSY7Dcx95+QHbB35vpukoIm4N+4N77W298amVWPblBadQtBlc9TFGQwsCxHoL7e2B14qhJPiABtLKL3BUD92FGWyGkA3R1boQQVLaRAO4LnqevyMyPEh4hD6TqUAMAQGMizDudW/S2LdSaFdyYpxWnIGu52s19vTa+KM3w+qzHQ66YsrDr1MxMenxnoB8x9JaC2Iiwjy9laInUPMIOmCZAMgjC7iPHjVC+G5pkavNqG4EECAT/mcCGEGNPNHBIJCY5HMZgkJrQQPszsDY9Z27beuLH1MY8a/wCqsXA2gdJg3JsIxj84jimarVTY6BFQl2MkDp6TMj9xJ4d9IK1FTFI1C8MpgEQQIAiIHWO5Nuga6mdRCsUnQDBTerwiL1AhBZfOrgDU0EDTsTaOnywG2VVTZaG3+8Ui1rgry2n5e+M6xrtVZi2rWWJQayQS2qNJsNIkCMHrm3psBUyrHULF03Xa19vfDSXWgRKJ3DlrtVfxugVUlStm1HRUJEiBdN9gwMeoGDcxwhXTVAJv5HZhJCqx0GACQqgkX5RjOcTzlVi5ACkkxqUbapud9yNo9cPuCcNqCkCxq1GJsJ0qBaSNJEwCbeke+SuXNgg+GvOiqyBBSnO02SNwDfmR1vM9SZvg/hvEyieZOohm+O2mdydid8OU4xJAr/owAYLGLj03jHLcKJBYDL1iQSRp0sf2WE3jucYXVbuq4ffVQCEN+eV70f7VT/2sTFH5uT/sp/56/wAcTA/52/Q73UuSGhxtqRme0z/CQSJvF9saLKsmYB1VEAhzpLw2kjSQRaxGoH36EYx44Y4WCJAJtpgqLiI1TFz8PjA1GsUYgqYF9mgz8b2/dj09VlOL24XPZVcHFhM+OfyvrvDOIrUUAMpaOhB2sflafcd4Fzef/hP3Efxxh+BZp/GVyySF0yT0EErE9FjVYW0npI2J4pSJVvEQShMEjqVj8D8jjTw9W8QdQl1WWugLujUFQGVaNuYET7ThFxWlQpVG1Kb6WIBNzBgm/a3XDiu6q4qamIaQAoLSRyx1gC523Bv0xXmeFg1/FN9QVfQRP4zPwHpgeNa405aJP9RcOWh/WOFmSTBcUW0e7TG0kEgxHp646zlADwmpixYAi56j7xM/DD7itZcuNTKWQwpCAEglgohZEyWAtf0xnc7SZDpTU0nWu0galsZIMSQvxA334T21Wm14XTb0bhcxPqlFKenlALwIEze+4vuPu9MKdJq1JSm1NbwRywREGDffoRFsGflLNUDrTLFUIAYKRPKRHNvI9IvjteI1ASGRZ6mQomYPXT26zJwmmwOpSD1t1ALX9YYS2lxKtRkONKgFQSFYATCWADCC0EkmbHlup0AauRI8ODtvtfmMHqNJEdyPXCTidA1GDEJO0akNgWAubgw5sCASROqBiJWqQAi2USLjlJnbveRcbgxsMMqMD4OJ3xjnnzUW5xKbJwsUmqV1UGo4BaQWMjVsQNWxAgdFUAY84L9I/HDa6T0tJi4t+zuTqX61oBMXIOCOFcV8SQ1iN/XebRjni+YbwwKEaiwDadGoL9YoG5dXv3JgmxxOukseM4z3KtFVxvMU2psoqLqIBF4sWCzPTeB6kYSZPijBdAekCJ8xY33jl9CPwvhtV4aayqrVAWClWJRlLcwM8rLtpTaLg9DGElf6P1fF5SKkXB0tY2uADuNIIM7jGvhWM7IyfKfwo4lOqXEDCFqiTpeIp1DYFmsCJIITf9UnqBhbx/NLSZHYo23KBBuh3VUBB1QZ1C0DTN8cjhlRPD8Vqanm0/o3sCKgIkAG4ZrwfU7YRVVYVVqVQxoFxcW5dINpMgyfb33xr0Ejx5yrptuJM+KNy3EtdQNUnaCCFCgH6t76iSBA7AXO5Waq5YeIgWo4GkECbEm0byRynbZl74UJmZHh01uSCdQkEWKnYzeDE/HsY61suwLIWDGRqBA3USdhEkCT3A7YtoBImVuFQMAaDCMfOotMyR4awNOgFmlQ3lMgwSAfWY74OBZtSu0EATTgKGDEqsNYXINp3GAMvUL71AhG0AQQZkSASJ9RH7uxkaTagxBBjWNTXJkKfKJgjqTh3RtIlEajgcEFPafFRQARFAMCAADIO0MJ1b7ycB1+MA1CanMfKVAUgX3WSIgAGY6n3wvqIaXMJqJUJGkhtK6QbqN7kAT0M3vGB6xq5gFKaqAGBsgVQBfnc+sf54XU4i0WlyWWUwboAKGz+ZR2EkFhtr0nzXvfpMAW6DDOjnnI0o7MegE9bGADt2/fiqrwPLhQPGGteZtIna8KT1tG532w3yP0U0knUQDJG5JEkgNsBYgELvHQ4wP4hjxJxCzuzqlNfgdU1AapuWFtWpgpPUCSIHeMFHglcmwWLgM1iRsDtIkX9/lh/lOFFNOhrbk6Y1Wi4m94bp16G1mYzxUlNBJsLdZ6+m/XGPpXHqsAKkg5KRf7O1+6/wBt8TDrw3/3T/8AN/zx5grn97ft+1J8FhczxRKhV6aKoiNLbmGIgQ/lUCLbC1pAx5m6niqAtJFN2hZJksy6ZLEgQBOwuLC008L4UY0sUAUGBUVYJ06gOhBPcDoeu92VzqrV0eEokarorACTIJ2B2Hzx33tNI2uCxVACSRoucuj2ZUspNz2YFNheAosOk474dSc5tUCkhFaH0sf+rBkCNIG6duZh1jDDIUTUcgCmJBF1F5np8PvjGg4Pw/SbhCJ0jl6hZncyI+PthlEOFa2YMaJZcADIlNaOW8OiqgkBFABjou0gG4gd8Urmg1I8xaCFYlSu5HQ36wN/jgn8iX7K/IYGyuRGp1ZKRUHl0hQQQZEwAQRbHVcJaQs4MGVzWyyOASNQVgwv9ZTI+IPQ9cLm4dSbMJUaQaQYKjCBLEHXPUiBHY3325znDmlnpiGOnUsb7TveY9Z9e3NLhpccz6T9kqnQzvAExa3QD4+XqNseQ13houy0y2SF7luH1FzFSq1b9GxIWkC0RCBWMtpnlY2UGXMsQBgbhmeWulR6qIiq7xqJmPPLA+UFCjb7lpA2wanBhMioelwF6Xi1vu95tFj8JBBDsXUiCpgA/K/wmD1ws1G7nu9IRBpQWXqZaqEZNBDBWImG0urFdQJkT64Zr4YmCgne4vue/qcKH4N+S0KgyykuxUiYYzyoDcjVpFwCbmb3wSvE1y1Kl+UVOZzAZtIO2ozZLKBckA7CCSJpwDuwSfDdQY7SELCnXUionM0ySO0bg9RNu4PTDP8AOBWowUlktEQReLz0EnpNgT6YszuUWugBBIsR0PQ9djMETsRhQM9UpMKRYsrAqbtIOmbH7RW+mdXW+FkF+Y01/aFzc4V2Y4ivirWqq/JBTU+hUJEHYAMTJBLEgiw7Gyl9Iw5UwKiMBcLMHYgESrQwIlSNtsd5PheXq0SimQ0yeVTtFgoULHoBBk7knAee4gEP5MNcgA2UoGVTBVArKzAAEFkgCAJvGJ1ahtbOPsO9K01Whc5epTUkEkCQIJjtEi06ul+b1vh/pDQ1kCmvKsgDSxkhRBA0mIXrPQY8qV3OmGLoAq3UkiIvZpE72sIFxi2pQBVQT4fMFLQSCCpJJXoo0hT7rjdwfDtu6QOk86rWykWtuJCmRAoOW0tqiJ0G3MBqEiLdpB32nDPiVVqgXWziAwDKNz5hYkCBpDEEm6iCIuhpuWIioCWRmvIOlTDNI1AQw7/wBtHh+YdYDynnlSretjq/j0jpjVV4cueH7pzbHzMSiM7VRKYtru11nkm6iWMkDu17Yp8V3BLspOmP2ov9oXm21xv6e/m50XWxmCDpe8nWtrX1WPnIEjDk1aVeNahXAEnqQB5wQbgdsYeLNSmR3FDVMC0FZ6hWq1XAFTw9MQJ2gFZBuehvO89jDI5FZBNQVepVi0d5sZ/DGp4ZwWnTAYcxYw2u8AywEGyjUZgQJJ74YvQUEBVUE2kKNgP5Hxxhq12E4BWZxcdSsvwuhTeSKVMEbD33Ox6bDphzlEcopKjYbsbECD9XeQcHpl1WYEH236Y4y6+YdmNvfn/9WMdSoHYagydVVL9k/tN/gxCr/qD+0f3DBAHpjnGYlGqIfunyP8ceYv1eo+eJgblIC+WVCXRSSk6dpIJBAvJG8bXEYH4bkgxOiorCWNnGoFiTEG4uOnbDzgWZNXLtIDMB4iqYvoFgAfc3EbDvhVwvhbqrxTJkjzEQI1gRCgjznedvgfqxy4OAB52WHGQTnZW0malWLNPhHl10wzaBDfV3ue0+xjGxyXCVNKkVqVQDBHNBE0/lsoHzxiyGW7rpWSDoO0zud9+vb2Aw+yPFvCFNaayWck6pA5UKMFNgSDAPqw3wmpRAcakZKS8SMLT5XIeHc1HawB1G28zHQ/xOPHWGdkRjUhoB1aTYEXIgS1oB+GK6eeqsB+ggEAyXBEHf5C+LMqwNVtLPKiGVteneAwm1x2/1ECZSEJnM3UtNAyLTK3tNrnY9++F9bibqb0yJ6ah8yIPXDnjeZFNBUbZTB+Nh98YxWdrCudTgNT6KTF+94O+OPW4R9fiYAgRrzuunw72tpST6I+p9IgjwRpJkxqBsWtJC7m/m/Ezg7NcfA0FVlWmSdlFoJIkXv19b4Qtwqiq8tQo0CxIIv6E23+WFXEuHVlVVDhqQ+uJOkXtIuBN4sLDDqn/y7gCDcd9vb+lNZUBwDHPOi01b6RkqdKqbSI1eaEIX4szewpv1IwPneMI4JdFIU1DJEQFIemp5pYNUVNS7GBa0474dxLVKPSS6mDC3ERMxIvfqLG67YbUqyQdNMPyTACiYAttYkR6Wkb4576JpPtsM+askkSSiMnmDVo6lZSxLAMBY6XZdp6gd7TgJ8rUZi3h09RAAYEzY7i+9heOo6Wx7+XHbw6gXmsAwkSdr2IUTHreInHOV4IRXbNGu60tJOloFhMKZWVpKo1ASSxOoxEFAp2Ewee5S6VVVo1FeeRGncaoa8C+0xAjeRa0TTxDirKHlFplgJewJiANZjYDbce2DvzvQenqDtDHSQ2oGdIaCrCZKEMLbEEYz3FKdWsCVD6ZgE7x1mB8uvc9sppXOgCO/ZGalNomoddFTnaYrU7GGk7L8JBG+2A+G5IUgQamoiPKGiwEkmes/HDOoadPLsopkVIu0GbdIHScWIKVOmF8PxDJkm8AiNuoG+OlwLCJwYRUn3AkOEITM8WJOjSou0EibFiIMyGEdTe5ucWcPr6m201AVYClI1BRohryBpERI/ivpUi7HTNnaAI2IEj5jDDguYUB0KA80AmQVADHRM9Y/H0joNfc4gbLO3iL6toy3nKd1gaYC5hTUFRVDXmGMnXMAKir9rTufNGFOfoimlOoj1DS8wJhlsDZTJuOoa/KfbHubrI0MrIrA2J5hHc3lrzv0t715rOvVpLSsqxBnxI3toUCQbztga1hbDlp6em1xYStblOLjQHTW1gDYRed1mfSBO2DjSeuAQzohMTcEWFgCLiet+m8SM7w3iWlCqhRc3ZWE6hHbeZ+fpjWZbMkaQ3Qta3QGD8jPwx5iejcR58+aW4SUNXyjKOfMvNpCjuSNhLXJ9rDYWwIaCM7Kczq1QBdSZNo7TAA264btn6Ra/msYJ9oMTE2F97emBUWj4iBFp6QIEAHYSDI2IUWnocCM6d06AJOi8HBVgg1Kl/1o3mYAEdZ+AxeMoAugmRc792LfcT9wwW1HtgPOUiRC1BTabmAbQRHzg/DGQl7iA4puNkq/2My/Z/7Z/hiYu15j/f0f+Wf8WJgrn/X8/pVae5YHgWVgmm8sZOkhgJvIG59r9vTB+cyWhzyMUKS41Rpg3vcx1gduoxXxnhyuzNTJUEawBuAIkgm1iRvsYxzwbNsVArnUZAmbxBJUx1v07HH0ek9rhlJrU4MzqvHy5YmACTLTNiLbgxKDqVBbaBvjx8oKZBSQzNpg+H2MElyoKxPXtFzBeVa1NlgaS4NhYGIv92BaObpEaWMPqTkMEEal8pI264f3lqzeKnA/pIUAi6kSUPtMr1We3re9sN3+lu4FJ1PtJ39SBf2xmPpBwliPEooQxIsIuJEkTaY/y7YV5fOVlgVHcN1m5HmgfE6e/thbtYIVljSL/TxWr4pxpuZWPLE8232gYAHpFsLlda7Hw1VFG2om37IgFjJJv32wsfOsTzlgkr5tZBAX2vzd/jIxbkahdlGnxAog6Qw7wdRUQNrR0wUjSFBjRNHpU6Y1FPG+1AsB7SZwPRZBJo1rk3U277TabxeLACbDDfL516Wk1QNJtKjy9gfT1xQ3GlRjrAZGB5VAa89R0wViiz/EM4FQFgCS2koQoGzEm/Qx0+7DThGdfwkKldMAgaeZdVxHMABftBv3x3X4rl6t/C/SD9SZ6XvEx6Yvq8V/QEFSwAiwh1I7qdxbphFSgKph4kbeH3TmugCNflahE5J39PY7fdGBhVpPTalVgjykNBnqGHrsR2MYz3D+OVEpEs7Kg2MBh/xbFYEDt17nHPEKYqPBmqoWWKReNVpWzDaOhBBx5L/O5htByCnOrsgu2RVelSFSjQoUwtKnzGAYHS56ky0k3tfcYc5moqDp2t07THTGfyXEUUFEpuI3AUzHv09sXZjiiIlVwdTKGfSJDAKswAYvY2w5ocBnVc2pUvdMIyrnwxCPRN5B5ZJhiNSntAkf64rHgaQFos0kHm3+tsRcCRsPTvjlC9fLvz6WjdCjlTPKZYQQQJBIBIOwwnzq1HoaasIWSmp8Qkm+g1NRF7w4AEE+m+DwDnvSxqiHzKs5CrYhIAF7FhqXqTM27HCLisGpUNPnOpZF4us6rbgySO463vfUrazS1VHLJBLAlZKsrSn1l1QTvYkj3X1swabUQv1aaUyRaQqQZv1jb1wbJbJaU6jh4RvCuE1azwhE9yAQvSBqsPcA7YPynB1pFvEp6jAHlWF+zBFhJB94PwVVckup18VhUBnTcEeuloLC+4BEGZwVw12NMg1QBJlWPRTYgAx1HtPrdZaZlxwtbm5nZF5msilFaoFFtoG+9+tr7bheuNVw0s4CeN0tKgtZZkNaVjpvftjM1eBh0AAOqzLqPKykdOx9Ce2AaeUrUSWpqq3g6yANS3BJJBDX94OMdWmHiWlVTqW6ravliTzCXA3KNpMdJUmBBJgibnucVV1VgQq6WsdSiDFl1KSLgTB+/CnL8WrJTFRnOjaoulpB6jUWse3eBvh5WyCV6GpGcVViHYksDMRvBGMbg4GCtLXhyIyubNOkFBLEk3JEzvHYH0wBSSo769K1Ax0i7C9gYDAG3MTIG3zX/SfM57LZWpVlSqFKmtQpsHUsII6qSZiRG+Kvo1nXzIqVKktNdyUeoQaNytOkV+qoQBreYsd4xQokUjUMETG/PPiqLpdAT780VvsU/wC0f44mL/yGj9tf7eJjPc36efdF6lY/6RahRLhtIBC8wGqTsINyN/5BgNAtCjSqPFVHYKSfMGKs1ut9AAFiSRe+Gf0gyX5XlFr01uRrUHcdgSLdPa/pOFHDs6K1Fdg9JlfmWSpXZx30kkwdsfReGEtIGqDiboE6InJ1GZKNZaR8NgraJkj6xAIIDW5TrU2BiDfBPF1KhmYiKjJAETfooNiZvbqvzoyrPTULS8gUWBEaR+rJItFt98GeEzgy4eOXUpYAqYJRgNxqAJn0xotI2ysJQOZzPgLqKAwVTm1ADW6KCSA1uZhpCyBT3OoYdZIirl6VWpROpwWI03WDC7gFp3BIFonFPE8qFhn53TST0Jg6gQvdWEg+874ty2aqVJenVABtzgkSOx3B7z/rURmcKEaFEGg7bsNP2QoH8cDcWzIytA1FVZBVVBOkFmYKAT0EmSewOD6GankqQtWJEGZ9V74Ep1VqFVdxWdG1BAAsESNRk7iTgiCRhRX5aoMxSRlutRFYexE4HRtCzUgJMEKoHxY749r0QpWlT/RlbrpFhMzbtcnFGSzetGWqYZCVJix6SR2IxYBhRTjapSWm6JrD1KdMqBqJDsBK3uY2vBwgocTK5enUKtpqqSBuFOokqDcgT0OxxoKeW8IiRro6gyncoZsV9J26gxgfjD0/DKBkVFcFQoA02V4gbXHbvgYM4yiM6rnhi1fDJUKyOQdPm+tBZRKEkDa4kiJGOcrm6wlRTKyBIi2/cyBaBHS9zvgrhHiMgY2OwECwjY4HD1kqEBdR7EnboYx5a+ZJGVkmRKNpCtJLIASOUysCPRZn2kW+eFWTFcmqaxYQ7aWiTMA6ab6eakZaA0MukDrCyuK1SpSYVGQLIYqujSDM+bUtSnMEo6gyBBG2OuJZ/VBR5YmAqixv6nsbQMFMwBGfsqQ2SzZo0wadIqOUtBbTr1QFa6gkIDFwIAi2Cqmaeb0KczEsHbquzEyo/SdRYhhEi3mTyA1HUKRYavMRb3HvEnBmQ01air4aqq3JWmoMxHUR2+dsSWnbKIZSelRLqrVhocMQdIAJBVTJBMkyx63gYrThwNUGpUDKunSIHVtt+p7H7WLvpLkDVYyF8QMNQBMLEDbrv92A6HBXaiIUOxIYqZ1EaSCFkqJvAkibwZwEg4WyiGvqF5wPAT7SfymtXICkWJRqavzMpDhfeC0CIFx0gThJw7KEvzFlLSLfaBgK3Vbz2vja5mnWq5WQyPUqIsoZIA30r4lwQCbN13xk87lKlITUbUSdRbUWlm0ljq3JBm8mL4vDhE5Tag6gIO6Io57w6nhMHU7M2qbASDp9DImdzHW7/NcJJp6qdTUZEhyQrWm0m1j3xmqtXWN3vqupk3tPmsQNvYbYtoLVF4Ygm4hSoOrXsSRAuII2ta2FlhMEFIJBiAialVvEINKAwNm5h5d1MQbXHw36XZT6SPS/RqymmeQ03psoUjcBjyj26W9sdtw+oCpZlKli2rWNS6mEkQSRDAwZ6xaMU1M34GZ8StTV1eFLqAylu+kix9OkdcIrNESBJR0j1k2r505jLGnoT9IhpuA4kqV0lVJ2YbgRuOu2OKXBSn6Q0I/RU6JqapbQgGk1UBCORA5okfDBfCqSNTZaDMOduqkAHmEo29j3x3+Q1dIKVKaNAnSHGo9NX1QJ9Njjm9LZLRotjmglGeA/++o/d/HEws/MuZ+xR+7+GJhHoESq4Pw2rTrViy6qLlvDAYci6vKFJi/KfTSR2BQca+jFSk/i0dQYkmOX7oPbub3xusjmA37RAYjtI7drSPQ4o4qpBU6jpuItuQRcRJBBM3t0x76mXNdjBVC22DkLC0qdSoNWkKRMqoj3Efuj06YqGeCByGZCRJEAgkSfQqPbDbK1QldyG5RJYN0tqN/hPxPwp4vlUbVytsw1aSCp1MsEECGBuQb72x0w4EAnEhc94DXloThc+pcnUDMkBhMSA3mEkSpmIt1wk4VlHyxJSsr6gJpkOBZiJMzclhBtgjhGbNOCoDoIBm3UkTuAw3nt92kylRKqSmmF+zYSZkTHWSfjhTmy4O7lTXkAt2KW5R1qrIIDKdQm8GQDePXHr5pCwKOUKypJEybAgz6n8MTitU0WLAaqLEahF0I9P5BwJl+Hq81ZJUkysFZLMW1NJMmDpmAIVB0nB5jG6rREDINMio0sSTpKiZMxZuomL/hjivQUOQalUt1OwO33jp8e+BcqVV/CqKdYI0tJAIB1Cbx1PzOGC0wHJCvpFhquIM3HpbFtZOqiHFYIwipPQpWDFPjE299jGBs/lZVyd1VCpBDESI6eYW39pwZmabTyCZ6fuwJTVi1oUaRpnzRqaQe8HBWgFWF3woVGpzIsBAIkAi5A6+mLquXCvDgO1og2LETAbUINxEC8euA8nmauXGnRqWTf3PuPu7bYZZzN0Hpo1dtALSCCykMoMsGWCIBMmwE3x5ipSdSda5vl5LJlpghIstlSmtXaoytpgVHdtKjqZaNX60C2/cm5LJgu3ivoA8nQ2uFkix6/DD1smFQAkv0lyGN5NzF4H3DFeZ+jhIBp1J8pCmAYkTEyurTqgm0xPXAAyfFXIKR0cozEgKVSSGJF3k7Anpt88P8AI5BBTJL6e5Ygk9ZjeIO3pOEVQ6CENqsksFBMAG5JECD6d+lsE8J4Q1eW8TQqzAYaZPeTv6EAe5wh1jAQSmtpud1QlVXOMMxVTSKhEwwtaCB6+/34f8PNGplzVIlWDeGyFmBJvpM9S0WN+mJkeGeCag1I5ZHUkwAQREQbHlDdBM9ALE5A0lhyqpULA1CBBICsQW2mDYE/O2FtIORp+lua21oBV1Xh+ltKUEOqyu58u5uBckXgjFVXgClSrgVDEmwAA7Xk943+GD8zUZzTam0eaAR1MLcR9Uavvx4crWG1VZJBMKPSeh6bdtusgLiBqiWJzn0eNFiBGiHA1LI2hWXnuYJIJA0sq7zGLXpPaSJEgWb9VbEiwsBjnN0Mw9Z1q1PDBMI3LBALadOgyOS8z9UDDviPC3KDW6PoBI3EiItFv5+bXPJwSk1WBpgHn4/4l2XZVcE6StjDqLG9ptabzE77mcK6rVGYp4ZR2EKpELIgBkO5MWPX1wYmUJmKRgMFJjY2t7mR8x3xK4DOrMuoiI5hMXAvM/z7HAua7VA0ico/htJXrfpWZTZTJkAxpGoggxqETtcfHQcLyrUiyadSmSOs3j5eh9MZpnDOrAEl1KvTJElRtHdhfbtPcYeZLjZpBBXFQaJC1NJMq0Wfs1h32OOdVYXLbM5Cafm8/Y//AB0MTAn+06f7yn/4/wCGPcZejcrlK+J/0FD3b++caPL7D2H7sTEx9Ar9keaqluvn2Y8+c9qv/lnDHiv9BX/rK/8A5rYmJjaO0PL8rDU7SWZXyr/Uj/zGxoch5l91/BcTEw1+iBd8T8lf2P8AdxXnv+jD+qH93ExMANEbtUm415KH7R/BMOV8jfsD8cTExAhKqyPnGKl/6Un/AN38cTExble6tzH9A/w/EYyf0k/6Uv8A9Pm/xOJiY5/G6s8z8BIf2x6rfH+jT2X+4cG0dl9hiYmPPnZZ1kK//wARHtmPwXDSr/Rp+2fwo4mJgamo8l1KPYHoiKPkqftn+6ML+E+an+2PxGJiYWOfZOOi0OQ/o6X9UfwTF2Z8je2PMTCHatVpTxL/AKUPYYPy/wDTP+0fwbExMQdv0/Ky1O2edko4v/RZj+uo/wB04TZDyj4YmJjWOyPJChMx/T0f62n/AHkxu+JeR/6sYmJjBxPbZzutVH8rFYmJiY2LYv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5" name="Picture 17" descr="C:\Users\Жанаргуль\Desktop\images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p:blipFill>
        <p:spPr bwMode="auto">
          <a:xfrm>
            <a:off x="155575" y="160338"/>
            <a:ext cx="11874142" cy="65884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20" descr="C:\Users\Жанаргуль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372" y="7937"/>
            <a:ext cx="8886806" cy="49803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Овал 17"/>
          <p:cNvSpPr/>
          <p:nvPr/>
        </p:nvSpPr>
        <p:spPr>
          <a:xfrm>
            <a:off x="5815203" y="4492383"/>
            <a:ext cx="5974672" cy="2365617"/>
          </a:xfrm>
          <a:prstGeom prst="ellipse">
            <a:avLst/>
          </a:prstGeom>
          <a:solidFill>
            <a:schemeClr val="bg2">
              <a:lumMod val="75000"/>
            </a:schemeClr>
          </a:solidFill>
          <a:ln w="57150"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Автор презентации- 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Кульниязова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Мадина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Илимусовна</a:t>
            </a:r>
            <a:endPara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Место работы –Долинская ОСОШ</a:t>
            </a:r>
          </a:p>
          <a:p>
            <a:pPr algn="ctr"/>
            <a:r>
              <a:rPr lang="ru-RU" sz="14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Теректинского</a:t>
            </a:r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ЗКО</a:t>
            </a:r>
          </a:p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Должность- учитель географии </a:t>
            </a:r>
          </a:p>
          <a:p>
            <a:pPr algn="ctr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категория-первая </a:t>
            </a:r>
          </a:p>
        </p:txBody>
      </p:sp>
      <p:sp>
        <p:nvSpPr>
          <p:cNvPr id="19" name="Овал 18">
            <a:hlinkClick r:id="rId4" action="ppaction://hlinksldjump"/>
          </p:cNvPr>
          <p:cNvSpPr/>
          <p:nvPr/>
        </p:nvSpPr>
        <p:spPr>
          <a:xfrm>
            <a:off x="5575361" y="1774142"/>
            <a:ext cx="6454356" cy="3217333"/>
          </a:xfrm>
          <a:prstGeom prst="ellipse">
            <a:avLst/>
          </a:prstGeom>
          <a:solidFill>
            <a:schemeClr val="bg2">
              <a:lumMod val="75000"/>
            </a:schemeClr>
          </a:solidFill>
          <a:ln w="34925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Интерактивный тренажер </a:t>
            </a:r>
            <a:b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географии </a:t>
            </a:r>
          </a:p>
          <a:p>
            <a:pPr algn="ctr"/>
            <a:r>
              <a:rPr lang="ru-RU" sz="2800" b="1" i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Тема:«Экономические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районы Казахстана»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23" name="Управляющая кнопка: далее 22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 rot="5400000">
            <a:off x="10793509" y="5550246"/>
            <a:ext cx="1013255" cy="1330410"/>
          </a:xfrm>
          <a:prstGeom prst="actionButtonForwardNext">
            <a:avLst/>
          </a:prstGeom>
          <a:gradFill>
            <a:gsLst>
              <a:gs pos="87000">
                <a:schemeClr val="accent6">
                  <a:satMod val="103000"/>
                  <a:tint val="94000"/>
                  <a:lumMod val="98000"/>
                  <a:lumOff val="2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0"/>
          </a:gradFill>
          <a:ln>
            <a:headEnd/>
            <a:tailEnd/>
          </a:ln>
          <a:scene3d>
            <a:camera prst="isometricOffAxis1Right"/>
            <a:lightRig rig="threePt" dir="t"/>
          </a:scene3d>
          <a:sp3d>
            <a:bevelT w="25400"/>
            <a:bevelB h="4445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3352443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290" y="3242019"/>
            <a:ext cx="646112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466" y="5536570"/>
            <a:ext cx="10541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5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8306" y="3231003"/>
            <a:ext cx="646112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466" y="5536570"/>
            <a:ext cx="10541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5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5598" y="4564044"/>
            <a:ext cx="646112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466" y="5536570"/>
            <a:ext cx="10541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5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усеченными противолежащими углами 3">
            <a:hlinkClick r:id="rId2" action="ppaction://hlinksldjump"/>
          </p:cNvPr>
          <p:cNvSpPr/>
          <p:nvPr/>
        </p:nvSpPr>
        <p:spPr>
          <a:xfrm>
            <a:off x="727113" y="738130"/>
            <a:ext cx="3789803" cy="2247441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№1</a:t>
            </a:r>
            <a:endParaRPr lang="ru-RU" sz="4400" b="1" dirty="0"/>
          </a:p>
        </p:txBody>
      </p:sp>
      <p:sp>
        <p:nvSpPr>
          <p:cNvPr id="5" name="Прямоугольник с двумя усеченными противолежащими углами 4">
            <a:hlinkClick r:id="rId3" action="ppaction://hlinksldjump"/>
          </p:cNvPr>
          <p:cNvSpPr/>
          <p:nvPr/>
        </p:nvSpPr>
        <p:spPr>
          <a:xfrm>
            <a:off x="991518" y="4120308"/>
            <a:ext cx="3635567" cy="1927952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№2</a:t>
            </a:r>
            <a:endParaRPr lang="ru-RU" sz="4800" b="1" dirty="0"/>
          </a:p>
        </p:txBody>
      </p:sp>
      <p:sp>
        <p:nvSpPr>
          <p:cNvPr id="7" name="Прямоугольник с двумя усеченными противолежащими углами 6">
            <a:hlinkClick r:id="rId4" action="ppaction://hlinksldjump"/>
          </p:cNvPr>
          <p:cNvSpPr/>
          <p:nvPr/>
        </p:nvSpPr>
        <p:spPr>
          <a:xfrm>
            <a:off x="6459555" y="1173295"/>
            <a:ext cx="3764098" cy="2208883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№3</a:t>
            </a:r>
            <a:endParaRPr lang="ru-RU" sz="4800" b="1" dirty="0"/>
          </a:p>
        </p:txBody>
      </p:sp>
      <p:sp>
        <p:nvSpPr>
          <p:cNvPr id="8" name="Прямоугольник с двумя усеченными противолежащими углами 7">
            <a:hlinkClick r:id="rId5" action="ppaction://hlinksldjump"/>
          </p:cNvPr>
          <p:cNvSpPr/>
          <p:nvPr/>
        </p:nvSpPr>
        <p:spPr>
          <a:xfrm>
            <a:off x="6870851" y="4566490"/>
            <a:ext cx="3760426" cy="2021596"/>
          </a:xfrm>
          <a:prstGeom prst="snip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№4</a:t>
            </a:r>
            <a:endParaRPr lang="ru-RU" sz="4800" b="1" dirty="0"/>
          </a:p>
        </p:txBody>
      </p:sp>
      <p:sp>
        <p:nvSpPr>
          <p:cNvPr id="10" name="Управляющая кнопка: в начало 9">
            <a:hlinkClick r:id="rId6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955338" y="5629275"/>
            <a:ext cx="1042987" cy="1042988"/>
          </a:xfrm>
          <a:prstGeom prst="actionButtonBeginning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0340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198303" y="267741"/>
            <a:ext cx="7403335" cy="179241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/>
              <a:t>. </a:t>
            </a:r>
            <a:r>
              <a:rPr lang="ru-RU" sz="3200" dirty="0">
                <a:solidFill>
                  <a:srgbClr val="FF0000"/>
                </a:solidFill>
              </a:rPr>
              <a:t>Крупный индустриальный город, в народе называемый «шахтерской столицей»: 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0" y="6178456"/>
            <a:ext cx="2848778" cy="67954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4800" dirty="0" smtClean="0">
                <a:solidFill>
                  <a:schemeClr val="tx1"/>
                </a:solidFill>
              </a:rPr>
              <a:t>Ответ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6" name="Прямоугольник с двумя скругленными соседними углами 5">
            <a:hlinkClick r:id="rId2" action="ppaction://hlinksldjump"/>
          </p:cNvPr>
          <p:cNvSpPr/>
          <p:nvPr/>
        </p:nvSpPr>
        <p:spPr>
          <a:xfrm>
            <a:off x="7525476" y="2199415"/>
            <a:ext cx="4472849" cy="4472848"/>
          </a:xfrm>
          <a:prstGeom prst="round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</a:rPr>
              <a:t>Караганда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" name="Управляющая кнопка: в начало 6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955338" y="5629275"/>
            <a:ext cx="1042987" cy="1042988"/>
          </a:xfrm>
          <a:prstGeom prst="actionButtonBeginning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728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5854700"/>
            <a:ext cx="2225407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Ответ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7612655" y="2258458"/>
            <a:ext cx="4472849" cy="4472848"/>
          </a:xfrm>
          <a:prstGeom prst="round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</a:rPr>
              <a:t>Западный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209320" y="182159"/>
            <a:ext cx="7403335" cy="179241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dirty="0">
                <a:solidFill>
                  <a:srgbClr val="FF0000"/>
                </a:solidFill>
              </a:rPr>
              <a:t>Единственный регион Казахстана, который имеет морские транспортные магистрали, связывающие его с Ираном, Азербайджаном и Россией: </a:t>
            </a:r>
          </a:p>
        </p:txBody>
      </p:sp>
      <p:sp>
        <p:nvSpPr>
          <p:cNvPr id="7" name="Управляющая кнопка: в начало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955338" y="5629275"/>
            <a:ext cx="1042987" cy="1042988"/>
          </a:xfrm>
          <a:prstGeom prst="actionButtonBeginning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0863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65253" y="5854700"/>
            <a:ext cx="2225407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Ответ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5" name="Прямоугольник с двумя скругленными соседними углами 4"/>
          <p:cNvSpPr/>
          <p:nvPr/>
        </p:nvSpPr>
        <p:spPr>
          <a:xfrm>
            <a:off x="7612655" y="2258458"/>
            <a:ext cx="4472849" cy="4472848"/>
          </a:xfrm>
          <a:prstGeom prst="round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Центральный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98303" y="267741"/>
            <a:ext cx="7403335" cy="179241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FF0000"/>
                </a:solidFill>
              </a:rPr>
              <a:t>Самый безводный регион страны: </a:t>
            </a:r>
          </a:p>
        </p:txBody>
      </p:sp>
      <p:sp>
        <p:nvSpPr>
          <p:cNvPr id="7" name="Управляющая кнопка: в начало 6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955338" y="5629275"/>
            <a:ext cx="1042987" cy="1042988"/>
          </a:xfrm>
          <a:prstGeom prst="actionButtonBeginning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5233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16944" y="528809"/>
            <a:ext cx="6389784" cy="2346593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800" dirty="0">
                <a:solidFill>
                  <a:srgbClr val="FF0000"/>
                </a:solidFill>
              </a:rPr>
              <a:t>Крупный водоем Казахстана, славится уникальными рыбными богатствами, особенно осетровыми (белуха, осетр, севрюга и др.) </a:t>
            </a:r>
          </a:p>
        </p:txBody>
      </p:sp>
      <p:sp>
        <p:nvSpPr>
          <p:cNvPr id="8" name="Прямоугольник с двумя скругленными соседними углами 7"/>
          <p:cNvSpPr/>
          <p:nvPr/>
        </p:nvSpPr>
        <p:spPr>
          <a:xfrm>
            <a:off x="7612655" y="2258458"/>
            <a:ext cx="4472849" cy="4472848"/>
          </a:xfrm>
          <a:prstGeom prst="round2Same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3200" dirty="0">
                <a:solidFill>
                  <a:srgbClr val="FF0000"/>
                </a:solidFill>
              </a:rPr>
              <a:t>Каспийское море.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0" y="5888515"/>
            <a:ext cx="2225407" cy="914400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dirty="0" smtClean="0">
                <a:solidFill>
                  <a:schemeClr val="tx1"/>
                </a:solidFill>
              </a:rPr>
              <a:t>Ответ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0" name="Управляющая кнопка: в начало 9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955338" y="5629275"/>
            <a:ext cx="1042987" cy="1042988"/>
          </a:xfrm>
          <a:prstGeom prst="actionButtonBeginning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70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7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02" name="Group 4"/>
          <p:cNvGrpSpPr>
            <a:grpSpLocks/>
          </p:cNvGrpSpPr>
          <p:nvPr/>
        </p:nvGrpSpPr>
        <p:grpSpPr bwMode="auto">
          <a:xfrm>
            <a:off x="1654176" y="112714"/>
            <a:ext cx="8937625" cy="6669087"/>
            <a:chOff x="158" y="119"/>
            <a:chExt cx="5489" cy="4037"/>
          </a:xfrm>
        </p:grpSpPr>
        <p:sp>
          <p:nvSpPr>
            <p:cNvPr id="25617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8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9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20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1589104" y="2006353"/>
            <a:ext cx="7334337" cy="1025709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5715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r>
              <a:rPr lang="ru-RU" sz="2400" dirty="0"/>
              <a:t>Экономические районы. </a:t>
            </a:r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1617652" y="3084870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Административные единицы. </a:t>
            </a:r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>
            <a:off x="1679796" y="4187825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Природные зоны.  </a:t>
            </a:r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1661646" y="5264147"/>
            <a:ext cx="7272338" cy="93662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Экономические зоны. 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1964125" y="411779"/>
            <a:ext cx="6781800" cy="1261884"/>
          </a:xfrm>
          <a:prstGeom prst="rect">
            <a:avLst/>
          </a:prstGeom>
          <a:solidFill>
            <a:schemeClr val="bg1"/>
          </a:solidFill>
          <a:ln w="50800" cmpd="sng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Территории, которые отличаются друг от друга своей специализацией, географическим положением, природными и трудовыми ресурсами</a:t>
            </a:r>
            <a:r>
              <a:rPr lang="ru-RU" sz="4000" dirty="0"/>
              <a:t>: </a:t>
            </a:r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647361" y="5296520"/>
            <a:ext cx="1042987" cy="1042987"/>
          </a:xfrm>
          <a:prstGeom prst="actionButtonForwardNext">
            <a:avLst/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84302" y="2038318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84302" y="3093014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594192" y="4131569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76265" y="5202407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8-конечная звезда 16"/>
          <p:cNvSpPr/>
          <p:nvPr/>
        </p:nvSpPr>
        <p:spPr>
          <a:xfrm>
            <a:off x="9154357" y="2075658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</a:p>
        </p:txBody>
      </p:sp>
      <p:sp>
        <p:nvSpPr>
          <p:cNvPr id="18" name="8-конечная звезда 17"/>
          <p:cNvSpPr/>
          <p:nvPr/>
        </p:nvSpPr>
        <p:spPr>
          <a:xfrm>
            <a:off x="9065581" y="3240350"/>
            <a:ext cx="914400" cy="969145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8-конечная звезда 18"/>
          <p:cNvSpPr/>
          <p:nvPr/>
        </p:nvSpPr>
        <p:spPr>
          <a:xfrm>
            <a:off x="9154357" y="4360416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8-конечная звезда 19"/>
          <p:cNvSpPr/>
          <p:nvPr/>
        </p:nvSpPr>
        <p:spPr>
          <a:xfrm>
            <a:off x="9192422" y="5360813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</p:txBody>
      </p:sp>
    </p:spTree>
    <p:extLst>
      <p:ext uri="{BB962C8B-B14F-4D97-AF65-F5344CB8AC3E}">
        <p14:creationId xmlns:p14="http://schemas.microsoft.com/office/powerpoint/2010/main" val="413810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4" grpId="0" animBg="1"/>
      <p:bldP spid="2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654176" y="112714"/>
            <a:ext cx="8937625" cy="6669087"/>
            <a:chOff x="158" y="119"/>
            <a:chExt cx="5489" cy="4037"/>
          </a:xfrm>
        </p:grpSpPr>
        <p:sp>
          <p:nvSpPr>
            <p:cNvPr id="25617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8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9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20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1651102" y="1997074"/>
            <a:ext cx="7272338" cy="99060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5715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1617652" y="3084870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9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>
            <a:off x="1679796" y="4187825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1661646" y="5264147"/>
            <a:ext cx="7272338" cy="93662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pPr>
              <a:defRPr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14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54888" y="448725"/>
            <a:ext cx="7299947" cy="400110"/>
          </a:xfrm>
          <a:prstGeom prst="rect">
            <a:avLst/>
          </a:prstGeom>
          <a:solidFill>
            <a:schemeClr val="bg1"/>
          </a:solidFill>
          <a:ln w="50800" cmpd="sng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/>
              <a:t>Количество экономических районов Казахстана: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647361" y="5296520"/>
            <a:ext cx="1042987" cy="1042987"/>
          </a:xfrm>
          <a:prstGeom prst="actionButtonForwardNext">
            <a:avLst/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84302" y="2038318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84302" y="3093014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2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594192" y="4131569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3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76265" y="5202407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4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7" name="8-конечная звезда 16"/>
          <p:cNvSpPr/>
          <p:nvPr/>
        </p:nvSpPr>
        <p:spPr>
          <a:xfrm>
            <a:off x="9179512" y="2175029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8-конечная звезда 17"/>
          <p:cNvSpPr/>
          <p:nvPr/>
        </p:nvSpPr>
        <p:spPr>
          <a:xfrm>
            <a:off x="9065581" y="3240350"/>
            <a:ext cx="914400" cy="969145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8-конечная звезда 18"/>
          <p:cNvSpPr/>
          <p:nvPr/>
        </p:nvSpPr>
        <p:spPr>
          <a:xfrm>
            <a:off x="9154357" y="4360416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8-конечная звезда 19"/>
          <p:cNvSpPr/>
          <p:nvPr/>
        </p:nvSpPr>
        <p:spPr>
          <a:xfrm>
            <a:off x="9198746" y="5301448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2356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4" grpId="0" animBg="1"/>
      <p:bldP spid="2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Мадина\Desktop\урок гегр конкурс\450px-OblKZr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067" y="1366091"/>
            <a:ext cx="8578448" cy="2205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Управляющая кнопка: далее 7">
            <a:hlinkClick r:id="rId4" action="ppaction://hlinksldjump" highlightClick="1"/>
          </p:cNvPr>
          <p:cNvSpPr>
            <a:spLocks noChangeArrowheads="1"/>
          </p:cNvSpPr>
          <p:nvPr/>
        </p:nvSpPr>
        <p:spPr bwMode="auto">
          <a:xfrm rot="5400000">
            <a:off x="10638754" y="5440080"/>
            <a:ext cx="1013255" cy="1330410"/>
          </a:xfrm>
          <a:prstGeom prst="actionButtonForwardNext">
            <a:avLst/>
          </a:prstGeom>
          <a:gradFill>
            <a:gsLst>
              <a:gs pos="87000">
                <a:schemeClr val="accent6">
                  <a:satMod val="103000"/>
                  <a:tint val="94000"/>
                  <a:lumMod val="98000"/>
                  <a:lumOff val="2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0"/>
          </a:gradFill>
          <a:ln>
            <a:headEnd/>
            <a:tailEnd/>
          </a:ln>
          <a:scene3d>
            <a:camera prst="isometricOffAxis1Right"/>
            <a:lightRig rig="threePt" dir="t"/>
          </a:scene3d>
          <a:sp3d>
            <a:bevelT w="25400"/>
            <a:bevelB h="4445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219162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654176" y="112714"/>
            <a:ext cx="8937625" cy="6669087"/>
            <a:chOff x="158" y="119"/>
            <a:chExt cx="5489" cy="4037"/>
          </a:xfrm>
        </p:grpSpPr>
        <p:sp>
          <p:nvSpPr>
            <p:cNvPr id="25617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8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9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20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1651102" y="1997074"/>
            <a:ext cx="7272338" cy="99060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5715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r>
              <a:rPr lang="ru-RU" sz="2400" dirty="0"/>
              <a:t>Карагандинская. </a:t>
            </a:r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1617652" y="3084870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2400" dirty="0"/>
              <a:t> Актюбинская. 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>
            <a:off x="1679796" y="4187825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Западно-Казахстанская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1661646" y="5264147"/>
            <a:ext cx="7272338" cy="93662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pPr>
              <a:defRPr/>
            </a:pPr>
            <a:r>
              <a:rPr lang="ru-RU" sz="2400" dirty="0"/>
              <a:t>Павлодарская.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241216" y="997527"/>
            <a:ext cx="6781800" cy="400110"/>
          </a:xfrm>
          <a:prstGeom prst="rect">
            <a:avLst/>
          </a:prstGeom>
          <a:solidFill>
            <a:schemeClr val="bg1"/>
          </a:solidFill>
          <a:ln w="50800" cmpd="sng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b="1" dirty="0"/>
              <a:t>Самая крупная по площади область Казахстана: </a:t>
            </a:r>
            <a:endParaRPr lang="ru-RU" sz="2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647361" y="5296520"/>
            <a:ext cx="1042987" cy="1042987"/>
          </a:xfrm>
          <a:prstGeom prst="actionButtonForwardNext">
            <a:avLst/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/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84302" y="2038318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84302" y="3093014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2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594192" y="4131569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3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76265" y="5202407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4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7" name="8-конечная звезда 16"/>
          <p:cNvSpPr/>
          <p:nvPr/>
        </p:nvSpPr>
        <p:spPr>
          <a:xfrm>
            <a:off x="9179512" y="2175029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+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18" name="8-конечная звезда 17"/>
          <p:cNvSpPr/>
          <p:nvPr/>
        </p:nvSpPr>
        <p:spPr>
          <a:xfrm>
            <a:off x="9065581" y="3240350"/>
            <a:ext cx="914400" cy="969145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-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19" name="8-конечная звезда 18"/>
          <p:cNvSpPr/>
          <p:nvPr/>
        </p:nvSpPr>
        <p:spPr>
          <a:xfrm>
            <a:off x="9154357" y="4360416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-</a:t>
            </a:r>
            <a:endParaRPr lang="ru-RU" sz="9600" b="1" dirty="0">
              <a:solidFill>
                <a:schemeClr val="tx1"/>
              </a:solidFill>
            </a:endParaRPr>
          </a:p>
        </p:txBody>
      </p:sp>
      <p:sp>
        <p:nvSpPr>
          <p:cNvPr id="20" name="8-конечная звезда 19"/>
          <p:cNvSpPr/>
          <p:nvPr/>
        </p:nvSpPr>
        <p:spPr>
          <a:xfrm>
            <a:off x="9198746" y="5301448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</a:rPr>
              <a:t>-</a:t>
            </a:r>
            <a:endParaRPr lang="ru-RU" sz="9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349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4" grpId="0" animBg="1"/>
      <p:bldP spid="2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654176" y="112714"/>
            <a:ext cx="8937625" cy="6669087"/>
            <a:chOff x="158" y="119"/>
            <a:chExt cx="5489" cy="4037"/>
          </a:xfrm>
        </p:grpSpPr>
        <p:sp>
          <p:nvSpPr>
            <p:cNvPr id="25617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8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9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20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1651102" y="1997074"/>
            <a:ext cx="7272338" cy="99060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5715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r>
              <a:rPr lang="ru-RU" sz="2400" dirty="0"/>
              <a:t>Восточный.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1617652" y="3084870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Западный.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>
            <a:off x="1617652" y="4160117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Южный.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1661646" y="5264147"/>
            <a:ext cx="7272338" cy="93662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pPr>
              <a:defRPr/>
            </a:pPr>
            <a:r>
              <a:rPr lang="ru-RU" sz="2400" dirty="0"/>
              <a:t>Центральный.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17652" y="412779"/>
            <a:ext cx="7059802" cy="707886"/>
          </a:xfrm>
          <a:prstGeom prst="rect">
            <a:avLst/>
          </a:prstGeom>
          <a:solidFill>
            <a:schemeClr val="bg1"/>
          </a:solidFill>
          <a:ln w="50800" cmpd="sng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Самый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высокоурбанизированный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район страны, где доля городского населения составляет более 83 %: 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647361" y="5296520"/>
            <a:ext cx="1042987" cy="1042987"/>
          </a:xfrm>
          <a:prstGeom prst="actionButtonForwardNext">
            <a:avLst/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/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84302" y="2038318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84302" y="3093014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2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594192" y="4131569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3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76265" y="5202407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4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7" name="8-конечная звезда 16"/>
          <p:cNvSpPr/>
          <p:nvPr/>
        </p:nvSpPr>
        <p:spPr>
          <a:xfrm>
            <a:off x="9179512" y="2175029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8-конечная звезда 17"/>
          <p:cNvSpPr/>
          <p:nvPr/>
        </p:nvSpPr>
        <p:spPr>
          <a:xfrm>
            <a:off x="9065581" y="3240350"/>
            <a:ext cx="914400" cy="969145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8-конечная звезда 18"/>
          <p:cNvSpPr/>
          <p:nvPr/>
        </p:nvSpPr>
        <p:spPr>
          <a:xfrm>
            <a:off x="9154357" y="4360416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8-конечная звезда 19"/>
          <p:cNvSpPr/>
          <p:nvPr/>
        </p:nvSpPr>
        <p:spPr>
          <a:xfrm>
            <a:off x="9198746" y="5301448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9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8783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4" grpId="0" animBg="1"/>
      <p:bldP spid="2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680809" y="188913"/>
            <a:ext cx="8937625" cy="6669087"/>
            <a:chOff x="158" y="119"/>
            <a:chExt cx="5489" cy="4037"/>
          </a:xfrm>
        </p:grpSpPr>
        <p:sp>
          <p:nvSpPr>
            <p:cNvPr id="25617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18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19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620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1651102" y="1997074"/>
            <a:ext cx="7272338" cy="99060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5715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r>
              <a:rPr lang="ru-RU" sz="2400" dirty="0"/>
              <a:t>Горнодобывающая, металлургическая, угольная.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1617652" y="3084870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Топливно-энергетическая, металлургическая. 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>
            <a:off x="1679796" y="4187825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Металлургическая, химическая.  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1661646" y="5264147"/>
            <a:ext cx="7272338" cy="93662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pPr>
              <a:defRPr/>
            </a:pPr>
            <a:r>
              <a:rPr lang="ru-RU" sz="2400" dirty="0"/>
              <a:t>Машиностроение, легкая и пищевая. 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64125" y="411779"/>
            <a:ext cx="6781800" cy="707886"/>
          </a:xfrm>
          <a:prstGeom prst="rect">
            <a:avLst/>
          </a:prstGeom>
          <a:solidFill>
            <a:schemeClr val="bg1"/>
          </a:solidFill>
          <a:ln w="50800" cmpd="sng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lvl="0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Главными отраслями специализации Центрального Казахстана являются: </a:t>
            </a:r>
            <a:endParaRPr lang="ru-RU" sz="2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Управляющая кнопка: далее 20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10647361" y="5296520"/>
            <a:ext cx="1042987" cy="1042987"/>
          </a:xfrm>
          <a:prstGeom prst="actionButtonForwardNext">
            <a:avLst/>
          </a:prstGeom>
          <a:solidFill>
            <a:srgbClr val="0070C0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/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84302" y="2038318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84302" y="3093014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594192" y="4131569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76265" y="5202407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8-конечная звезда 16"/>
          <p:cNvSpPr/>
          <p:nvPr/>
        </p:nvSpPr>
        <p:spPr>
          <a:xfrm>
            <a:off x="9179512" y="2175029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8-конечная звезда 17"/>
          <p:cNvSpPr/>
          <p:nvPr/>
        </p:nvSpPr>
        <p:spPr>
          <a:xfrm>
            <a:off x="9065581" y="3240350"/>
            <a:ext cx="914400" cy="969145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8-конечная звезда 18"/>
          <p:cNvSpPr/>
          <p:nvPr/>
        </p:nvSpPr>
        <p:spPr>
          <a:xfrm>
            <a:off x="9154357" y="4360416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8-конечная звезда 19"/>
          <p:cNvSpPr/>
          <p:nvPr/>
        </p:nvSpPr>
        <p:spPr>
          <a:xfrm>
            <a:off x="9198746" y="5301448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330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4" grpId="0" animBg="1"/>
      <p:bldP spid="25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654176" y="112714"/>
            <a:ext cx="8937625" cy="6669087"/>
            <a:chOff x="158" y="119"/>
            <a:chExt cx="5489" cy="4037"/>
          </a:xfrm>
        </p:grpSpPr>
        <p:sp>
          <p:nvSpPr>
            <p:cNvPr id="25617" name="Line 5"/>
            <p:cNvSpPr>
              <a:spLocks noChangeShapeType="1"/>
            </p:cNvSpPr>
            <p:nvPr/>
          </p:nvSpPr>
          <p:spPr bwMode="auto">
            <a:xfrm>
              <a:off x="158" y="119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8" name="Line 6"/>
            <p:cNvSpPr>
              <a:spLocks noChangeShapeType="1"/>
            </p:cNvSpPr>
            <p:nvPr/>
          </p:nvSpPr>
          <p:spPr bwMode="auto">
            <a:xfrm>
              <a:off x="158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19" name="Line 7"/>
            <p:cNvSpPr>
              <a:spLocks noChangeShapeType="1"/>
            </p:cNvSpPr>
            <p:nvPr/>
          </p:nvSpPr>
          <p:spPr bwMode="auto">
            <a:xfrm>
              <a:off x="158" y="4156"/>
              <a:ext cx="5489" cy="0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20" name="Line 8"/>
            <p:cNvSpPr>
              <a:spLocks noChangeShapeType="1"/>
            </p:cNvSpPr>
            <p:nvPr/>
          </p:nvSpPr>
          <p:spPr bwMode="auto">
            <a:xfrm>
              <a:off x="5647" y="119"/>
              <a:ext cx="0" cy="4037"/>
            </a:xfrm>
            <a:prstGeom prst="line">
              <a:avLst/>
            </a:prstGeom>
            <a:noFill/>
            <a:ln w="76200" cmpd="tri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8442" name="AutoShape 10"/>
          <p:cNvSpPr>
            <a:spLocks noChangeArrowheads="1"/>
          </p:cNvSpPr>
          <p:nvPr/>
        </p:nvSpPr>
        <p:spPr bwMode="auto">
          <a:xfrm>
            <a:off x="1651102" y="1997074"/>
            <a:ext cx="7272338" cy="990600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5715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/>
          <a:lstStyle/>
          <a:p>
            <a:r>
              <a:rPr lang="ru-RU" sz="2400" dirty="0"/>
              <a:t>Северный, Центральный, Южный.  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49" name="AutoShape 17"/>
          <p:cNvSpPr>
            <a:spLocks noChangeArrowheads="1"/>
          </p:cNvSpPr>
          <p:nvPr/>
        </p:nvSpPr>
        <p:spPr bwMode="auto">
          <a:xfrm>
            <a:off x="1617652" y="3084870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Северный. Центральный.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0" name="AutoShape 18"/>
          <p:cNvSpPr>
            <a:spLocks noChangeArrowheads="1"/>
          </p:cNvSpPr>
          <p:nvPr/>
        </p:nvSpPr>
        <p:spPr bwMode="auto">
          <a:xfrm>
            <a:off x="1679796" y="4187825"/>
            <a:ext cx="7272338" cy="936625"/>
          </a:xfrm>
          <a:prstGeom prst="roundRect">
            <a:avLst>
              <a:gd name="adj" fmla="val 0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r>
              <a:rPr lang="ru-RU" sz="2400" dirty="0"/>
              <a:t>Западный, Южный.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51" name="AutoShape 19"/>
          <p:cNvSpPr>
            <a:spLocks noChangeArrowheads="1"/>
          </p:cNvSpPr>
          <p:nvPr/>
        </p:nvSpPr>
        <p:spPr bwMode="auto">
          <a:xfrm>
            <a:off x="1661646" y="5264147"/>
            <a:ext cx="7272338" cy="936625"/>
          </a:xfrm>
          <a:prstGeom prst="roundRect">
            <a:avLst>
              <a:gd name="adj" fmla="val 16667"/>
            </a:avLst>
          </a:prstGeom>
          <a:solidFill>
            <a:schemeClr val="bg2">
              <a:lumMod val="90000"/>
            </a:schemeClr>
          </a:solidFill>
          <a:ln w="76200" cmpd="dbl">
            <a:solidFill>
              <a:srgbClr val="0070C0"/>
            </a:solidFill>
            <a:round/>
            <a:headEnd/>
            <a:tailEnd/>
          </a:ln>
          <a:effectLst>
            <a:prstShdw prst="shdw17" dist="17961" dir="2700000">
              <a:schemeClr val="bg1">
                <a:gamma/>
                <a:shade val="60000"/>
                <a:invGamma/>
              </a:schemeClr>
            </a:prstShdw>
          </a:effectLst>
        </p:spPr>
        <p:txBody>
          <a:bodyPr anchor="ctr"/>
          <a:lstStyle/>
          <a:p>
            <a:pPr>
              <a:defRPr/>
            </a:pPr>
            <a:r>
              <a:rPr lang="ru-RU" sz="2400" dirty="0"/>
              <a:t>Центральный, Южный.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617895" y="553822"/>
            <a:ext cx="6781800" cy="1200329"/>
          </a:xfrm>
          <a:prstGeom prst="rect">
            <a:avLst/>
          </a:prstGeom>
          <a:solidFill>
            <a:schemeClr val="bg1"/>
          </a:solidFill>
          <a:ln w="50800" cmpd="sng">
            <a:solidFill>
              <a:srgbClr val="0070C0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/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Экономические районы, с которыми граничит Восточный Казахстан: 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с двумя скругленными противолежащими углами 1"/>
          <p:cNvSpPr/>
          <p:nvPr/>
        </p:nvSpPr>
        <p:spPr>
          <a:xfrm>
            <a:off x="584302" y="2038318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2" name="Прямоугольник с двумя скругленными противолежащими углами 21"/>
          <p:cNvSpPr/>
          <p:nvPr/>
        </p:nvSpPr>
        <p:spPr>
          <a:xfrm>
            <a:off x="584302" y="3093014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2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с двумя скругленными противолежащими углами 23"/>
          <p:cNvSpPr/>
          <p:nvPr/>
        </p:nvSpPr>
        <p:spPr>
          <a:xfrm>
            <a:off x="594192" y="4131569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3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с двумя скругленными противолежащими углами 24"/>
          <p:cNvSpPr/>
          <p:nvPr/>
        </p:nvSpPr>
        <p:spPr>
          <a:xfrm>
            <a:off x="576265" y="5202407"/>
            <a:ext cx="914400" cy="914400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>
                <a:solidFill>
                  <a:schemeClr val="tx1"/>
                </a:solidFill>
              </a:rPr>
              <a:t>4</a:t>
            </a:r>
            <a:endParaRPr lang="ru-RU" sz="4000" b="1" dirty="0">
              <a:solidFill>
                <a:schemeClr val="tx1"/>
              </a:solidFill>
            </a:endParaRPr>
          </a:p>
        </p:txBody>
      </p:sp>
      <p:sp>
        <p:nvSpPr>
          <p:cNvPr id="17" name="8-конечная звезда 16"/>
          <p:cNvSpPr/>
          <p:nvPr/>
        </p:nvSpPr>
        <p:spPr>
          <a:xfrm>
            <a:off x="9179512" y="2175029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8-конечная звезда 17"/>
          <p:cNvSpPr/>
          <p:nvPr/>
        </p:nvSpPr>
        <p:spPr>
          <a:xfrm>
            <a:off x="9065581" y="3240350"/>
            <a:ext cx="914400" cy="969145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8-конечная звезда 18"/>
          <p:cNvSpPr/>
          <p:nvPr/>
        </p:nvSpPr>
        <p:spPr>
          <a:xfrm>
            <a:off x="9154357" y="4360416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8-конечная звезда 19"/>
          <p:cNvSpPr/>
          <p:nvPr/>
        </p:nvSpPr>
        <p:spPr>
          <a:xfrm>
            <a:off x="9198746" y="5301448"/>
            <a:ext cx="914400" cy="914400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endParaRPr lang="ru-RU" sz="9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Управляющая кнопка: в начало 25">
            <a:hlinkClick r:id="rId3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10955338" y="5629275"/>
            <a:ext cx="1042987" cy="1042988"/>
          </a:xfrm>
          <a:prstGeom prst="actionButtonBeginning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 sz="1400" b="1" i="1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48000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2"/>
                                      </p:to>
                                    </p:animClr>
                                  </p:subTnLst>
                                </p:cTn>
                              </p:par>
                              <p:par>
                                <p:cTn id="17" presetID="7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" grpId="0" animBg="1"/>
      <p:bldP spid="22" grpId="0" animBg="1"/>
      <p:bldP spid="24" grpId="0" animBg="1"/>
      <p:bldP spid="25" grpId="0" animBg="1"/>
      <p:bldP spid="17" grpId="0" animBg="1"/>
      <p:bldP spid="18" grpId="0" animBg="1"/>
      <p:bldP spid="19" grpId="0" animBg="1"/>
      <p:bldP spid="20" grpId="0" animBg="1"/>
      <p:bldP spid="2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170" name="Picture 2" descr="C:\Users\Жанаргуль\Desktop\950678331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84218" y="0"/>
            <a:ext cx="7850910" cy="457853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74256" y="4777662"/>
            <a:ext cx="10547926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4">
              <a:avLst/>
            </a:prstTxWarp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До новых встреч!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0687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98764"/>
            <a:ext cx="10515600" cy="5678199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Ресурсы:</a:t>
            </a:r>
          </a:p>
          <a:p>
            <a:r>
              <a:rPr lang="ru-RU" sz="1800" dirty="0" err="1" smtClean="0"/>
              <a:t>www.google.kz</a:t>
            </a:r>
            <a:r>
              <a:rPr lang="ru-RU" sz="1800" dirty="0" smtClean="0"/>
              <a:t>/</a:t>
            </a:r>
          </a:p>
          <a:p>
            <a:r>
              <a:rPr lang="ru-RU" sz="1800" dirty="0" smtClean="0"/>
              <a:t>http://moxnpn.ru/kazakhstan/77-ural.html</a:t>
            </a:r>
          </a:p>
          <a:p>
            <a:r>
              <a:rPr lang="ru-RU" sz="1800" dirty="0" err="1" smtClean="0"/>
              <a:t>iubavyshka.ru</a:t>
            </a:r>
            <a:r>
              <a:rPr lang="ru-RU" sz="1800" dirty="0" smtClean="0"/>
              <a:t>/</a:t>
            </a:r>
            <a:r>
              <a:rPr lang="ru-RU" sz="1800" dirty="0" err="1" smtClean="0"/>
              <a:t>photo</a:t>
            </a:r>
            <a:r>
              <a:rPr lang="ru-RU" sz="1800" dirty="0" smtClean="0"/>
              <a:t>/4-0-9110</a:t>
            </a:r>
          </a:p>
          <a:p>
            <a:r>
              <a:rPr lang="en-US" sz="1800" dirty="0" smtClean="0">
                <a:hlinkClick r:id="rId2"/>
              </a:rPr>
              <a:t>http://paleokazakhstan.com/paleozoy.php</a:t>
            </a:r>
            <a:endParaRPr lang="ru-RU" sz="1800" dirty="0" smtClean="0"/>
          </a:p>
          <a:p>
            <a:r>
              <a:rPr lang="en-US" sz="1800" u="sng" dirty="0" smtClean="0">
                <a:hlinkClick r:id="rId3"/>
              </a:rPr>
              <a:t>www.ipdn.ru</a:t>
            </a:r>
            <a:endParaRPr lang="ru-RU" sz="1800" u="sng" dirty="0" smtClean="0"/>
          </a:p>
          <a:p>
            <a:r>
              <a:rPr lang="en-US" sz="1800" u="sng" dirty="0" smtClean="0">
                <a:hlinkClick r:id="rId4"/>
              </a:rPr>
              <a:t>kz.ambuba.com</a:t>
            </a:r>
            <a:endParaRPr lang="ru-RU" sz="1800" u="sng" dirty="0" smtClean="0"/>
          </a:p>
          <a:p>
            <a:pPr>
              <a:buNone/>
            </a:pPr>
            <a:endParaRPr lang="ru-RU" b="1" dirty="0" smtClean="0"/>
          </a:p>
          <a:p>
            <a:pPr>
              <a:buNone/>
            </a:pPr>
            <a:r>
              <a:rPr lang="ru-RU" sz="1600" b="1" dirty="0" smtClean="0"/>
              <a:t>Литература:</a:t>
            </a:r>
          </a:p>
          <a:p>
            <a:r>
              <a:rPr lang="ru-RU" sz="1600" b="1" dirty="0"/>
              <a:t>Социально-экономическая география Казахстана </a:t>
            </a:r>
            <a:r>
              <a:rPr lang="ru-RU" sz="1600" b="1" dirty="0" smtClean="0"/>
              <a:t> </a:t>
            </a:r>
            <a:r>
              <a:rPr lang="ru-RU" sz="1600" dirty="0" err="1" smtClean="0"/>
              <a:t>Атамура</a:t>
            </a:r>
            <a:r>
              <a:rPr lang="ru-RU" sz="1600" dirty="0" smtClean="0"/>
              <a:t>, 2004. </a:t>
            </a:r>
            <a:r>
              <a:rPr lang="ru-RU" sz="1600" dirty="0" err="1" smtClean="0"/>
              <a:t>БейсеноваА</a:t>
            </a:r>
            <a:r>
              <a:rPr lang="ru-RU" sz="1600" dirty="0" smtClean="0"/>
              <a:t>., Карпеков К.</a:t>
            </a:r>
          </a:p>
          <a:p>
            <a:r>
              <a:rPr lang="ru-RU" sz="1600" b="1" dirty="0"/>
              <a:t>Социально-экономическая география Казахстана </a:t>
            </a:r>
            <a:r>
              <a:rPr lang="ru-RU" sz="1600" b="1" dirty="0" smtClean="0"/>
              <a:t> </a:t>
            </a:r>
            <a:r>
              <a:rPr lang="ru-RU" sz="1600" dirty="0" smtClean="0"/>
              <a:t>Алматы, 2004. </a:t>
            </a:r>
            <a:r>
              <a:rPr lang="ru-RU" sz="1600" dirty="0" err="1" smtClean="0"/>
              <a:t>Есназарова</a:t>
            </a:r>
            <a:r>
              <a:rPr lang="ru-RU" sz="1600" dirty="0" smtClean="0"/>
              <a:t> У.А.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11522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Юные  друзья!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Экономическим районом называют отдельную часть страны, сформированную в результате территориального разделения труда и отличающуюся по специализации и комплексному развитию хозяйства. Известный ученый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Н.Н.Баранский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выделил на территории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Казахстана пять районов. Каждый экономический район, объединяя несколько областей, формирует на территории три группы отраслей хозяйства: специализированные, вспомогательные, обслуживающие.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		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Предлагаю вам изучить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экономические районы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нашей Республики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Управляющая кнопка: далее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 rot="5400000">
            <a:off x="10793509" y="5550246"/>
            <a:ext cx="1013255" cy="1330410"/>
          </a:xfrm>
          <a:prstGeom prst="actionButtonForwardNext">
            <a:avLst/>
          </a:prstGeom>
          <a:gradFill>
            <a:gsLst>
              <a:gs pos="87000">
                <a:schemeClr val="accent6">
                  <a:satMod val="103000"/>
                  <a:tint val="94000"/>
                  <a:lumMod val="98000"/>
                  <a:lumOff val="2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0"/>
          </a:gradFill>
          <a:ln>
            <a:headEnd/>
            <a:tailEnd/>
          </a:ln>
          <a:scene3d>
            <a:camera prst="isometricOffAxis1Right"/>
            <a:lightRig rig="threePt" dir="t"/>
          </a:scene3d>
          <a:sp3d>
            <a:bevelT w="25400"/>
            <a:bevelB h="4445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400" b="1" i="1" dirty="0"/>
          </a:p>
        </p:txBody>
      </p:sp>
    </p:spTree>
    <p:extLst>
      <p:ext uri="{BB962C8B-B14F-4D97-AF65-F5344CB8AC3E}">
        <p14:creationId xmlns:p14="http://schemas.microsoft.com/office/powerpoint/2010/main" val="418009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891" y="320738"/>
            <a:ext cx="10515600" cy="886626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Инструкция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1083076"/>
            <a:ext cx="10515600" cy="5093887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Учебный тренажер содержит темы по разделу «Экономические районы». В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меню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 можете выбрать нужную вам тему кликнув на нее мышкой, где вы сможете получить теоретические знания по данной теме, затем вы сможете выполнить тест  и ответить на вопросы по пройденной теме. Если вы затрудняетесь ответить на вопросы или хотите проверить себя, вам представится помощь, для этого сделайте щелчок на           . Выполняя  тесты при верном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ответе на слайде появляется знак       ,   если ответ неверный появляется знак         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Кликнув мышкой на фигуру        на экране появится карта с необходимой информацией. Если вы решили завершить работу переходите в </a:t>
            </a:r>
            <a:r>
              <a:rPr lang="ru-RU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меню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а далее </a:t>
            </a:r>
            <a:r>
              <a:rPr lang="ru-RU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выход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https://encrypted-tbn1.gstatic.com/images?q=tbn:ANd9GcQKnVpVJa48l1htNiofePG60_81EDKHOxfQhvcF9rxLM3BGLoHc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00822" y="4598062"/>
            <a:ext cx="5095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далее 4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 rot="5400000">
            <a:off x="10481380" y="5348510"/>
            <a:ext cx="1013255" cy="1330410"/>
          </a:xfrm>
          <a:prstGeom prst="actionButtonForwardNext">
            <a:avLst/>
          </a:prstGeom>
          <a:gradFill>
            <a:gsLst>
              <a:gs pos="87000">
                <a:schemeClr val="accent6">
                  <a:satMod val="103000"/>
                  <a:tint val="94000"/>
                  <a:lumMod val="98000"/>
                  <a:lumOff val="2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0"/>
          </a:gradFill>
          <a:ln>
            <a:headEnd/>
            <a:tailEnd/>
          </a:ln>
          <a:scene3d>
            <a:camera prst="isometricOffAxis1Right"/>
            <a:lightRig rig="threePt" dir="t"/>
          </a:scene3d>
          <a:sp3d>
            <a:bevelT w="25400"/>
            <a:bevelB h="4445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vert27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/>
              <a:t>меню</a:t>
            </a:r>
            <a:endParaRPr lang="ru-RU" sz="2800" b="1" i="1" dirty="0"/>
          </a:p>
        </p:txBody>
      </p:sp>
      <p:sp>
        <p:nvSpPr>
          <p:cNvPr id="6" name="Объект 4"/>
          <p:cNvSpPr txBox="1">
            <a:spLocks/>
          </p:cNvSpPr>
          <p:nvPr/>
        </p:nvSpPr>
        <p:spPr bwMode="auto">
          <a:xfrm>
            <a:off x="9938409" y="3491932"/>
            <a:ext cx="816746" cy="288524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12700" cap="flat" cmpd="sng" algn="ctr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Ответ</a:t>
            </a: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10720075" y="3787346"/>
            <a:ext cx="523784" cy="452761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+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8" name="8-конечная звезда 7"/>
          <p:cNvSpPr/>
          <p:nvPr/>
        </p:nvSpPr>
        <p:spPr>
          <a:xfrm>
            <a:off x="7264323" y="4134051"/>
            <a:ext cx="523784" cy="452761"/>
          </a:xfrm>
          <a:prstGeom prst="star8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-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6638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6855" y="5614535"/>
            <a:ext cx="1804987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1428"/>
            <a:ext cx="4718050" cy="2335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9469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00B050"/>
                </a:solidFill>
              </a:rPr>
              <a:t>Экономические районы Казахстана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85788" y="1363663"/>
            <a:ext cx="10515600" cy="3665537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Каждый экономический район, объединяя несколько областей, формирует на территории три группы отраслей хозяйства: специализированные, вспомогательные, обслуживающие.                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 состоит из пяти крупных экономических районов: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Северный Казахстан : развиты зерновое хозяйство, добыча железной руды и каменного угля, машиностроение, производство нефтепродуктов и ферросплавов, энергетика.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Восточный Казахстан: цветная металлургия, энергетика, машиностроение и лесное хозяйство.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Западный Казахстан: крупнейший нефтегазодобывающий регион.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Центральный Казахстан: черная и цветная металлургия, машиностроение, животноводство.</a:t>
            </a: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Южный Казахстан:  хлопок, рис, шерсть, зерно, фрукты, овощи, развиты цветная металлургия, приборостроение, легкая и пищевая промышленность, рыбное и лесное хозяйство.</a:t>
            </a:r>
          </a:p>
        </p:txBody>
      </p:sp>
      <p:pic>
        <p:nvPicPr>
          <p:cNvPr id="16387" name="Picture 2" descr="https://encrypted-tbn1.gstatic.com/images?q=tbn:ANd9GcQKnVpVJa48l1htNiofePG60_81EDKHOxfQhvcF9rxLM3BGLoHc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07044" y="1646371"/>
            <a:ext cx="5095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2" descr="https://encrypted-tbn1.gstatic.com/images?q=tbn:ANd9GcQKnVpVJa48l1htNiofePG60_81EDKHOxfQhvcF9rxLM3BGLoHc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6793" y="2782092"/>
            <a:ext cx="5095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2" descr="https://encrypted-tbn1.gstatic.com/images?q=tbn:ANd9GcQKnVpVJa48l1htNiofePG60_81EDKHOxfQhvcF9rxLM3BGLoHc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194674" y="2974015"/>
            <a:ext cx="509587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0" name="Picture 2" descr="https://encrypted-tbn1.gstatic.com/images?q=tbn:ANd9GcQKnVpVJa48l1htNiofePG60_81EDKHOxfQhvcF9rxLM3BGLoHc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55748" y="3308768"/>
            <a:ext cx="511175" cy="338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91" name="Picture 2" descr="https://encrypted-tbn1.gstatic.com/images?q=tbn:ANd9GcQKnVpVJa48l1htNiofePG60_81EDKHOxfQhvcF9rxLM3BGLoHc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002075" y="3646906"/>
            <a:ext cx="509588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>
            <a:hlinkClick r:id="rId9" action="ppaction://hlinksldjump"/>
          </p:cNvPr>
          <p:cNvSpPr/>
          <p:nvPr/>
        </p:nvSpPr>
        <p:spPr>
          <a:xfrm>
            <a:off x="1134737" y="5403849"/>
            <a:ext cx="2776251" cy="963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/>
              <a:t>Тесты </a:t>
            </a:r>
          </a:p>
        </p:txBody>
      </p:sp>
      <p:sp>
        <p:nvSpPr>
          <p:cNvPr id="5" name="Прямоугольник 4">
            <a:hlinkClick r:id="rId10" action="ppaction://hlinksldjump"/>
          </p:cNvPr>
          <p:cNvSpPr/>
          <p:nvPr/>
        </p:nvSpPr>
        <p:spPr>
          <a:xfrm>
            <a:off x="6978276" y="5403849"/>
            <a:ext cx="2948007" cy="9638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/>
              <a:t>Вопросы </a:t>
            </a:r>
            <a:endParaRPr lang="ru-RU" dirty="0"/>
          </a:p>
        </p:txBody>
      </p:sp>
      <p:pic>
        <p:nvPicPr>
          <p:cNvPr id="16395" name="Picture 2" descr="https://encrypted-tbn1.gstatic.com/images?q=tbn:ANd9GcQKnVpVJa48l1htNiofePG60_81EDKHOxfQhvcF9rxLM3BGLoHc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11837" y="4229981"/>
            <a:ext cx="509587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Управляющая кнопка: далее 12">
            <a:hlinkClick r:id="rId12" action="ppaction://hlinksldjump" highlightClick="1"/>
          </p:cNvPr>
          <p:cNvSpPr>
            <a:spLocks noChangeArrowheads="1"/>
          </p:cNvSpPr>
          <p:nvPr/>
        </p:nvSpPr>
        <p:spPr bwMode="auto">
          <a:xfrm rot="5400000">
            <a:off x="10594760" y="5496787"/>
            <a:ext cx="1013255" cy="1330410"/>
          </a:xfrm>
          <a:prstGeom prst="actionButtonForwardNext">
            <a:avLst/>
          </a:prstGeom>
          <a:gradFill>
            <a:gsLst>
              <a:gs pos="87000">
                <a:schemeClr val="accent6">
                  <a:satMod val="103000"/>
                  <a:tint val="94000"/>
                  <a:lumMod val="98000"/>
                  <a:lumOff val="2000"/>
                </a:schemeClr>
              </a:gs>
              <a:gs pos="50000">
                <a:schemeClr val="accent6">
                  <a:satMod val="110000"/>
                  <a:lumMod val="100000"/>
                  <a:shade val="100000"/>
                </a:schemeClr>
              </a:gs>
              <a:gs pos="100000">
                <a:schemeClr val="accent6">
                  <a:lumMod val="99000"/>
                  <a:satMod val="120000"/>
                  <a:shade val="78000"/>
                </a:schemeClr>
              </a:gs>
            </a:gsLst>
            <a:lin ang="0" scaled="0"/>
          </a:gradFill>
          <a:ln>
            <a:headEnd/>
            <a:tailEnd/>
          </a:ln>
          <a:scene3d>
            <a:camera prst="isometricOffAxis1Right"/>
            <a:lightRig rig="threePt" dir="t"/>
          </a:scene3d>
          <a:sp3d>
            <a:bevelT w="25400"/>
            <a:bevelB h="44450"/>
          </a:sp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vert="vert270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i="1" dirty="0" smtClean="0">
                <a:hlinkClick r:id="rId12" action="ppaction://hlinksldjump"/>
              </a:rPr>
              <a:t>меню</a:t>
            </a:r>
            <a:endParaRPr lang="ru-RU" sz="2800" b="1" i="1" dirty="0"/>
          </a:p>
        </p:txBody>
      </p:sp>
    </p:spTree>
    <p:extLst>
      <p:ext uri="{BB962C8B-B14F-4D97-AF65-F5344CB8AC3E}">
        <p14:creationId xmlns:p14="http://schemas.microsoft.com/office/powerpoint/2010/main" val="237049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1512"/>
            <a:ext cx="12192000" cy="696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9922" y="5373007"/>
            <a:ext cx="10541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0858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7463" y="1523388"/>
            <a:ext cx="646112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466" y="5536570"/>
            <a:ext cx="10541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61471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40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3708" y="2746261"/>
            <a:ext cx="646112" cy="665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466" y="5536570"/>
            <a:ext cx="10541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50531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452</Words>
  <Application>Microsoft Office PowerPoint</Application>
  <PresentationFormat>Произвольный</PresentationFormat>
  <Paragraphs>141</Paragraphs>
  <Slides>25</Slides>
  <Notes>6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Презентация PowerPoint</vt:lpstr>
      <vt:lpstr>Презентация PowerPoint</vt:lpstr>
      <vt:lpstr>Юные  друзья!</vt:lpstr>
      <vt:lpstr>Инструкция </vt:lpstr>
      <vt:lpstr>Презентация PowerPoint</vt:lpstr>
      <vt:lpstr>Экономические районы Казахстана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мсш№1</dc:creator>
  <cp:lastModifiedBy>Мадина</cp:lastModifiedBy>
  <cp:revision>29</cp:revision>
  <dcterms:created xsi:type="dcterms:W3CDTF">2014-02-26T08:51:35Z</dcterms:created>
  <dcterms:modified xsi:type="dcterms:W3CDTF">2014-10-13T11:52:03Z</dcterms:modified>
</cp:coreProperties>
</file>