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B585-A236-43A8-9643-38018521FE4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5EEF-2D03-44EA-9F1E-FE3D7FAA5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fghdsfnb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5EEF-2D03-44EA-9F1E-FE3D7FAA5D0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fghdsfnb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5EEF-2D03-44EA-9F1E-FE3D7FAA5D0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warm-up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 the words in the correct column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Lion hill spider theatre river hospital dog concert hall factory sea forest elephant mountain horse cottage wood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Animal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 feature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warm-up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 the words in the correct column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Lion hill spider theatre river hospital dog concert hall factory sea forest elephant mountain horse cottage wood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Animal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 feature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5EEF-2D03-44EA-9F1E-FE3D7FAA5D0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Theme: It’s an interesting place!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lesson 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28706"/>
          </a:xfrm>
        </p:spPr>
        <p:txBody>
          <a:bodyPr/>
          <a:lstStyle/>
          <a:p>
            <a:r>
              <a:rPr lang="en-US" dirty="0" smtClean="0"/>
              <a:t>Aims of the lesson: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- To develop abilities in using new Lexis and information in speech. </a:t>
            </a:r>
          </a:p>
          <a:p>
            <a:r>
              <a:rPr lang="en-US" sz="3200" dirty="0" smtClean="0"/>
              <a:t>- To improve reading, grammar skills and oral speech.  </a:t>
            </a:r>
            <a:endParaRPr lang="ru-RU" sz="3200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150017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3227451"/>
          <a:ext cx="7858181" cy="844491"/>
        </p:xfrm>
        <a:graphic>
          <a:graphicData uri="http://schemas.openxmlformats.org/drawingml/2006/table">
            <a:tbl>
              <a:tblPr/>
              <a:tblGrid>
                <a:gridCol w="2618827"/>
                <a:gridCol w="2619677"/>
                <a:gridCol w="261967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Animal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Building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  <a:cs typeface="Times New Roman"/>
                        </a:rPr>
                        <a:t>Natural feature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5" y="500042"/>
            <a:ext cx="814393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warm-up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Put the words in the correct column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Lion         hill 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spider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Theatre    river              hospital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dog          concert hall   factory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          forest            elephant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mountain  horse          cottage                  wood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6929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Answer the questions about environment</a:t>
            </a:r>
            <a:endParaRPr lang="ru-RU" sz="2400" dirty="0" smtClean="0"/>
          </a:p>
          <a:p>
            <a:r>
              <a:rPr lang="en-US" sz="2400" i="1" dirty="0" smtClean="0"/>
              <a:t> </a:t>
            </a:r>
            <a:endParaRPr lang="ru-RU" sz="2400" dirty="0" smtClean="0"/>
          </a:p>
          <a:p>
            <a:r>
              <a:rPr lang="en-US" sz="2400" i="1" dirty="0" smtClean="0"/>
              <a:t>1) In what country do you live?</a:t>
            </a:r>
            <a:endParaRPr lang="ru-RU" sz="2400" dirty="0" smtClean="0"/>
          </a:p>
          <a:p>
            <a:r>
              <a:rPr lang="en-US" sz="2400" i="1" dirty="0" smtClean="0"/>
              <a:t>2) Which season is it at the moment?</a:t>
            </a:r>
            <a:endParaRPr lang="ru-RU" sz="2400" dirty="0" smtClean="0"/>
          </a:p>
          <a:p>
            <a:r>
              <a:rPr lang="en-US" sz="2400" i="1" dirty="0" smtClean="0"/>
              <a:t>3) </a:t>
            </a:r>
            <a:r>
              <a:rPr lang="en-US" sz="2400" i="1" cap="small" dirty="0" smtClean="0"/>
              <a:t>Is </a:t>
            </a:r>
            <a:r>
              <a:rPr lang="en-US" sz="2400" i="1" dirty="0" smtClean="0"/>
              <a:t>the weather hot and sunny today?</a:t>
            </a:r>
            <a:endParaRPr lang="ru-RU" sz="2400" dirty="0" smtClean="0"/>
          </a:p>
          <a:p>
            <a:r>
              <a:rPr lang="en-US" sz="2400" i="1" dirty="0" smtClean="0"/>
              <a:t> 4) </a:t>
            </a:r>
            <a:r>
              <a:rPr lang="en-US" sz="2400" i="1" cap="small" dirty="0" smtClean="0"/>
              <a:t>Is </a:t>
            </a:r>
            <a:r>
              <a:rPr lang="en-US" sz="2400" i="1" dirty="0" smtClean="0"/>
              <a:t>it windy today?</a:t>
            </a:r>
            <a:endParaRPr lang="ru-RU" sz="2400" dirty="0" smtClean="0"/>
          </a:p>
          <a:p>
            <a:r>
              <a:rPr lang="en-US" sz="2400" i="1" dirty="0" smtClean="0"/>
              <a:t>5) Do you live near any mountains?</a:t>
            </a:r>
            <a:endParaRPr lang="ru-RU" sz="2400" dirty="0" smtClean="0"/>
          </a:p>
          <a:p>
            <a:r>
              <a:rPr lang="en-US" sz="2400" i="1" dirty="0" smtClean="0"/>
              <a:t>6) Do you live near a river?</a:t>
            </a:r>
            <a:endParaRPr lang="ru-RU" sz="2400" dirty="0" smtClean="0"/>
          </a:p>
          <a:p>
            <a:r>
              <a:rPr lang="en-US" sz="2400" i="1" dirty="0" smtClean="0"/>
              <a:t>7)  Is here any air pollution where you live?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5009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i="1" dirty="0" smtClean="0"/>
              <a:t>сельское хозяйство </a:t>
            </a:r>
            <a:r>
              <a:rPr lang="ru-RU" sz="2800" i="1" dirty="0" smtClean="0"/>
              <a:t>				</a:t>
            </a:r>
            <a:br>
              <a:rPr lang="ru-RU" sz="2800" i="1" dirty="0" smtClean="0"/>
            </a:br>
            <a:r>
              <a:rPr lang="ru-RU" sz="2800" i="1" dirty="0" smtClean="0"/>
              <a:t>на востоке Англии</a:t>
            </a:r>
            <a:r>
              <a:rPr lang="en-US" sz="2800" i="1" dirty="0" smtClean="0"/>
              <a:t> </a:t>
            </a:r>
            <a:r>
              <a:rPr lang="ru-RU" sz="2800" i="1" dirty="0" smtClean="0"/>
              <a:t>				</a:t>
            </a:r>
            <a:br>
              <a:rPr lang="ru-RU" sz="2800" i="1" dirty="0" smtClean="0"/>
            </a:br>
            <a:r>
              <a:rPr lang="ru-RU" sz="2800" i="1" dirty="0" smtClean="0"/>
              <a:t>около ста тысяч</a:t>
            </a:r>
            <a:r>
              <a:rPr lang="en-US" sz="2800" i="1" dirty="0" smtClean="0"/>
              <a:t> </a:t>
            </a:r>
            <a:r>
              <a:rPr lang="ru-RU" sz="2800" i="1" dirty="0" smtClean="0"/>
              <a:t>				</a:t>
            </a:r>
            <a:br>
              <a:rPr lang="ru-RU" sz="2800" i="1" dirty="0" smtClean="0"/>
            </a:br>
            <a:r>
              <a:rPr lang="ru-RU" sz="2800" i="1" dirty="0" smtClean="0"/>
              <a:t>население</a:t>
            </a:r>
            <a:r>
              <a:rPr lang="en-US" sz="2800" i="1" dirty="0" smtClean="0"/>
              <a:t> </a:t>
            </a:r>
            <a:r>
              <a:rPr lang="ru-RU" sz="2800" i="1" dirty="0" smtClean="0"/>
              <a:t>					</a:t>
            </a:r>
            <a:br>
              <a:rPr lang="ru-RU" sz="2800" i="1" dirty="0" smtClean="0"/>
            </a:br>
            <a:r>
              <a:rPr lang="ru-RU" sz="2800" i="1" dirty="0" smtClean="0"/>
              <a:t>он знаменит потому что</a:t>
            </a:r>
            <a:r>
              <a:rPr lang="en-US" sz="2800" i="1" dirty="0" smtClean="0"/>
              <a:t> 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тёплый летом и холодный зимой</a:t>
            </a:r>
            <a:r>
              <a:rPr lang="en-US" sz="2800" i="1" dirty="0" smtClean="0"/>
              <a:t> 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особенно в центре города</a:t>
            </a:r>
            <a:r>
              <a:rPr lang="en-US" sz="2800" i="1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435769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             </a:t>
            </a:r>
            <a:endParaRPr lang="ru-RU" sz="2800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643050"/>
            <a:ext cx="6929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              Word Building </a:t>
            </a:r>
          </a:p>
          <a:p>
            <a:r>
              <a:rPr lang="en-GB" sz="3600" i="1" dirty="0" smtClean="0"/>
              <a:t>fame</a:t>
            </a:r>
            <a:r>
              <a:rPr lang="ru-RU" sz="3600" i="1" dirty="0" smtClean="0"/>
              <a:t>  </a:t>
            </a:r>
            <a:r>
              <a:rPr lang="en-GB" sz="3600" i="1" dirty="0" smtClean="0"/>
              <a:t>n</a:t>
            </a:r>
            <a:r>
              <a:rPr lang="ru-RU" sz="3600" i="1" dirty="0" smtClean="0"/>
              <a:t>.             </a:t>
            </a:r>
            <a:r>
              <a:rPr lang="en-US" sz="3600" i="1" dirty="0" smtClean="0"/>
              <a:t>       </a:t>
            </a:r>
            <a:r>
              <a:rPr lang="ru-RU" sz="3600" i="1" dirty="0" smtClean="0"/>
              <a:t>Слава</a:t>
            </a:r>
            <a:endParaRPr lang="en-US" sz="3600" i="1" dirty="0" smtClean="0"/>
          </a:p>
          <a:p>
            <a:r>
              <a:rPr lang="en-US" sz="3600" i="1" dirty="0" smtClean="0"/>
              <a:t>famous </a:t>
            </a:r>
            <a:r>
              <a:rPr lang="en-US" sz="3600" i="1" dirty="0" err="1" smtClean="0"/>
              <a:t>adj</a:t>
            </a:r>
            <a:r>
              <a:rPr lang="ru-RU" sz="3600" i="1" dirty="0" smtClean="0"/>
              <a:t>.     </a:t>
            </a:r>
            <a:r>
              <a:rPr lang="en-US" sz="3600" i="1" dirty="0" smtClean="0"/>
              <a:t>        </a:t>
            </a:r>
            <a:r>
              <a:rPr lang="ru-RU" sz="3600" i="1" dirty="0" smtClean="0"/>
              <a:t> Знаменитый</a:t>
            </a:r>
            <a:endParaRPr lang="en-US" sz="3600" i="1" dirty="0" smtClean="0"/>
          </a:p>
          <a:p>
            <a:r>
              <a:rPr lang="en-US" sz="3600" i="1" dirty="0" smtClean="0"/>
              <a:t>flat n</a:t>
            </a:r>
            <a:r>
              <a:rPr lang="ru-RU" sz="3600" i="1" dirty="0" smtClean="0"/>
              <a:t>.		</a:t>
            </a:r>
            <a:r>
              <a:rPr lang="en-US" sz="3600" i="1" dirty="0" smtClean="0"/>
              <a:t>        </a:t>
            </a:r>
            <a:r>
              <a:rPr lang="ru-RU" sz="3600" i="1" dirty="0" smtClean="0"/>
              <a:t>Квартира</a:t>
            </a:r>
            <a:endParaRPr lang="en-US" sz="3600" i="1" dirty="0" smtClean="0"/>
          </a:p>
          <a:p>
            <a:r>
              <a:rPr lang="en-US" sz="3600" i="1" dirty="0" smtClean="0"/>
              <a:t>flat </a:t>
            </a:r>
            <a:r>
              <a:rPr lang="en-US" sz="3600" i="1" dirty="0" err="1" smtClean="0"/>
              <a:t>adj</a:t>
            </a:r>
            <a:r>
              <a:rPr lang="ru-RU" sz="3600" i="1" dirty="0" smtClean="0"/>
              <a:t>. 		</a:t>
            </a:r>
            <a:r>
              <a:rPr lang="en-US" sz="3600" i="1" dirty="0" smtClean="0"/>
              <a:t>         </a:t>
            </a:r>
            <a:r>
              <a:rPr lang="ru-RU" sz="3600" i="1" dirty="0" smtClean="0"/>
              <a:t>плоский</a:t>
            </a:r>
            <a:endParaRPr lang="ru-RU" sz="36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1439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Presentation </a:t>
            </a:r>
            <a:r>
              <a:rPr lang="en-US" sz="2400" i="1" dirty="0" smtClean="0">
                <a:solidFill>
                  <a:srgbClr val="FF0000"/>
                </a:solidFill>
              </a:rPr>
              <a:t>The Modal verb “should”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Should </a:t>
            </a:r>
            <a:r>
              <a:rPr lang="ru-RU" sz="2400" b="1" i="1" dirty="0" smtClean="0">
                <a:solidFill>
                  <a:srgbClr val="C00000"/>
                </a:solidFill>
              </a:rPr>
              <a:t>+</a:t>
            </a:r>
            <a:r>
              <a:rPr lang="ru-RU" sz="2400" i="1" dirty="0" smtClean="0"/>
              <a:t> неопределенная форма глагола </a:t>
            </a:r>
            <a:r>
              <a:rPr lang="ru-RU" sz="2400" i="1" dirty="0" smtClean="0">
                <a:solidFill>
                  <a:srgbClr val="C00000"/>
                </a:solidFill>
              </a:rPr>
              <a:t>без</a:t>
            </a:r>
            <a:r>
              <a:rPr lang="ru-RU" sz="2400" i="1" dirty="0" smtClean="0"/>
              <a:t> частицы </a:t>
            </a:r>
            <a:r>
              <a:rPr lang="en-US" sz="2400" b="1" i="1" dirty="0" smtClean="0">
                <a:solidFill>
                  <a:srgbClr val="C00000"/>
                </a:solidFill>
              </a:rPr>
              <a:t>to</a:t>
            </a:r>
            <a:r>
              <a:rPr lang="ru-RU" sz="2400" i="1" dirty="0" smtClean="0"/>
              <a:t>. </a:t>
            </a:r>
            <a:endParaRPr lang="ru-RU" sz="2400" dirty="0" smtClean="0"/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Should </a:t>
            </a:r>
            <a:r>
              <a:rPr lang="ru-RU" sz="2400" i="1" dirty="0" smtClean="0"/>
              <a:t>употребляется во всех лицах одинаково.</a:t>
            </a:r>
            <a:endParaRPr lang="ru-RU" sz="2400" dirty="0" smtClean="0"/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Should</a:t>
            </a:r>
            <a:r>
              <a:rPr lang="en-US" sz="2400" b="1" i="1" dirty="0" smtClean="0"/>
              <a:t> </a:t>
            </a:r>
            <a:r>
              <a:rPr lang="ru-RU" sz="2400" i="1" dirty="0" smtClean="0"/>
              <a:t>употребляется для выражения совета.</a:t>
            </a:r>
            <a:r>
              <a:rPr lang="ru-RU" sz="2400" b="1" i="1" dirty="0" smtClean="0"/>
              <a:t> </a:t>
            </a:r>
            <a:endParaRPr lang="ru-RU" sz="2400" dirty="0" smtClean="0"/>
          </a:p>
          <a:p>
            <a:r>
              <a:rPr lang="en-US" sz="2400" b="1" i="1" dirty="0" smtClean="0"/>
              <a:t>You </a:t>
            </a:r>
            <a:r>
              <a:rPr lang="en-US" sz="2400" b="1" i="1" dirty="0" smtClean="0">
                <a:solidFill>
                  <a:srgbClr val="C00000"/>
                </a:solidFill>
              </a:rPr>
              <a:t>should</a:t>
            </a:r>
            <a:r>
              <a:rPr lang="en-US" sz="2400" b="1" i="1" dirty="0" smtClean="0"/>
              <a:t> go to the doctor. </a:t>
            </a:r>
            <a:r>
              <a:rPr lang="ru-RU" sz="2400" i="1" dirty="0" smtClean="0"/>
              <a:t>Тебе следует сходить к врачу.</a:t>
            </a:r>
            <a:endParaRPr lang="ru-RU" sz="2400" dirty="0" smtClean="0"/>
          </a:p>
          <a:p>
            <a:r>
              <a:rPr lang="ru-RU" sz="2400" i="1" dirty="0" smtClean="0"/>
              <a:t>Обычно </a:t>
            </a:r>
            <a:r>
              <a:rPr lang="en-US" sz="2400" b="1" i="1" dirty="0" smtClean="0">
                <a:solidFill>
                  <a:srgbClr val="C00000"/>
                </a:solidFill>
              </a:rPr>
              <a:t>Should</a:t>
            </a:r>
            <a:r>
              <a:rPr lang="en-US" sz="2400" b="1" i="1" dirty="0" smtClean="0"/>
              <a:t> </a:t>
            </a:r>
            <a:r>
              <a:rPr lang="ru-RU" sz="2400" i="1" dirty="0" smtClean="0"/>
              <a:t>используется со словами</a:t>
            </a:r>
            <a:r>
              <a:rPr lang="ru-RU" sz="2400" b="1" i="1" dirty="0" smtClean="0"/>
              <a:t> </a:t>
            </a:r>
            <a:endParaRPr lang="ru-RU" sz="2400" dirty="0" smtClean="0"/>
          </a:p>
          <a:p>
            <a:r>
              <a:rPr lang="en-US" sz="2400" b="1" i="1" dirty="0" smtClean="0"/>
              <a:t>I think you should</a:t>
            </a:r>
            <a:r>
              <a:rPr lang="ru-RU" sz="2400" b="1" i="1" dirty="0" smtClean="0"/>
              <a:t>    … </a:t>
            </a:r>
            <a:r>
              <a:rPr lang="en-US" sz="2400" b="1" i="1" dirty="0" smtClean="0"/>
              <a:t>I don’t think you should. </a:t>
            </a:r>
            <a:endParaRPr lang="ru-RU" sz="2400" dirty="0" smtClean="0"/>
          </a:p>
          <a:p>
            <a:r>
              <a:rPr lang="en-US" sz="2400" i="1" dirty="0" smtClean="0">
                <a:solidFill>
                  <a:srgbClr val="C00000"/>
                </a:solidFill>
              </a:rPr>
              <a:t>+ </a:t>
            </a:r>
            <a:r>
              <a:rPr lang="en-US" sz="2400" i="1" dirty="0" smtClean="0"/>
              <a:t>Pronoun should do more exercise.</a:t>
            </a:r>
            <a:endParaRPr lang="ru-RU" sz="2400" dirty="0" smtClean="0"/>
          </a:p>
          <a:p>
            <a:pPr lvl="0"/>
            <a:r>
              <a:rPr lang="en-US" sz="2400" i="1" dirty="0" smtClean="0">
                <a:solidFill>
                  <a:srgbClr val="C00000"/>
                </a:solidFill>
              </a:rPr>
              <a:t>- </a:t>
            </a:r>
            <a:r>
              <a:rPr lang="en-US" sz="2400" i="1" dirty="0" smtClean="0"/>
              <a:t> Pronoun should not (shouldn’t) do more exercise.</a:t>
            </a:r>
            <a:endParaRPr lang="ru-RU" sz="2400" dirty="0" smtClean="0"/>
          </a:p>
          <a:p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r>
              <a:rPr lang="en-US" sz="2400" i="1" dirty="0" smtClean="0"/>
              <a:t> should pronoun do more exercise?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857232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Ex.9 p.89    S1- a foreigner   S2 – you </a:t>
            </a:r>
            <a:br>
              <a:rPr lang="en-US" sz="2800" i="1" dirty="0" smtClean="0"/>
            </a:br>
            <a:r>
              <a:rPr lang="en-US" sz="3200" i="1" dirty="0" smtClean="0"/>
              <a:t>1) What clothes should/ shouldn’t I take? </a:t>
            </a:r>
            <a:br>
              <a:rPr lang="en-US" sz="3200" i="1" dirty="0" smtClean="0"/>
            </a:br>
            <a:r>
              <a:rPr lang="en-US" sz="3200" i="1" dirty="0" smtClean="0"/>
              <a:t>2) What special places should I see? </a:t>
            </a:r>
            <a:br>
              <a:rPr lang="en-US" sz="3200" i="1" dirty="0" smtClean="0"/>
            </a:br>
            <a:r>
              <a:rPr lang="en-US" sz="3200" i="1" dirty="0" smtClean="0"/>
              <a:t>3) What sort of things can I do? </a:t>
            </a:r>
            <a:br>
              <a:rPr lang="en-US" sz="3200" i="1" dirty="0" smtClean="0"/>
            </a:br>
            <a:r>
              <a:rPr lang="en-US" sz="3200" i="1" dirty="0" smtClean="0"/>
              <a:t>4) What food do you recommend? </a:t>
            </a:r>
            <a:br>
              <a:rPr lang="en-US" sz="3200" i="1" dirty="0" smtClean="0"/>
            </a:br>
            <a:r>
              <a:rPr lang="en-US" sz="3200" i="1" dirty="0" smtClean="0"/>
              <a:t>5) Where should I stay? </a:t>
            </a:r>
            <a:br>
              <a:rPr lang="en-US" sz="3200" i="1" dirty="0" smtClean="0"/>
            </a:br>
            <a:r>
              <a:rPr lang="en-US" sz="3200" i="1" dirty="0" smtClean="0"/>
              <a:t>6) Is your city good for </a:t>
            </a:r>
            <a:r>
              <a:rPr lang="en-US" sz="3200" i="1" dirty="0" smtClean="0"/>
              <a:t>shopping</a:t>
            </a:r>
            <a:r>
              <a:rPr lang="en-US" sz="3200" i="1" dirty="0" smtClean="0"/>
              <a:t>?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Home </a:t>
            </a:r>
            <a:r>
              <a:rPr lang="en-US" sz="2800" i="1" smtClean="0"/>
              <a:t>work        </a:t>
            </a:r>
          </a:p>
          <a:p>
            <a:r>
              <a:rPr lang="en-US" sz="2800" i="1" smtClean="0"/>
              <a:t> </a:t>
            </a:r>
            <a:r>
              <a:rPr lang="en-US" sz="2800" dirty="0" smtClean="0"/>
              <a:t>page 90 – Good manners </a:t>
            </a:r>
            <a:br>
              <a:rPr lang="en-US" sz="2800" dirty="0" smtClean="0"/>
            </a:br>
            <a:r>
              <a:rPr lang="en-US" sz="2800" dirty="0" smtClean="0"/>
              <a:t>Put A, B, or C in the boxes. </a:t>
            </a:r>
            <a:br>
              <a:rPr lang="en-US" sz="2800" dirty="0" smtClean="0"/>
            </a:br>
            <a:r>
              <a:rPr lang="en-US" sz="2800" dirty="0" smtClean="0"/>
              <a:t>A = important B = old fashioned, but ok    C = silly</a:t>
            </a:r>
            <a:r>
              <a:rPr lang="en-US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216</Words>
  <PresentationFormat>Экран (4:3)</PresentationFormat>
  <Paragraphs>66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Theme: It’s an interesting place! </vt:lpstr>
      <vt:lpstr>Aims of the lesson: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It’s an interesting place! </dc:title>
  <cp:lastModifiedBy>UserXP</cp:lastModifiedBy>
  <cp:revision>13</cp:revision>
  <dcterms:modified xsi:type="dcterms:W3CDTF">2014-05-27T17:14:39Z</dcterms:modified>
</cp:coreProperties>
</file>