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65" r:id="rId3"/>
    <p:sldId id="260" r:id="rId4"/>
    <p:sldId id="274" r:id="rId5"/>
    <p:sldId id="269" r:id="rId6"/>
    <p:sldId id="270" r:id="rId7"/>
    <p:sldId id="271" r:id="rId8"/>
    <p:sldId id="272" r:id="rId9"/>
    <p:sldId id="273" r:id="rId10"/>
    <p:sldId id="264" r:id="rId11"/>
    <p:sldId id="258" r:id="rId12"/>
    <p:sldId id="263" r:id="rId13"/>
    <p:sldId id="276" r:id="rId14"/>
    <p:sldId id="256" r:id="rId15"/>
    <p:sldId id="275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FF"/>
    <a:srgbClr val="3333FF"/>
    <a:srgbClr val="01FF01"/>
    <a:srgbClr val="009900"/>
    <a:srgbClr val="FF6600"/>
    <a:srgbClr val="0066FF"/>
    <a:srgbClr val="6699FF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F8288-D475-45BE-9C05-2CEDA4973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08929-50CE-445E-A227-565BFE0CC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40FFA-6964-4153-9DE9-B9E768491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7A876-D648-45AF-93D2-0E2459487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5B1D0-30DE-4082-B1AD-AD2DFBD0C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B78C3-5E12-45BD-A819-7023B127C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AE840-D1B5-4DA9-B774-E2EFCF690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6039D-8C1D-4192-AAEC-014E814F7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E7813-4703-4449-917E-2F23CFE89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B0D17-2A9F-4AF7-A050-F5A607AA3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F4BF6-E472-466C-A7A7-264C666D9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E6449F0-088C-4D9D-B43B-F13EEB56D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\&#1056;&#1072;&#1073;&#1086;&#1095;&#1080;&#1081;%20&#1089;&#1090;&#1086;&#1083;\Frederik_SHopen_-_Muzyka_SHopena_budet_svoevremenna_i_sovremenna_vsegda...prosto_prekrasnaya_kompoziciya_(get-tune.net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6" name="Picture 4" descr="0c1b7034dfe015cb98f1d19d7aadfbb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83568" y="1798558"/>
            <a:ext cx="799288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Творческий проект по </a:t>
            </a:r>
            <a:r>
              <a:rPr lang="ru-RU" sz="4000" b="1" dirty="0" smtClean="0">
                <a:solidFill>
                  <a:srgbClr val="002060"/>
                </a:solidFill>
              </a:rPr>
              <a:t>самопознанию в </a:t>
            </a:r>
            <a:r>
              <a:rPr lang="ru-RU" sz="4000" b="1" dirty="0" err="1" smtClean="0">
                <a:solidFill>
                  <a:srgbClr val="002060"/>
                </a:solidFill>
              </a:rPr>
              <a:t>предшколе</a:t>
            </a:r>
            <a:endParaRPr lang="ru-RU" sz="4500" dirty="0" smtClean="0">
              <a:solidFill>
                <a:srgbClr val="0066FF"/>
              </a:solidFill>
              <a:latin typeface="Arial" charset="0"/>
            </a:endParaRPr>
          </a:p>
          <a:p>
            <a:pPr algn="ctr"/>
            <a:r>
              <a:rPr lang="ru-RU" sz="4500" dirty="0" smtClean="0">
                <a:solidFill>
                  <a:srgbClr val="0066FF"/>
                </a:solidFill>
                <a:latin typeface="Arial" charset="0"/>
              </a:rPr>
              <a:t>Программа</a:t>
            </a:r>
            <a:r>
              <a:rPr lang="ru-RU" sz="4500" dirty="0">
                <a:solidFill>
                  <a:srgbClr val="0066FF"/>
                </a:solidFill>
                <a:latin typeface="Arial" charset="0"/>
              </a:rPr>
              <a:t>:</a:t>
            </a:r>
          </a:p>
          <a:p>
            <a:pPr algn="ctr"/>
            <a:r>
              <a:rPr lang="ru-RU" sz="4500" b="1" dirty="0">
                <a:solidFill>
                  <a:schemeClr val="accent2"/>
                </a:solidFill>
                <a:latin typeface="Arial" charset="0"/>
              </a:rPr>
              <a:t> «Быть собой»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51520" y="0"/>
            <a:ext cx="8712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Министерство образования и науки Республики Казахстан 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</a:rPr>
              <a:t>Северо-Казахстанская область </a:t>
            </a:r>
          </a:p>
          <a:p>
            <a:pPr algn="ctr"/>
            <a:r>
              <a:rPr lang="ru-RU" sz="1200" dirty="0" err="1">
                <a:solidFill>
                  <a:srgbClr val="002060"/>
                </a:solidFill>
              </a:rPr>
              <a:t>Аккайынский</a:t>
            </a:r>
            <a:r>
              <a:rPr lang="ru-RU" sz="1200" dirty="0">
                <a:solidFill>
                  <a:srgbClr val="002060"/>
                </a:solidFill>
              </a:rPr>
              <a:t> район </a:t>
            </a:r>
          </a:p>
          <a:p>
            <a:pPr algn="ctr"/>
            <a:r>
              <a:rPr lang="ru-RU" sz="1200" dirty="0" err="1">
                <a:solidFill>
                  <a:srgbClr val="002060"/>
                </a:solidFill>
              </a:rPr>
              <a:t>Токушинская</a:t>
            </a:r>
            <a:r>
              <a:rPr lang="ru-RU" sz="1200" dirty="0">
                <a:solidFill>
                  <a:srgbClr val="002060"/>
                </a:solidFill>
              </a:rPr>
              <a:t> школа-гимназия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904832" y="74711"/>
            <a:ext cx="239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pic>
        <p:nvPicPr>
          <p:cNvPr id="10" name="Frederik_SHopen_-_Muzyka_SHopena_budet_svoevremenna_i_sovremenna_vsegda...prosto_prekrasnaya_kompoziciya_(get-tun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39552" y="404664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828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2463"/>
                            </p:stCondLst>
                            <p:childTnLst>
                              <p:par>
                                <p:cTn id="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dirty="0" smtClean="0">
                <a:latin typeface="Mesquite Std" pitchFamily="50" charset="0"/>
              </a:rPr>
              <a:t>Воспитателю важно знать жизненные проблемы своих воспитанников и осуществлять их нравственно – духовное развитие в контексте этих проблем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5" name="Picture 7" descr="Изображение 5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16113"/>
            <a:ext cx="40973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P10501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916113"/>
            <a:ext cx="410527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468313" y="6237288"/>
            <a:ext cx="3887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Умарова Сауле Майлыбаевна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4859338" y="6237288"/>
            <a:ext cx="4284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Красильникова Мадина Ескендровна</a:t>
            </a:r>
          </a:p>
        </p:txBody>
      </p:sp>
    </p:spTree>
    <p:custDataLst>
      <p:tags r:id="rId1"/>
    </p:custDataLst>
  </p:cSld>
  <p:clrMapOvr>
    <a:masterClrMapping/>
  </p:clrMapOvr>
  <p:transition advTm="8578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8" name="Picture 4" descr="reWa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MG_20140122_124529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21298300">
            <a:off x="180349" y="383697"/>
            <a:ext cx="4461613" cy="278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Фото1327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 rot="229420">
            <a:off x="4649857" y="2497523"/>
            <a:ext cx="4220547" cy="247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G_20140122_123645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323528" y="3573016"/>
            <a:ext cx="4643438" cy="293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04048" y="47667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Лучший способ сделать ребенка хорошим – это сделать его счастливым. 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                      Оскар Уайльд</a:t>
            </a:r>
            <a:endParaRPr lang="ru-RU" dirty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53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W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Фото128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21218271">
            <a:off x="323528" y="836712"/>
            <a:ext cx="4356100" cy="261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Фото129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353694">
            <a:off x="4355976" y="3429000"/>
            <a:ext cx="4500562" cy="276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92080" y="908720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Дети – это одна треть населения нашей страны, и все наше будущее. Благодаря детям хочется жить. 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                     Мухаммед Али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334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reWall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Фото1288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0" y="3267075"/>
            <a:ext cx="43561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IMG_20131204_120901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4248150" y="0"/>
            <a:ext cx="489585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IMG_20140117_102909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4211638" y="3213100"/>
            <a:ext cx="493236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476672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Начала, заложенные в детстве человека, похожи на вырезанные на коре молодого дерева буквы,</a:t>
            </a:r>
          </a:p>
          <a:p>
            <a:r>
              <a:rPr lang="ru-RU" dirty="0" smtClean="0"/>
              <a:t>растущие вместе с ним, составляющие неотъемлемую часть его. </a:t>
            </a:r>
          </a:p>
          <a:p>
            <a:r>
              <a:rPr lang="ru-RU" i="1" dirty="0" smtClean="0"/>
              <a:t>                                  В. Гюго 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5453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2" name="Picture 4" descr="82554608_0_aed70_8a0ab9b6_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20140217_145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420888"/>
            <a:ext cx="5760640" cy="4220613"/>
          </a:xfrm>
          <a:prstGeom prst="rect">
            <a:avLst/>
          </a:prstGeom>
        </p:spPr>
      </p:pic>
      <p:pic>
        <p:nvPicPr>
          <p:cNvPr id="7" name="Рисунок 6" descr="IMG_20140217_1445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88640"/>
            <a:ext cx="3857625" cy="6453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4008" y="188640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Человек, действительно уважающий человеческую личность, должен уважать ее в своем 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ребенке,начиная</a:t>
            </a:r>
            <a:r>
              <a:rPr lang="ru-RU" dirty="0" smtClean="0">
                <a:solidFill>
                  <a:srgbClr val="7030A0"/>
                </a:solidFill>
              </a:rPr>
              <a:t> с той минуты, когда ребенок почувствовал свое "я" и отделил себя от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окружающего мира. 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                                    Д. Писарев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2921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reWall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20140217_1449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764704"/>
            <a:ext cx="7848872" cy="5143500"/>
          </a:xfrm>
          <a:prstGeom prst="rect">
            <a:avLst/>
          </a:prstGeom>
        </p:spPr>
      </p:pic>
      <p:pic>
        <p:nvPicPr>
          <p:cNvPr id="8" name="Рисунок 7" descr="IMG_20140217_145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708920"/>
            <a:ext cx="5392600" cy="3579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Наши награды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751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IMG_20131205_112616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4283968" y="188640"/>
            <a:ext cx="48600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Monotype Corsiva" pitchFamily="66" charset="0"/>
              </a:rPr>
              <a:t>«</a:t>
            </a:r>
            <a:r>
              <a:rPr lang="ru-RU" sz="2800" i="1" dirty="0">
                <a:solidFill>
                  <a:schemeClr val="bg1"/>
                </a:solidFill>
                <a:latin typeface="Monotype Corsiva" pitchFamily="66" charset="0"/>
              </a:rPr>
              <a:t>Первая ступень всякого творчества – </a:t>
            </a: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есть </a:t>
            </a:r>
            <a:r>
              <a:rPr lang="ru-RU" sz="2800" i="1" dirty="0">
                <a:solidFill>
                  <a:schemeClr val="bg1"/>
                </a:solidFill>
                <a:latin typeface="Monotype Corsiva" pitchFamily="66" charset="0"/>
              </a:rPr>
              <a:t>самопознание»</a:t>
            </a:r>
            <a:r>
              <a:rPr lang="en-US" sz="2800" i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i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ru-RU" sz="2800" i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2800" i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М</a:t>
            </a:r>
            <a:r>
              <a:rPr lang="ru-RU" sz="2800" i="1" dirty="0">
                <a:solidFill>
                  <a:schemeClr val="bg1"/>
                </a:solidFill>
                <a:latin typeface="Monotype Corsiva" pitchFamily="66" charset="0"/>
              </a:rPr>
              <a:t>. Пришвин</a:t>
            </a:r>
          </a:p>
        </p:txBody>
      </p:sp>
    </p:spTree>
    <p:custDataLst>
      <p:tags r:id="rId1"/>
    </p:custDataLst>
  </p:cSld>
  <p:clrMapOvr>
    <a:masterClrMapping/>
  </p:clrMapOvr>
  <p:transition advTm="507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olors_and_flower_pattern_in_japanese_style_WA01_002Ld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987675" y="1844675"/>
            <a:ext cx="5472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899592" y="908720"/>
            <a:ext cx="734543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9900"/>
              </a:solidFill>
            </a:endParaRPr>
          </a:p>
          <a:p>
            <a:pPr algn="r"/>
            <a:r>
              <a:rPr lang="ru-RU" sz="4000" b="1" i="1" dirty="0">
                <a:solidFill>
                  <a:srgbClr val="009900"/>
                </a:solidFill>
              </a:rPr>
              <a:t>Сама жизнь – не что иное, как… сотворение души, которым человек обязан себе…   </a:t>
            </a:r>
          </a:p>
          <a:p>
            <a:pPr algn="r"/>
            <a:r>
              <a:rPr lang="ru-RU" sz="3600" i="1" dirty="0">
                <a:solidFill>
                  <a:srgbClr val="009900"/>
                </a:solidFill>
              </a:rPr>
              <a:t>Альбер Камю</a:t>
            </a:r>
          </a:p>
        </p:txBody>
      </p:sp>
    </p:spTree>
  </p:cSld>
  <p:clrMapOvr>
    <a:masterClrMapping/>
  </p:clrMapOvr>
  <p:transition advTm="3422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6" name="Picture 4" descr="[wallcoo_com]_blue_sky_white_clound_007jhj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0"/>
            <a:ext cx="8712968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Возрастные особенности дошкольников, обусловленные пока ещё ограниченными возможностями в осознании и вербализации межличностных отношений.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позволяет обратить серьёзное внимание на окружающую ребёнка среду, то, как она преломляется в его сознании, как он сам оценивает своё место в этой среде.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Известно, что в ходе взаимодействия с окружающими людьми происходит социализация ребёнка, усвоение им определённой системы ценностей, норм общечеловеческой культуры.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Кроме того, общение выполняет важнейшую роль в возникновении и развитии самосознания и самооценки.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общения ребёнок получает возможность с помощью взрослых и сверстников оценивать себя в разных сферах жизнедеятельности.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Гармоничное развитие личности ребёнка, успешность во взрослой жизни возможны при наличии здоровья, определяемого Всемирной организацией здравоохранения как состояние физического, психического и социального благополучия ребёнка.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Психическое здоровье - фундамент духовного развития. В последнее время отмечается рост пограничных нервно-психических расстройств у детей и подростков. Доказано, что между душевным равновесием и физическим здоровьем существует тесная взаимосвязь, а положительное состояние относится к числу важнейших условий развития личности.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Современные условия общества, нестабильность в семейных взаимоотношениях и ранняя интеллектуализация способствует проявлению нарушений в эмоциональном развитии дошкольника, которые обостряют чувствительность ребёнка, повышают уровень тревожности, нерешительности, замкнутости и неуверенности в себе, что приводит к невротизации. Все эти личностные особенности детей обусловлены склонностью к беспокойству и волнениям, приходящим к ребёнку извне, из мира взрослых, из системы тех отношений, которые задаются родителями в семье, воспитателями, детьми в межличностном взаимодействии.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из важнейших задач дошкольного периода является социализация ребёнка и важнейшая её часть - развитие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коммуникативности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ребёнка, то есть умения общаться со сверстниками и взрослыми.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определению известного психолога </a:t>
            </a:r>
            <a:r>
              <a:rPr lang="ru-RU" sz="1500" i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Р.С.Немова</a:t>
            </a:r>
            <a:r>
              <a:rPr lang="ru-RU" sz="15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коммуникативные способности - это умения и навыки общения человека с людьми, от которых зависит его успешность.</a:t>
            </a:r>
            <a:endParaRPr 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0531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[wallcoo_com]_blue_sky_white_clound_007jhj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99592" y="69269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51992" y="84509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5536" y="307395"/>
            <a:ext cx="84249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Актуальность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Воспитание детей на основе общечеловеческих ценностей является одной из важнейших задач современной педагогики. Национальная система образования ориентирована на развитие личностного потенциала подрастающего поколения, формирование у детей и молодежи гуманных убеждений и опыта нравственного поведения, как любовь, добро, истина, красота, нравственность, духовность.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Интегрируемые дисциплины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: самопознание +психология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pic>
        <p:nvPicPr>
          <p:cNvPr id="13" name="Picture 7" descr="69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717032"/>
            <a:ext cx="44640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90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[wallcoo_com]_blue_sky_white_clound_007jhj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23528" y="260648"/>
            <a:ext cx="838842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Программа «Быть собой 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 - это комплексные занятия, которые строятся в доступной и интересной для детей форме.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Исходя из вышесказанного, определим цели и 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Цель: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Формировать первоначальные представления учащихся о таких ценностях, как знания, самопознание, учение, труд, познание себя, и других. Развить социальные умение коммуникативной гибкости. Создать чувства принадлежности к социуму, положительного эмоционального фона, уметь понимать своё эмоциональное состояние и распознавать чувства окружающих людей.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Привить школьникам интерес к самопознанию,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дать знания об основных нравственно-духовных ценностях.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Преодолевать застенчивость, нерешительность, неуверенность в себе, внутренне раскрепощаться.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Развить язык жестов, мимики и пантомимики, понять, что кроме речевых существуют и другие средства общения.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Познакомиться с эмоциями человека, осознать собственные эмоции и чувства, научиться распознавать эмоциональные реакции других людей и развивать умение адекватно выражать свои эмоции.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Развивать навыки совместной деятельности в коллективе; воспитывать доброжелательное отношение друг к другу; осознавать свою собственную уникальность; формировать способность выражать словом свои чувства; понимать другого; уметь согласовывать свои действия с действиями партнёра.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8907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[wallcoo_com]_blue_sky_white_clound_007jhj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51520" y="-61555"/>
            <a:ext cx="846043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Сроки реализации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 - занятия рассчитаны на 3 месяца, проводятся 1 раз в неделю.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Специальная атрибутика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волшебный сундук, шапка-невидимка, ковёр-самолёт, волшебная палочка, камень-талисман, добрый и злой стулья, микрофон, театральная ширма, дидактический материал, альбомы для рисования, фотографии-иллюстрации с изображением детей с различными эмоциональными состояниями, схемы-эмоции.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Техническое оснащение занятий: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Компьютер, цифровой фотоаппарат, система караоке.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Программа «Быть собой»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 - состоит из трех разделов: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«Я и эмоции»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 - Сформировать у детей знания об эмоциональном мире человека и способах управлять им.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«Я+Я»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 -Осознать свои характерные особенности и предпочтение. Понять, что он, как и другие уникален и неповторим, преодолеть эмоциональные проблемы, развивать уверенность в себе.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«Я и моё окружение»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 - Развитие коммуникативных навыков, сформировать внимательное и доброжелательное отношение друг к другу.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Структура занятия состоит из четырех этапов: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«Круг радости» - несложные ритуальные упражнения,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которые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помогают детям позитивно настроиться на работу, установить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 контакт.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2. Развивающие игры-драматизации, сюжетно-ролевые игры.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3. Беседы и рассказы, сочинение историй.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4. Упражнения подражательно-исполнительского и творческого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 характера, мини-конкурсы.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Творческая работа – рисование и обсуждение рисунков.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pic>
        <p:nvPicPr>
          <p:cNvPr id="7" name="Picture 4" descr="46579429_butterfly_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1937" y="3805475"/>
            <a:ext cx="2352551" cy="283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7813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[wallcoo_com]_blue_sky_white_clound_007jhjh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809063" y="-33010"/>
            <a:ext cx="55258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Тематический план занятий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568" y="548680"/>
          <a:ext cx="7848872" cy="614726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93636"/>
                <a:gridCol w="4255236"/>
              </a:tblGrid>
              <a:tr h="278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Раздел</a:t>
                      </a:r>
                      <a:endParaRPr lang="ru-RU" sz="20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Темы занятий</a:t>
                      </a:r>
                      <a:endParaRPr lang="ru-RU" sz="20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69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«Я и эмоции»</a:t>
                      </a:r>
                      <a:endParaRPr lang="ru-RU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Учимся делать добрые дела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Я – счастливый человек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Путешествие в страну «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Радость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Удивление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Наши эмоции</a:t>
                      </a:r>
                      <a:endParaRPr lang="ru-RU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25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«Я+Я»</a:t>
                      </a:r>
                      <a:endParaRPr lang="ru-RU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Слушаю свое сердце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Я – особенный человек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 Автопортрет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 Мой внутренний мир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 Мой любимый сказочный герой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 Мой ласковый и нежный зверь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 Мой волшебный дом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 Я знаю, я умею, я могу</a:t>
                      </a:r>
                      <a:endParaRPr lang="ru-RU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47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«Я и моё окружение»</a:t>
                      </a:r>
                      <a:endParaRPr lang="ru-RU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Я и моя семья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Я и мои сверстники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Я и мой воспитатель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Мы так похожи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Мы такие разные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Язык жестов и движений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Мальчики и девочки</a:t>
                      </a:r>
                      <a:endParaRPr lang="ru-RU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2251" marR="5225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10875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[wallcoo_com]_blue_sky_white_clound_007jhj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23528" y="0"/>
            <a:ext cx="824440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Ожидаемые результаты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Знать: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различия между мальчиками и девочками в основных чертах характера и поведении;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о существовании индивидуальных особенностей своих сверстников; об относительности в оценке чувств какие достоинства собственного поведения помогают при общении с окружающими, и какие недостатки этому общению мешают.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Уметь: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понимать и описывать свои желания и чувства;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осознавать свои физические и эмоциональные ощущения;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различать определённые эмоциональные состояния взрослых и детей по особенностям жестов, мимики, движений;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сравнивать эмоции;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контролировать свои эмоциональные реакции;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вести доброжелательный диалог, используя различные средства выразительности;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выражать благодарность за проявление к ним внимания и доброты.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понимать свою индивидуальность, свой внешний и внутренний мир;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выражать свои чувства и понимать чувства других людей с помощью мимики, жестов, движений, пантомимики;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рисовать пиктограммы, обозначающие различные эмоции;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переносить доброту, чуткость, бескорыстие из мира животных 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 общении с людьми;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общаться , несмотря на разницу желаний и возможностей,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 высказывать своё мнение о друзьях, замечая их хорошие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плохие поступки;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изображать на рисунке своё внутреннее состояние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pic>
        <p:nvPicPr>
          <p:cNvPr id="7" name="Picture 5" descr="473679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90654"/>
            <a:ext cx="1964383" cy="187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23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[wallcoo_com]_blue_sky_white_clound_007jhj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22"/>
          <p:cNvSpPr>
            <a:spLocks noChangeArrowheads="1"/>
          </p:cNvSpPr>
          <p:nvPr/>
        </p:nvSpPr>
        <p:spPr bwMode="auto">
          <a:xfrm>
            <a:off x="827088" y="404813"/>
            <a:ext cx="76850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000" b="1" dirty="0">
                <a:solidFill>
                  <a:srgbClr val="01FF01"/>
                </a:solidFill>
              </a:rPr>
              <a:t>Составляющие гармоничной личности</a:t>
            </a:r>
            <a:r>
              <a:rPr lang="ru-RU" dirty="0"/>
              <a:t> </a:t>
            </a:r>
          </a:p>
        </p:txBody>
      </p:sp>
      <p:sp>
        <p:nvSpPr>
          <p:cNvPr id="6" name="Rectangle 321"/>
          <p:cNvSpPr>
            <a:spLocks noChangeArrowheads="1"/>
          </p:cNvSpPr>
          <p:nvPr/>
        </p:nvSpPr>
        <p:spPr bwMode="auto">
          <a:xfrm>
            <a:off x="0" y="953255"/>
            <a:ext cx="799306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стремление к самосовершенствованию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интересная работа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доброжелательность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искренность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вера в себя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целеустремленность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здоровый образ жизни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чувство меры в своих желаниях, притязаниях и действиях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умеренная, нерезкая выраженность черт темперамента и характера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удовлетворенность отношениями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чувство красоты природы и единства с ней</a:t>
            </a:r>
          </a:p>
        </p:txBody>
      </p:sp>
      <p:pic>
        <p:nvPicPr>
          <p:cNvPr id="36866" name="Picture 2" descr="https://encrypted-tbn2.gstatic.com/images?q=tbn:ANd9GcRsthegStFZWFebzEX9KIxRGgPhxFkN9ZLIlVSjA4a_2l62on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12776"/>
            <a:ext cx="2466975" cy="184785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3469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357</TotalTime>
  <Words>1180</Words>
  <Application>Microsoft Office PowerPoint</Application>
  <PresentationFormat>Экран (4:3)</PresentationFormat>
  <Paragraphs>132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Океан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Воспитателю важно знать жизненные проблемы своих воспитанников и осуществлять их нравственно – духовное развитие в контексте этих проблем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30</cp:revision>
  <dcterms:created xsi:type="dcterms:W3CDTF">2014-02-06T17:33:54Z</dcterms:created>
  <dcterms:modified xsi:type="dcterms:W3CDTF">2014-10-13T16:56:27Z</dcterms:modified>
</cp:coreProperties>
</file>