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608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3863" cy="449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3862" cy="449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4063" cy="34210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81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63863" cy="449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79559ADF-6FFB-4EFC-B3C1-55A76BE89F6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DB47D86-0420-48DD-B4F6-C41DE87C2A4F}" type="slidenum">
              <a:rPr lang="ru-RU"/>
              <a:pPr/>
              <a:t>1</a:t>
            </a:fld>
            <a:endParaRPr lang="ru-RU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54846E-C197-4277-A7B7-38F26AF6CD16}" type="slidenum">
              <a:rPr lang="ru-RU"/>
              <a:pPr/>
              <a:t>11</a:t>
            </a:fld>
            <a:endParaRPr lang="ru-RU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D1641E-55A9-44FC-B0D5-3E8DFB71CB2E}" type="slidenum">
              <a:rPr lang="ru-RU"/>
              <a:pPr/>
              <a:t>12</a:t>
            </a:fld>
            <a:endParaRPr lang="ru-RU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30272C-B5D0-49EC-BE9A-85C5E77FA200}" type="slidenum">
              <a:rPr lang="ru-RU"/>
              <a:pPr/>
              <a:t>13</a:t>
            </a:fld>
            <a:endParaRPr lang="ru-RU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79766D-CF02-43DF-95C5-89C694203642}" type="slidenum">
              <a:rPr lang="ru-RU"/>
              <a:pPr/>
              <a:t>14</a:t>
            </a:fld>
            <a:endParaRPr lang="ru-RU"/>
          </a:p>
        </p:txBody>
      </p:sp>
      <p:sp>
        <p:nvSpPr>
          <p:cNvPr id="358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3F065B-392E-45BA-A2EA-5D5B19B40F39}" type="slidenum">
              <a:rPr lang="ru-RU"/>
              <a:pPr/>
              <a:t>15</a:t>
            </a:fld>
            <a:endParaRPr lang="ru-RU"/>
          </a:p>
        </p:txBody>
      </p:sp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EA2EF7-9B4B-44CD-AA45-5DD392763C60}" type="slidenum">
              <a:rPr lang="ru-RU"/>
              <a:pPr/>
              <a:t>16</a:t>
            </a:fld>
            <a:endParaRPr lang="ru-RU"/>
          </a:p>
        </p:txBody>
      </p:sp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85800"/>
            <a:ext cx="4562475" cy="34226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DFD56D-C828-4374-B508-BCD54D0554B3}" type="slidenum">
              <a:rPr lang="ru-RU"/>
              <a:pPr/>
              <a:t>2</a:t>
            </a:fld>
            <a:endParaRPr lang="ru-RU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5E7D43-5D16-436F-BD90-5103846CE77A}" type="slidenum">
              <a:rPr lang="ru-RU"/>
              <a:pPr/>
              <a:t>3</a:t>
            </a:fld>
            <a:endParaRPr lang="ru-RU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31931A-CDE3-47FA-8570-483D4C5A3879}" type="slidenum">
              <a:rPr lang="ru-RU"/>
              <a:pPr/>
              <a:t>4</a:t>
            </a:fld>
            <a:endParaRPr lang="ru-RU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110B9B-0A9E-4252-8994-F6666A286CBC}" type="slidenum">
              <a:rPr lang="ru-RU"/>
              <a:pPr/>
              <a:t>6</a:t>
            </a:fld>
            <a:endParaRPr lang="ru-RU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0E492D-F5ED-4809-9A18-D7C77C593F54}" type="slidenum">
              <a:rPr lang="ru-RU"/>
              <a:pPr/>
              <a:t>7</a:t>
            </a:fld>
            <a:endParaRPr lang="ru-RU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BBCCFF4-CC5D-4E9B-A561-CD63F635F3B0}" type="slidenum">
              <a:rPr lang="ru-RU"/>
              <a:pPr/>
              <a:t>8</a:t>
            </a:fld>
            <a:endParaRPr lang="ru-RU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C59F81-F166-4E60-8259-3F0218027CBA}" type="slidenum">
              <a:rPr lang="ru-RU"/>
              <a:pPr/>
              <a:t>9</a:t>
            </a:fld>
            <a:endParaRPr lang="ru-RU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57CDD9-64E9-4F61-A6A0-8C84DC59B1BC}" type="slidenum">
              <a:rPr lang="ru-RU"/>
              <a:pPr/>
              <a:t>10</a:t>
            </a:fld>
            <a:endParaRPr lang="ru-RU"/>
          </a:p>
        </p:txBody>
      </p:sp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3CAC-03F6-40AB-B5F4-B17FB2C002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9C4F-80DF-4267-95E0-860C60ABC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DBA51-0DAF-406C-A49C-2A6FF3C4A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1143000"/>
            <a:ext cx="6621463" cy="22018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912813" y="6251575"/>
            <a:ext cx="1897062" cy="4492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3354388" y="6248400"/>
            <a:ext cx="2887662" cy="4492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6781800" y="6248400"/>
            <a:ext cx="1897063" cy="449263"/>
          </a:xfrm>
        </p:spPr>
        <p:txBody>
          <a:bodyPr/>
          <a:lstStyle>
            <a:lvl1pPr>
              <a:defRPr/>
            </a:lvl1pPr>
          </a:lstStyle>
          <a:p>
            <a:fld id="{A5A9FC38-FFC5-4700-8678-225F97BA64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2EBB-2BBD-4B21-B9DB-A9DE3EB3F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21B-D57B-4DA5-AF54-F3E3ED2E9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34E1-7DD1-4802-A6CD-461D2564D2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4288A-7695-4561-A815-304A3D9BD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B48AD-1044-405A-B184-487233CCF2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2F84-D494-436E-B445-DEA32836E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6A8D4-10B8-4A4A-B73B-4AE3A66EDC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68F7-5044-47EA-B6DF-2669DF17E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865B-6A61-42A1-9044-A41D9466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849313"/>
            <a:ext cx="6629400" cy="2209800"/>
          </a:xfrm>
          <a:ln/>
        </p:spPr>
        <p:txBody>
          <a:bodyPr/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dirty="0"/>
              <a:t>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928670"/>
            <a:ext cx="9144000" cy="360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6000" b="1" dirty="0">
                <a:solidFill>
                  <a:srgbClr val="FFFF00"/>
                </a:solidFill>
              </a:rPr>
              <a:t>Облачные </a:t>
            </a:r>
            <a:r>
              <a:rPr lang="ru-RU" sz="6000" b="1" dirty="0" smtClean="0">
                <a:solidFill>
                  <a:srgbClr val="FFFF00"/>
                </a:solidFill>
              </a:rPr>
              <a:t>технологии</a:t>
            </a:r>
            <a:endParaRPr lang="ru-RU" sz="6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49225" y="180975"/>
            <a:ext cx="79502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85852" y="714356"/>
            <a:ext cx="6521450" cy="5040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indent="355600">
              <a:spcBef>
                <a:spcPts val="1200"/>
              </a:spcBef>
              <a:spcAft>
                <a:spcPts val="1000"/>
              </a:spcAft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rgbClr val="000000"/>
                </a:solidFill>
              </a:rPr>
              <a:t>Недостатки облачных технологий: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Необходимость постоянного соединения с Интернета. 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Программное обеспечение и его «</a:t>
            </a:r>
            <a:r>
              <a:rPr lang="ru-RU" sz="1600" dirty="0" err="1">
                <a:solidFill>
                  <a:srgbClr val="000000"/>
                </a:solidFill>
              </a:rPr>
              <a:t>кастомизация</a:t>
            </a:r>
            <a:r>
              <a:rPr lang="ru-RU" sz="1600" dirty="0">
                <a:solidFill>
                  <a:srgbClr val="000000"/>
                </a:solidFill>
              </a:rPr>
              <a:t>».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Конфиденциальность.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Безопасность.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Дороговизна оборудования.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buFont typeface="Times New Roman" pitchFamily="18" charset="0"/>
              <a:buBlip>
                <a:blip r:embed="rId3"/>
              </a:buBlip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Дальнейшая монетизация ресурса.</a:t>
            </a:r>
            <a:r>
              <a:rPr lang="ru-RU" sz="2000" dirty="0">
                <a:solidFill>
                  <a:srgbClr val="000000"/>
                </a:solidFill>
              </a:rPr>
              <a:t>  </a:t>
            </a:r>
          </a:p>
          <a:p>
            <a:pPr indent="355600">
              <a:spcBef>
                <a:spcPts val="1200"/>
              </a:spcBef>
              <a:spcAft>
                <a:spcPts val="1000"/>
              </a:spcAft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17800"/>
            <a:ext cx="5364163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219700" y="0"/>
            <a:ext cx="3924300" cy="496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>
                <a:solidFill>
                  <a:srgbClr val="000000"/>
                </a:solidFill>
              </a:rPr>
              <a:t>Google Drive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24 апреля 2012 года сервис был представлен пользователям.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В Диске Google предоставляется 15 гигабайт для бесплатного хранения данных. Если выделенного объёма недостаточно, можно приобрести дополнительно от 100 ГБ до 16 ТБ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>
                <a:solidFill>
                  <a:srgbClr val="000000"/>
                </a:solidFill>
              </a:rPr>
              <a:t>13 мая 2013 года Google объявила об объединении лимитов на дисковое пространство Gmail, GDrive и Google+ Photos. Вместо старых лимитов 10 ГБ на Gmail и 5 ГБ на GDrive и Google+ Photos, теперь пользователь получает 15 ГБ на всё сразу, в том числе и на Google Drive.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785794"/>
            <a:ext cx="4500594" cy="38036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4286248" cy="6286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b="1" dirty="0">
                <a:solidFill>
                  <a:srgbClr val="FFFF00"/>
                </a:solidFill>
              </a:rPr>
              <a:t>Яндекс</a:t>
            </a:r>
            <a:r>
              <a:rPr lang="ru-RU" sz="2600" b="1" dirty="0" smtClean="0">
                <a:solidFill>
                  <a:srgbClr val="FFFF00"/>
                </a:solidFill>
              </a:rPr>
              <a:t>.</a:t>
            </a:r>
            <a:r>
              <a:rPr lang="en-US" sz="2600" b="1" dirty="0" smtClean="0">
                <a:solidFill>
                  <a:srgbClr val="FFFF00"/>
                </a:solidFill>
              </a:rPr>
              <a:t> </a:t>
            </a:r>
            <a:r>
              <a:rPr lang="ru-RU" sz="2600" b="1" dirty="0" smtClean="0">
                <a:solidFill>
                  <a:srgbClr val="FFFF00"/>
                </a:solidFill>
              </a:rPr>
              <a:t>Диск</a:t>
            </a:r>
            <a:endParaRPr lang="ru-RU" sz="2600" b="1" dirty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По состоянию на апрель 2013 года, данным сервисом пользуются более 8 </a:t>
            </a:r>
            <a:r>
              <a:rPr lang="ru-RU" sz="1600" dirty="0" err="1">
                <a:solidFill>
                  <a:srgbClr val="000000"/>
                </a:solidFill>
              </a:rPr>
              <a:t>млн</a:t>
            </a:r>
            <a:r>
              <a:rPr lang="ru-RU" sz="1600" dirty="0">
                <a:solidFill>
                  <a:srgbClr val="000000"/>
                </a:solidFill>
              </a:rPr>
              <a:t> пользователей.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Ранее, до запуска Яндекс</a:t>
            </a:r>
            <a:r>
              <a:rPr lang="ru-RU" sz="1600" dirty="0" smtClean="0">
                <a:solidFill>
                  <a:srgbClr val="000000"/>
                </a:solidFill>
              </a:rPr>
              <a:t>.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 smtClean="0">
                <a:solidFill>
                  <a:srgbClr val="000000"/>
                </a:solidFill>
              </a:rPr>
              <a:t>Диска</a:t>
            </a:r>
            <a:r>
              <a:rPr lang="ru-RU" sz="1600" dirty="0">
                <a:solidFill>
                  <a:srgbClr val="000000"/>
                </a:solidFill>
              </a:rPr>
              <a:t>, функции хранения пользовательских файлов на </a:t>
            </a:r>
            <a:r>
              <a:rPr lang="ru-RU" sz="1600" dirty="0" err="1">
                <a:solidFill>
                  <a:srgbClr val="000000"/>
                </a:solidFill>
              </a:rPr>
              <a:t>Яндексе</a:t>
            </a:r>
            <a:r>
              <a:rPr lang="ru-RU" sz="1600" dirty="0">
                <a:solidFill>
                  <a:srgbClr val="000000"/>
                </a:solidFill>
              </a:rPr>
              <a:t> выполнял сервис Яндекс</a:t>
            </a:r>
            <a:r>
              <a:rPr lang="ru-RU" sz="1600" dirty="0" smtClean="0">
                <a:solidFill>
                  <a:srgbClr val="000000"/>
                </a:solidFill>
              </a:rPr>
              <a:t>.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 smtClean="0">
                <a:solidFill>
                  <a:srgbClr val="000000"/>
                </a:solidFill>
              </a:rPr>
              <a:t>Народ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6 сентября Сервис </a:t>
            </a:r>
            <a:r>
              <a:rPr lang="ru-RU" sz="1600" dirty="0" err="1">
                <a:solidFill>
                  <a:srgbClr val="000000"/>
                </a:solidFill>
              </a:rPr>
              <a:t>Яндекс.Диск</a:t>
            </a:r>
            <a:r>
              <a:rPr lang="ru-RU" sz="1600" dirty="0">
                <a:solidFill>
                  <a:srgbClr val="000000"/>
                </a:solidFill>
              </a:rPr>
              <a:t> стал общедоступным и не требующим </a:t>
            </a:r>
            <a:r>
              <a:rPr lang="ru-RU" sz="1600" dirty="0" err="1">
                <a:solidFill>
                  <a:srgbClr val="000000"/>
                </a:solidFill>
              </a:rPr>
              <a:t>инвайта</a:t>
            </a:r>
            <a:r>
              <a:rPr lang="ru-RU" sz="1600" dirty="0">
                <a:solidFill>
                  <a:srgbClr val="000000"/>
                </a:solidFill>
              </a:rPr>
              <a:t> для регистрации.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По умолчанию предоставляются 3 ГБ пространства, которые можно расширить до 10 ГБ.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642918"/>
            <a:ext cx="4143404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0"/>
            <a:ext cx="4000496" cy="552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b="1" dirty="0" err="1">
                <a:solidFill>
                  <a:srgbClr val="FFFF00"/>
                </a:solidFill>
              </a:rPr>
              <a:t>SkyDrive</a:t>
            </a:r>
            <a:endParaRPr lang="ru-RU" sz="2600" b="1" dirty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 err="1">
                <a:solidFill>
                  <a:srgbClr val="000000"/>
                </a:solidFill>
              </a:rPr>
              <a:t>Файл-хостинг</a:t>
            </a:r>
            <a:r>
              <a:rPr lang="ru-RU" sz="1600" dirty="0">
                <a:solidFill>
                  <a:srgbClr val="000000"/>
                </a:solidFill>
              </a:rPr>
              <a:t> — базирующийся на облачной организации интернет-сервис хранения файлов с функциями </a:t>
            </a:r>
            <a:r>
              <a:rPr lang="ru-RU" sz="1600" dirty="0" err="1">
                <a:solidFill>
                  <a:srgbClr val="000000"/>
                </a:solidFill>
              </a:rPr>
              <a:t>файлообмена</a:t>
            </a:r>
            <a:r>
              <a:rPr lang="ru-RU" sz="1600" dirty="0">
                <a:solidFill>
                  <a:srgbClr val="000000"/>
                </a:solidFill>
              </a:rPr>
              <a:t>, созданный в августе 2007 года и управляемый компанией </a:t>
            </a:r>
            <a:r>
              <a:rPr lang="ru-RU" sz="1600" dirty="0" err="1">
                <a:solidFill>
                  <a:srgbClr val="000000"/>
                </a:solidFill>
              </a:rPr>
              <a:t>Microsoft</a:t>
            </a:r>
            <a:r>
              <a:rPr lang="ru-RU" sz="16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Сервис </a:t>
            </a:r>
            <a:r>
              <a:rPr lang="ru-RU" sz="1600" dirty="0" err="1">
                <a:solidFill>
                  <a:srgbClr val="000000"/>
                </a:solidFill>
              </a:rPr>
              <a:t>SkyDrive</a:t>
            </a:r>
            <a:r>
              <a:rPr lang="ru-RU" sz="1600" dirty="0">
                <a:solidFill>
                  <a:srgbClr val="000000"/>
                </a:solidFill>
              </a:rPr>
              <a:t> позволяет хранить до 7 ГБ информации (или 25 ГБ для пользователей, имеющих право на бесплатное обновление).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Для пользователей </a:t>
            </a:r>
            <a:r>
              <a:rPr lang="ru-RU" sz="1600" dirty="0" err="1">
                <a:solidFill>
                  <a:srgbClr val="000000"/>
                </a:solidFill>
              </a:rPr>
              <a:t>Windows</a:t>
            </a:r>
            <a:r>
              <a:rPr lang="ru-RU" sz="1600" dirty="0">
                <a:solidFill>
                  <a:srgbClr val="000000"/>
                </a:solidFill>
              </a:rPr>
              <a:t> 8 доступно 25 ГБ.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1588"/>
            <a:ext cx="7286644" cy="5100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dirty="0">
                <a:solidFill>
                  <a:srgbClr val="FFFF00"/>
                </a:solidFill>
              </a:rPr>
              <a:t>Облако@Mail.Ru</a:t>
            </a:r>
            <a:r>
              <a:rPr lang="ru-RU" sz="1600" b="1" dirty="0">
                <a:solidFill>
                  <a:srgbClr val="FFFF00"/>
                </a:solidFill>
              </a:rPr>
              <a:t> — облачное хранилище данных от компании 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 err="1" smtClean="0">
                <a:solidFill>
                  <a:srgbClr val="000000"/>
                </a:solidFill>
              </a:rPr>
              <a:t>Mail.Ru</a:t>
            </a:r>
            <a:r>
              <a:rPr lang="ru-RU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 err="1">
                <a:solidFill>
                  <a:srgbClr val="000000"/>
                </a:solidFill>
              </a:rPr>
              <a:t>Group</a:t>
            </a:r>
            <a:r>
              <a:rPr lang="ru-RU" sz="1600" dirty="0">
                <a:solidFill>
                  <a:srgbClr val="000000"/>
                </a:solidFill>
              </a:rPr>
              <a:t>. Пользователи могут бесплатно получить до 100 ГБ облачного хранилища. Текущий статус: бета-тестирование.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dirty="0">
                <a:solidFill>
                  <a:srgbClr val="000000"/>
                </a:solidFill>
              </a:rPr>
              <a:t>4shared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Позволяет пользователям загружать и скачивать файлы. Базовая регистрация даёт возможность загружать до 10 ГБ в свою учётную запись. После подтверждения регистрации по электронной почте объём увеличивается до 15 ГБ. </a:t>
            </a:r>
            <a:r>
              <a:rPr lang="ru-RU" sz="1600" dirty="0" err="1" smtClean="0">
                <a:solidFill>
                  <a:srgbClr val="000000"/>
                </a:solidFill>
              </a:rPr>
              <a:t>Премиум</a:t>
            </a:r>
            <a:r>
              <a:rPr lang="ru-RU" sz="1600" dirty="0" smtClean="0">
                <a:solidFill>
                  <a:srgbClr val="000000"/>
                </a:solidFill>
              </a:rPr>
              <a:t>-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ru-RU" sz="1600" dirty="0" smtClean="0">
                <a:solidFill>
                  <a:srgbClr val="000000"/>
                </a:solidFill>
              </a:rPr>
              <a:t>пользователи </a:t>
            </a:r>
            <a:r>
              <a:rPr lang="ru-RU" sz="1600" dirty="0">
                <a:solidFill>
                  <a:srgbClr val="000000"/>
                </a:solidFill>
              </a:rPr>
              <a:t>получают в своё распоряжение 100 ГБ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142852"/>
            <a:ext cx="3778248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642918"/>
            <a:ext cx="8748713" cy="400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 Ричард </a:t>
            </a:r>
            <a:r>
              <a:rPr lang="ru-RU" sz="1600" dirty="0" err="1">
                <a:solidFill>
                  <a:srgbClr val="000000"/>
                </a:solidFill>
              </a:rPr>
              <a:t>Столлман</a:t>
            </a:r>
            <a:r>
              <a:rPr lang="ru-RU" sz="1600" dirty="0">
                <a:solidFill>
                  <a:srgbClr val="000000"/>
                </a:solidFill>
              </a:rPr>
              <a:t>: «Использовать </a:t>
            </a:r>
            <a:r>
              <a:rPr lang="ru-RU" sz="1600" dirty="0" err="1">
                <a:solidFill>
                  <a:srgbClr val="000000"/>
                </a:solidFill>
              </a:rPr>
              <a:t>веб-приложения</a:t>
            </a:r>
            <a:r>
              <a:rPr lang="ru-RU" sz="1600" dirty="0">
                <a:solidFill>
                  <a:srgbClr val="000000"/>
                </a:solidFill>
              </a:rPr>
              <a:t> для своих вычислительных процессов не следует, например, потому, что вы теряете над ними контроль. И это не лучше, чем использовать любую </a:t>
            </a:r>
            <a:r>
              <a:rPr lang="ru-RU" sz="1600" dirty="0" err="1">
                <a:solidFill>
                  <a:srgbClr val="000000"/>
                </a:solidFill>
              </a:rPr>
              <a:t>проприетарную</a:t>
            </a:r>
            <a:r>
              <a:rPr lang="ru-RU" sz="1600" dirty="0">
                <a:solidFill>
                  <a:srgbClr val="000000"/>
                </a:solidFill>
              </a:rPr>
              <a:t> программу. Делайте свои вычисления на своём компьютере, используя программы, уважающие вашу свободу. Если вы используете любую </a:t>
            </a:r>
            <a:r>
              <a:rPr lang="ru-RU" sz="1600" dirty="0" err="1">
                <a:solidFill>
                  <a:srgbClr val="000000"/>
                </a:solidFill>
              </a:rPr>
              <a:t>проприетарную</a:t>
            </a:r>
            <a:r>
              <a:rPr lang="ru-RU" sz="1600" dirty="0">
                <a:solidFill>
                  <a:srgbClr val="000000"/>
                </a:solidFill>
              </a:rPr>
              <a:t> программу или чужой </a:t>
            </a:r>
            <a:r>
              <a:rPr lang="ru-RU" sz="1600" dirty="0" err="1">
                <a:solidFill>
                  <a:srgbClr val="000000"/>
                </a:solidFill>
              </a:rPr>
              <a:t>веб-сервер</a:t>
            </a:r>
            <a:r>
              <a:rPr lang="ru-RU" sz="1600" dirty="0">
                <a:solidFill>
                  <a:srgbClr val="000000"/>
                </a:solidFill>
              </a:rPr>
              <a:t>, вы становитесь беззащитными. Вы становитесь игрушкой в руках того, кто разработал это ПО.»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Марк </a:t>
            </a:r>
            <a:r>
              <a:rPr lang="ru-RU" sz="1600" dirty="0" err="1">
                <a:solidFill>
                  <a:srgbClr val="000000"/>
                </a:solidFill>
              </a:rPr>
              <a:t>Андерсон</a:t>
            </a:r>
            <a:r>
              <a:rPr lang="ru-RU" sz="1600" dirty="0">
                <a:solidFill>
                  <a:srgbClr val="000000"/>
                </a:solidFill>
              </a:rPr>
              <a:t>, руководитель отраслевого IT-издания </a:t>
            </a:r>
            <a:r>
              <a:rPr lang="ru-RU" sz="1600" dirty="0" err="1">
                <a:solidFill>
                  <a:srgbClr val="000000"/>
                </a:solidFill>
              </a:rPr>
              <a:t>Strategic</a:t>
            </a:r>
            <a:r>
              <a:rPr lang="ru-RU" sz="1600" dirty="0">
                <a:solidFill>
                  <a:srgbClr val="000000"/>
                </a:solidFill>
              </a:rPr>
              <a:t> </a:t>
            </a:r>
            <a:r>
              <a:rPr lang="ru-RU" sz="1600" dirty="0" err="1">
                <a:solidFill>
                  <a:srgbClr val="000000"/>
                </a:solidFill>
              </a:rPr>
              <a:t>News</a:t>
            </a:r>
            <a:r>
              <a:rPr lang="ru-RU" sz="1600" dirty="0">
                <a:solidFill>
                  <a:srgbClr val="000000"/>
                </a:solidFill>
              </a:rPr>
              <a:t> </a:t>
            </a:r>
            <a:r>
              <a:rPr lang="ru-RU" sz="1600" dirty="0" err="1">
                <a:solidFill>
                  <a:srgbClr val="000000"/>
                </a:solidFill>
              </a:rPr>
              <a:t>Service</a:t>
            </a:r>
            <a:r>
              <a:rPr lang="ru-RU" sz="1600" dirty="0">
                <a:solidFill>
                  <a:srgbClr val="000000"/>
                </a:solidFill>
              </a:rPr>
              <a:t>, считал, что из-за значительного притока пользователей сервисов, использующих облачные вычисления, растёт стоимость ошибок и утечек информации с подобных ресурсов. </a:t>
            </a: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dirty="0">
                <a:solidFill>
                  <a:srgbClr val="000000"/>
                </a:solidFill>
              </a:rPr>
              <a:t>Тем не менее, многие эксперты придерживаются той точки зрения, что преимущества и удобства перевешивают возможные риски использования подобных сервисов.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95963" y="4508500"/>
            <a:ext cx="2808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tx2"/>
                </a:solidFill>
              </a:rPr>
              <a:t>Мнение специалистов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3" y="-161925"/>
            <a:ext cx="9215438" cy="7019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714348" y="857232"/>
            <a:ext cx="761841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5560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облачных вычислений быстро развивается – ряд фирм успешно предоставляют облачные услуги различного уровня, ведущие мировые фирмы по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ИТ-технологиями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разрабатывают свою политику в области облачных вычислений и подходы к их реализации. </a:t>
            </a:r>
          </a:p>
          <a:p>
            <a:pPr indent="35560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практическом применении, по моему мнению, более удобны в использовании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Google Disk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SkyDrive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560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надеюсь, что моя работа привлечет ваше внимание к этой области информационных технологий, и вы будете использовать их возможности в полной мере.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071670" y="0"/>
            <a:ext cx="4751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>
                <a:solidFill>
                  <a:srgbClr val="FFFF00"/>
                </a:solidFill>
              </a:rPr>
              <a:t>Выводы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i="1" dirty="0" smtClean="0">
                <a:solidFill>
                  <a:srgbClr val="FF0000"/>
                </a:solidFill>
              </a:rPr>
              <a:t>C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пасибо</a:t>
            </a:r>
            <a:r>
              <a:rPr lang="ru-RU" sz="6000" b="1" i="1" dirty="0" smtClean="0">
                <a:solidFill>
                  <a:srgbClr val="FF0000"/>
                </a:solidFill>
              </a:rPr>
              <a:t> за внимание!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0" y="179388"/>
            <a:ext cx="9180513" cy="6678612"/>
          </a:xfrm>
          <a:ln/>
        </p:spPr>
        <p:txBody>
          <a:bodyPr/>
          <a:lstStyle/>
          <a:p>
            <a:pPr marL="338138" indent="-334963">
              <a:buClrTx/>
              <a:buSzPct val="45000"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marL="338138" indent="-334963"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marL="338138" indent="-334963">
              <a:buClrTx/>
              <a:buSzPct val="90000"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 flipV="1">
            <a:off x="1800225" y="7234238"/>
            <a:ext cx="6840538" cy="1946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>
                <a:solidFill>
                  <a:srgbClr val="000000"/>
                </a:solidFill>
              </a:rPr>
              <a:t>Основные понятия </a:t>
            </a: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50825" y="500042"/>
            <a:ext cx="8893175" cy="4535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Облачные вычисления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технология обработки данных, в которой программное и/или аппаратное обеспечение предоставляется пользователю как услуга.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Пользователь имеет доступ к собственным данным, но не может управлять операционной системой и собственно ПО, с которым работает. 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Самой главной функцией облачных технологий является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удовлетворение потребностей пользователей, нуждающихся в удаленной обработке данных.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599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 flipV="1">
            <a:off x="1800225" y="7589838"/>
            <a:ext cx="6872288" cy="868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34963">
              <a:spcBef>
                <a:spcPts val="900"/>
              </a:spcBef>
              <a:buClrTx/>
              <a:buFontTx/>
              <a:buNone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ru-RU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34963">
              <a:spcBef>
                <a:spcPts val="900"/>
              </a:spcBef>
              <a:buClrTx/>
              <a:buSzPct val="90000"/>
              <a:buFontTx/>
              <a:buNone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ru-RU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42844" y="857232"/>
            <a:ext cx="8715436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i="1" dirty="0">
                <a:solidFill>
                  <a:srgbClr val="000000"/>
                </a:solidFill>
              </a:rPr>
              <a:t>Историческая справка. 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На одной из презентаций </a:t>
            </a:r>
            <a:r>
              <a:rPr lang="ru-RU" dirty="0" err="1">
                <a:solidFill>
                  <a:srgbClr val="000000"/>
                </a:solidFill>
              </a:rPr>
              <a:t>Apple</a:t>
            </a:r>
            <a:r>
              <a:rPr lang="ru-RU" dirty="0">
                <a:solidFill>
                  <a:srgbClr val="000000"/>
                </a:solidFill>
              </a:rPr>
              <a:t> Стив Джобс отвечая на многочисленные вопросы сказал такую фразу: «проводя исследования, выяснилось что существуют грандиозные возможности улучшения сетевого пространства в котором мы живем, сделать его на много более эффективнее, интереснее. И мы знаем, как это сделать». 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Концепция «облачных вычислений»  зародилась в 1960 г., когда Джон Маккарти высказал предположение, что когда-нибудь компьютерные вычисления будут производиться с помощью «общенародных утилит».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Термин «облачные вычисления» стал использоваться на рынке ИТ с 2008 года.</a:t>
            </a:r>
          </a:p>
          <a:p>
            <a:pPr>
              <a:spcBef>
                <a:spcPts val="7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>
            <p:ph type="subTitle" idx="4294967295"/>
          </p:nvPr>
        </p:nvSpPr>
        <p:spPr>
          <a:xfrm>
            <a:off x="0" y="428604"/>
            <a:ext cx="6480175" cy="4090988"/>
          </a:xfrm>
          <a:ln/>
        </p:spPr>
        <p:txBody>
          <a:bodyPr lIns="0" tIns="0" rIns="0" bIns="0"/>
          <a:lstStyle/>
          <a:p>
            <a:pPr indent="1588" algn="ctr">
              <a:lnSpc>
                <a:spcPct val="80000"/>
              </a:lnSpc>
              <a:spcBef>
                <a:spcPts val="7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300" dirty="0">
              <a:solidFill>
                <a:srgbClr val="000000"/>
              </a:solidFill>
              <a:cs typeface="Times New Roman" pitchFamily="18" charset="0"/>
            </a:endParaRPr>
          </a:p>
          <a:p>
            <a:pPr indent="1588" algn="ctr">
              <a:lnSpc>
                <a:spcPct val="80000"/>
              </a:lnSpc>
              <a:spcBef>
                <a:spcPts val="700"/>
              </a:spcBef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b="1" dirty="0" err="1">
                <a:solidFill>
                  <a:srgbClr val="000000"/>
                </a:solidFill>
                <a:cs typeface="Times New Roman" pitchFamily="18" charset="0"/>
              </a:rPr>
              <a:t>Услуги</a:t>
            </a:r>
            <a:r>
              <a:rPr lang="en-US" sz="18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cs typeface="Times New Roman" pitchFamily="18" charset="0"/>
              </a:rPr>
              <a:t>предоставляемые</a:t>
            </a:r>
            <a:r>
              <a:rPr lang="en-US" sz="1800" b="1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r>
              <a:rPr lang="en-US" sz="1800" b="1" dirty="0" err="1">
                <a:solidFill>
                  <a:srgbClr val="000000"/>
                </a:solidFill>
                <a:cs typeface="Times New Roman" pitchFamily="18" charset="0"/>
              </a:rPr>
              <a:t>облачными</a:t>
            </a:r>
            <a:r>
              <a:rPr lang="en-US" sz="1800" b="1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r>
              <a:rPr lang="en-US" sz="1800" b="1" dirty="0" err="1">
                <a:solidFill>
                  <a:srgbClr val="000000"/>
                </a:solidFill>
                <a:cs typeface="Times New Roman" pitchFamily="18" charset="0"/>
              </a:rPr>
              <a:t>системами</a:t>
            </a:r>
            <a:r>
              <a:rPr lang="en-US" sz="1800" b="1" dirty="0">
                <a:solidFill>
                  <a:srgbClr val="000000"/>
                </a:solidFill>
                <a:cs typeface="Times New Roman" pitchFamily="18" charset="0"/>
              </a:rPr>
              <a:t>: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Storage-as-a-Service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хранение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   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Database-as-a-Service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база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данных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 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Information-as-a-Service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информация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 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Process-as-a-Service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управление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процессом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 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Application-as-a-Service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приложение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Platform-as-a-Service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платформа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 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 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Integration-as-a-Service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интеграция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Security-as-a-Service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безопасность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Management/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Governace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администрирование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и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управление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Infrastructure-as-a-Service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инфраструктура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</a:t>
            </a:r>
          </a:p>
          <a:p>
            <a:pPr indent="1588">
              <a:lnSpc>
                <a:spcPct val="80000"/>
              </a:lnSpc>
              <a:spcBef>
                <a:spcPts val="700"/>
              </a:spcBef>
              <a:buSzPct val="128000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Testing-as-a-Service (“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тестирование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как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cs typeface="Times New Roman" pitchFamily="18" charset="0"/>
              </a:rPr>
              <a:t>сервис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”) </a:t>
            </a:r>
          </a:p>
          <a:p>
            <a:pPr indent="1588" algn="ctr">
              <a:lnSpc>
                <a:spcPct val="8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8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5350" y="3857628"/>
            <a:ext cx="3168650" cy="2366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33400" y="152400"/>
            <a:ext cx="8382000" cy="1192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85720" y="642918"/>
            <a:ext cx="79502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38138">
              <a:spcBef>
                <a:spcPts val="700"/>
              </a:spcBef>
              <a:buClrTx/>
              <a:buFont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sz="2200" dirty="0">
                <a:solidFill>
                  <a:srgbClr val="000000"/>
                </a:solidFill>
              </a:rPr>
              <a:t>Какие  бывают облака по форме  собственности. Тут, выделяют три их категории:</a:t>
            </a:r>
          </a:p>
          <a:p>
            <a:pPr marL="342900" indent="-338138">
              <a:spcBef>
                <a:spcPts val="700"/>
              </a:spcBef>
              <a:buSzPct val="93000"/>
              <a:buFont typeface="Times New Roman" pitchFamily="18" charset="0"/>
              <a:buBlip>
                <a:blip r:embed="rId3"/>
              </a:buBlip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dirty="0">
                <a:solidFill>
                  <a:srgbClr val="000000"/>
                </a:solidFill>
              </a:rPr>
              <a:t> Публичное облако — это </a:t>
            </a:r>
            <a:r>
              <a:rPr lang="ru-RU" dirty="0" smtClean="0">
                <a:solidFill>
                  <a:srgbClr val="000000"/>
                </a:solidFill>
              </a:rPr>
              <a:t>ИТ-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инфраструктура</a:t>
            </a:r>
            <a:r>
              <a:rPr lang="ru-RU" dirty="0">
                <a:solidFill>
                  <a:srgbClr val="000000"/>
                </a:solidFill>
              </a:rPr>
              <a:t>, используемая одновременно множеством компаний и сервисов.</a:t>
            </a:r>
          </a:p>
          <a:p>
            <a:pPr marL="342900" indent="-338138">
              <a:spcBef>
                <a:spcPts val="700"/>
              </a:spcBef>
              <a:buSzPct val="93000"/>
              <a:buFont typeface="Times New Roman" pitchFamily="18" charset="0"/>
              <a:buBlip>
                <a:blip r:embed="rId3"/>
              </a:buBlip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dirty="0">
                <a:solidFill>
                  <a:srgbClr val="000000"/>
                </a:solidFill>
              </a:rPr>
              <a:t> Частное облако — это безопасная </a:t>
            </a:r>
            <a:r>
              <a:rPr lang="ru-RU" dirty="0" smtClean="0">
                <a:solidFill>
                  <a:srgbClr val="000000"/>
                </a:solidFill>
              </a:rPr>
              <a:t>ИТ-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инфраструктура </a:t>
            </a:r>
            <a:r>
              <a:rPr lang="ru-RU" dirty="0">
                <a:solidFill>
                  <a:srgbClr val="000000"/>
                </a:solidFill>
              </a:rPr>
              <a:t>контролируемая и эксплуатируемая в интересах одной-единственной организации или человека.</a:t>
            </a:r>
          </a:p>
          <a:p>
            <a:pPr marL="342900" indent="-338138">
              <a:spcBef>
                <a:spcPts val="700"/>
              </a:spcBef>
              <a:buSzPct val="93000"/>
              <a:buFont typeface="Times New Roman" pitchFamily="18" charset="0"/>
              <a:buBlip>
                <a:blip r:embed="rId3"/>
              </a:buBlip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dirty="0">
                <a:solidFill>
                  <a:srgbClr val="000000"/>
                </a:solidFill>
              </a:rPr>
              <a:t> Гибридное облако — это </a:t>
            </a:r>
            <a:r>
              <a:rPr lang="ru-RU" dirty="0" smtClean="0">
                <a:solidFill>
                  <a:srgbClr val="000000"/>
                </a:solidFill>
              </a:rPr>
              <a:t>ИТ-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инфраструктура </a:t>
            </a:r>
            <a:r>
              <a:rPr lang="ru-RU" dirty="0">
                <a:solidFill>
                  <a:srgbClr val="000000"/>
                </a:solidFill>
              </a:rPr>
              <a:t>использующая лучшие качества публичного и приватного облака при решении поставленной задачи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42844" y="714356"/>
            <a:ext cx="79502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b="1" dirty="0">
                <a:solidFill>
                  <a:srgbClr val="000000"/>
                </a:solidFill>
              </a:rPr>
              <a:t>Характеристики облачных технологий: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600" dirty="0">
              <a:solidFill>
                <a:srgbClr val="000000"/>
              </a:solidFill>
            </a:endParaRPr>
          </a:p>
          <a:p>
            <a:pPr>
              <a:buSzPct val="64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dirty="0">
                <a:solidFill>
                  <a:srgbClr val="000000"/>
                </a:solidFill>
              </a:rPr>
              <a:t>    Самообслуживание по требованию </a:t>
            </a:r>
          </a:p>
          <a:p>
            <a:pPr>
              <a:buSzPct val="64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dirty="0">
                <a:solidFill>
                  <a:srgbClr val="000000"/>
                </a:solidFill>
              </a:rPr>
              <a:t>    Универсальный доступ по сети</a:t>
            </a:r>
          </a:p>
          <a:p>
            <a:pPr>
              <a:buSzPct val="64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dirty="0">
                <a:solidFill>
                  <a:srgbClr val="000000"/>
                </a:solidFill>
              </a:rPr>
              <a:t>    Объединение ресурсов </a:t>
            </a:r>
          </a:p>
          <a:p>
            <a:pPr>
              <a:buSzPct val="64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dirty="0">
                <a:solidFill>
                  <a:srgbClr val="000000"/>
                </a:solidFill>
              </a:rPr>
              <a:t>    Эластичность</a:t>
            </a:r>
          </a:p>
          <a:p>
            <a:pPr>
              <a:buSzPct val="64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dirty="0">
                <a:solidFill>
                  <a:srgbClr val="000000"/>
                </a:solidFill>
              </a:rPr>
              <a:t>    Учёт потребления.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2844" y="357166"/>
            <a:ext cx="8858312" cy="4529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500" b="1" dirty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</a:rPr>
              <a:t>Возможности облачных технологий</a:t>
            </a:r>
            <a:r>
              <a:rPr lang="ru-RU" b="1" dirty="0" smtClean="0">
                <a:solidFill>
                  <a:srgbClr val="000000"/>
                </a:solidFill>
              </a:rPr>
              <a:t>:</a:t>
            </a:r>
            <a:endParaRPr lang="en-US" b="1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dirty="0">
              <a:solidFill>
                <a:srgbClr val="000000"/>
              </a:solidFill>
            </a:endParaRP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Доступ к личной информации с любого компьютера, подключённого к Интернету </a:t>
            </a: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Можно работать с информацией с разных устройств </a:t>
            </a: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Не важно в какой операционной системе Вы предпочитаете работать, – </a:t>
            </a:r>
            <a:r>
              <a:rPr lang="ru-RU" dirty="0" err="1">
                <a:solidFill>
                  <a:srgbClr val="000000"/>
                </a:solidFill>
              </a:rPr>
              <a:t>веб-сервисы</a:t>
            </a:r>
            <a:r>
              <a:rPr lang="ru-RU" dirty="0">
                <a:solidFill>
                  <a:srgbClr val="000000"/>
                </a:solidFill>
              </a:rPr>
              <a:t> работают в браузере любых ОС </a:t>
            </a: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Одну и ту же информацию, как Вы, так и окружающие, могут просматривать и редактировать одновременно с разных устройств </a:t>
            </a: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Многие платные программы стали бесплатными (или более дешёвыми) </a:t>
            </a:r>
            <a:r>
              <a:rPr lang="ru-RU" dirty="0" err="1">
                <a:solidFill>
                  <a:srgbClr val="000000"/>
                </a:solidFill>
              </a:rPr>
              <a:t>веб-приложениями</a:t>
            </a:r>
            <a:r>
              <a:rPr lang="ru-RU" dirty="0">
                <a:solidFill>
                  <a:srgbClr val="000000"/>
                </a:solidFill>
              </a:rPr>
              <a:t> </a:t>
            </a:r>
          </a:p>
          <a:p>
            <a:pPr>
              <a:buSzPct val="93000"/>
              <a:buFont typeface="Times New Roman" pitchFamily="18" charset="0"/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>
                <a:solidFill>
                  <a:srgbClr val="000000"/>
                </a:solidFill>
              </a:rPr>
              <a:t> Если что-то случится с вашим устройством, то Вы не потеряете важную информацию, так как она теперь не хранится в памяти устройств 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696</Words>
  <PresentationFormat>Экран (4:3)</PresentationFormat>
  <Paragraphs>101</Paragraphs>
  <Slides>18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Microsoft YaHei</vt:lpstr>
      <vt:lpstr>Times New Roman</vt:lpstr>
      <vt:lpstr>Тема Office</vt:lpstr>
      <vt:lpstr>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Cпасибо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Корогод В.А</dc:creator>
  <cp:lastModifiedBy>Admin</cp:lastModifiedBy>
  <cp:revision>18</cp:revision>
  <cp:lastPrinted>1601-01-01T00:00:00Z</cp:lastPrinted>
  <dcterms:created xsi:type="dcterms:W3CDTF">1601-01-01T00:00:00Z</dcterms:created>
  <dcterms:modified xsi:type="dcterms:W3CDTF">2014-06-17T02:58:53Z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