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3" r:id="rId1"/>
  </p:sldMasterIdLst>
  <p:sldIdLst>
    <p:sldId id="256" r:id="rId2"/>
    <p:sldId id="257" r:id="rId3"/>
    <p:sldId id="258" r:id="rId4"/>
    <p:sldId id="259" r:id="rId5"/>
    <p:sldId id="260" r:id="rId6"/>
    <p:sldId id="261" r:id="rId7"/>
    <p:sldId id="263" r:id="rId8"/>
    <p:sldId id="262" r:id="rId9"/>
    <p:sldId id="264" r:id="rId10"/>
    <p:sldId id="265" r:id="rId11"/>
    <p:sldId id="266" r:id="rId12"/>
    <p:sldId id="267" r:id="rId13"/>
    <p:sldId id="268" r:id="rId14"/>
    <p:sldId id="269" r:id="rId15"/>
    <p:sldId id="270" r:id="rId16"/>
    <p:sldId id="271" r:id="rId17"/>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6" d="100"/>
          <a:sy n="66" d="100"/>
        </p:scale>
        <p:origin x="1212" y="9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7" name="Group 6"/>
          <p:cNvGrpSpPr/>
          <p:nvPr/>
        </p:nvGrpSpPr>
        <p:grpSpPr>
          <a:xfrm>
            <a:off x="-8466" y="-8468"/>
            <a:ext cx="9171316" cy="6874935"/>
            <a:chOff x="-8466" y="-8468"/>
            <a:chExt cx="9171316" cy="6874935"/>
          </a:xfrm>
        </p:grpSpPr>
        <p:cxnSp>
          <p:nvCxnSpPr>
            <p:cNvPr id="28" name="Straight Connector 27"/>
            <p:cNvCxnSpPr/>
            <p:nvPr/>
          </p:nvCxnSpPr>
          <p:spPr>
            <a:xfrm flipV="1">
              <a:off x="5130830" y="4175605"/>
              <a:ext cx="4022475" cy="2682396"/>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9" name="Straight Connector 28"/>
            <p:cNvCxnSpPr/>
            <p:nvPr/>
          </p:nvCxnSpPr>
          <p:spPr>
            <a:xfrm>
              <a:off x="7042707"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30" name="Freeform 29"/>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Freeform 30"/>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2" name="Freeform 31"/>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33" name="Freeform 32"/>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4" name="Freeform 33"/>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5" name="Freeform 34"/>
            <p:cNvSpPr/>
            <p:nvPr/>
          </p:nvSpPr>
          <p:spPr>
            <a:xfrm>
              <a:off x="8094165"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2">
                <a:lumMod val="75000"/>
                <a:alpha val="82000"/>
              </a:schemeClr>
            </a:solidFill>
            <a:ln>
              <a:noFill/>
            </a:ln>
            <a:effectLst/>
          </p:spPr>
          <p:style>
            <a:lnRef idx="1">
              <a:schemeClr val="accent1"/>
            </a:lnRef>
            <a:fillRef idx="3">
              <a:schemeClr val="accent1"/>
            </a:fillRef>
            <a:effectRef idx="2">
              <a:schemeClr val="accent1"/>
            </a:effectRef>
            <a:fontRef idx="minor">
              <a:schemeClr val="lt1"/>
            </a:fontRef>
          </p:style>
        </p:sp>
        <p:sp>
          <p:nvSpPr>
            <p:cNvPr id="36" name="Freeform 35"/>
            <p:cNvSpPr/>
            <p:nvPr/>
          </p:nvSpPr>
          <p:spPr>
            <a:xfrm>
              <a:off x="8068764"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8" name="Freeform 17"/>
            <p:cNvSpPr/>
            <p:nvPr/>
          </p:nvSpPr>
          <p:spPr>
            <a:xfrm>
              <a:off x="-8466" y="-8468"/>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595" y="2404534"/>
            <a:ext cx="5826719" cy="1646302"/>
          </a:xfrm>
        </p:spPr>
        <p:txBody>
          <a:bodyPr anchor="b">
            <a:noAutofit/>
          </a:bodyPr>
          <a:lstStyle>
            <a:lvl1pPr algn="r">
              <a:defRPr sz="5400">
                <a:solidFill>
                  <a:schemeClr val="accent1"/>
                </a:solidFill>
              </a:defRPr>
            </a:lvl1pPr>
          </a:lstStyle>
          <a:p>
            <a:r>
              <a:rPr lang="ru-RU" smtClean="0"/>
              <a:t>Образец заголовка</a:t>
            </a:r>
            <a:endParaRPr lang="en-US" dirty="0"/>
          </a:p>
        </p:txBody>
      </p:sp>
      <p:sp>
        <p:nvSpPr>
          <p:cNvPr id="3" name="Subtitle 2"/>
          <p:cNvSpPr>
            <a:spLocks noGrp="1"/>
          </p:cNvSpPr>
          <p:nvPr>
            <p:ph type="subTitle" idx="1"/>
          </p:nvPr>
        </p:nvSpPr>
        <p:spPr>
          <a:xfrm>
            <a:off x="1130595" y="4050834"/>
            <a:ext cx="5826719"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t>05.04.2014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17409003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3403600"/>
          </a:xfrm>
        </p:spPr>
        <p:txBody>
          <a:bodyPr anchor="ctr">
            <a:normAutofit/>
          </a:bodyPr>
          <a:lstStyle>
            <a:lvl1pPr algn="l">
              <a:defRPr sz="44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609600" y="4470400"/>
            <a:ext cx="6347714"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4C71EC6-210F-42DE-9C53-41977AD35B3D}" type="datetimeFigureOut">
              <a:rPr lang="ru-RU" smtClean="0"/>
              <a:t>05.04.2014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16319614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ru-RU" smtClean="0"/>
              <a:t>Образец заголовка</a:t>
            </a:r>
            <a:endParaRPr lang="en-US" dirty="0"/>
          </a:p>
        </p:txBody>
      </p:sp>
      <p:sp>
        <p:nvSpPr>
          <p:cNvPr id="23" name="Text Placeholder 9"/>
          <p:cNvSpPr>
            <a:spLocks noGrp="1"/>
          </p:cNvSpPr>
          <p:nvPr>
            <p:ph type="body" sz="quarter" idx="13"/>
          </p:nvPr>
        </p:nvSpPr>
        <p:spPr>
          <a:xfrm>
            <a:off x="1101074" y="3632200"/>
            <a:ext cx="541980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609598" y="4470400"/>
            <a:ext cx="6347715"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4C71EC6-210F-42DE-9C53-41977AD35B3D}" type="datetimeFigureOut">
              <a:rPr lang="ru-RU" smtClean="0"/>
              <a:t>05.04.2014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269491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609598" y="1931988"/>
            <a:ext cx="6347715" cy="2595460"/>
          </a:xfrm>
        </p:spPr>
        <p:txBody>
          <a:bodyPr anchor="b">
            <a:normAutofit/>
          </a:bodyPr>
          <a:lstStyle>
            <a:lvl1pPr algn="l">
              <a:defRPr sz="44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4C71EC6-210F-42DE-9C53-41977AD35B3D}" type="datetimeFigureOut">
              <a:rPr lang="ru-RU" smtClean="0"/>
              <a:t>05.04.2014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355788900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ru-RU" smtClean="0"/>
              <a:t>Образец заголовка</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4C71EC6-210F-42DE-9C53-41977AD35B3D}" type="datetimeFigureOut">
              <a:rPr lang="ru-RU" smtClean="0"/>
              <a:t>05.04.2014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54852211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615848" y="609600"/>
            <a:ext cx="6341465" cy="3022600"/>
          </a:xfrm>
        </p:spPr>
        <p:txBody>
          <a:bodyPr anchor="ctr">
            <a:normAutofit/>
          </a:bodyPr>
          <a:lstStyle>
            <a:lvl1pPr algn="l">
              <a:defRPr sz="4400" b="0" cap="none"/>
            </a:lvl1pPr>
          </a:lstStyle>
          <a:p>
            <a:r>
              <a:rPr lang="ru-RU" smtClean="0"/>
              <a:t>Образец заголовка</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4C71EC6-210F-42DE-9C53-41977AD35B3D}" type="datetimeFigureOut">
              <a:rPr lang="ru-RU" smtClean="0"/>
              <a:t>05.04.2014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391844268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t>05.04.2014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46723788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7312" y="609600"/>
            <a:ext cx="978812" cy="5251451"/>
          </a:xfrm>
        </p:spPr>
        <p:txBody>
          <a:bodyPr vert="eaVert" anchor="ct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609599" y="609600"/>
            <a:ext cx="5195026" cy="5251451"/>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t>05.04.2014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39124159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t>05.04.2014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2931750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609598" y="2700868"/>
            <a:ext cx="6347715" cy="1826581"/>
          </a:xfrm>
        </p:spPr>
        <p:txBody>
          <a:bodyPr anchor="b"/>
          <a:lstStyle>
            <a:lvl1pPr algn="l">
              <a:defRPr sz="40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609598" y="4527448"/>
            <a:ext cx="6347715"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4C71EC6-210F-42DE-9C53-41977AD35B3D}" type="datetimeFigureOut">
              <a:rPr lang="ru-RU" smtClean="0"/>
              <a:t>05.04.2014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13287562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1320800"/>
          </a:xfrm>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609600" y="2160589"/>
            <a:ext cx="3088109" cy="3880772"/>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3869204" y="2160590"/>
            <a:ext cx="3088110" cy="388077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B4C71EC6-210F-42DE-9C53-41977AD35B3D}" type="datetimeFigureOut">
              <a:rPr lang="ru-RU" smtClean="0"/>
              <a:t>05.04.2014</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27852236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3" cy="1320800"/>
          </a:xfrm>
        </p:spPr>
        <p:txBody>
          <a:bodyPr/>
          <a:lstStyle>
            <a:lvl1pPr>
              <a:defRPr/>
            </a:lvl1pPr>
          </a:lstStyle>
          <a:p>
            <a:r>
              <a:rPr lang="ru-RU" smtClean="0"/>
              <a:t>Образец заголовка</a:t>
            </a:r>
            <a:endParaRPr lang="en-US" dirty="0"/>
          </a:p>
        </p:txBody>
      </p:sp>
      <p:sp>
        <p:nvSpPr>
          <p:cNvPr id="3" name="Text Placeholder 2"/>
          <p:cNvSpPr>
            <a:spLocks noGrp="1"/>
          </p:cNvSpPr>
          <p:nvPr>
            <p:ph type="body" idx="1"/>
          </p:nvPr>
        </p:nvSpPr>
        <p:spPr>
          <a:xfrm>
            <a:off x="609599"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609599" y="2737246"/>
            <a:ext cx="3090672" cy="330411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3866640"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3866640" y="2737246"/>
            <a:ext cx="3090672" cy="330411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B4C71EC6-210F-42DE-9C53-41977AD35B3D}" type="datetimeFigureOut">
              <a:rPr lang="ru-RU" smtClean="0"/>
              <a:t>05.04.2014</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17701463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4" cy="1320800"/>
          </a:xfrm>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B4C71EC6-210F-42DE-9C53-41977AD35B3D}" type="datetimeFigureOut">
              <a:rPr lang="ru-RU" smtClean="0"/>
              <a:t>05.04.2014</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11446962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C71EC6-210F-42DE-9C53-41977AD35B3D}" type="datetimeFigureOut">
              <a:rPr lang="ru-RU" smtClean="0"/>
              <a:t>05.04.2014</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2202843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09599" y="1498604"/>
            <a:ext cx="2790182" cy="1278466"/>
          </a:xfrm>
        </p:spPr>
        <p:txBody>
          <a:bodyPr anchor="b">
            <a:normAutofit/>
          </a:bodyPr>
          <a:lstStyle>
            <a:lvl1pPr>
              <a:defRPr sz="2000"/>
            </a:lvl1pPr>
          </a:lstStyle>
          <a:p>
            <a:r>
              <a:rPr lang="ru-RU" smtClean="0"/>
              <a:t>Образец заголовка</a:t>
            </a:r>
            <a:endParaRPr lang="en-US" dirty="0"/>
          </a:p>
        </p:txBody>
      </p:sp>
      <p:sp>
        <p:nvSpPr>
          <p:cNvPr id="3" name="Content Placeholder 2"/>
          <p:cNvSpPr>
            <a:spLocks noGrp="1"/>
          </p:cNvSpPr>
          <p:nvPr>
            <p:ph idx="1"/>
          </p:nvPr>
        </p:nvSpPr>
        <p:spPr>
          <a:xfrm>
            <a:off x="3571275" y="514925"/>
            <a:ext cx="3386037" cy="552643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609599" y="2777069"/>
            <a:ext cx="2790182" cy="2584449"/>
          </a:xfrm>
        </p:spPr>
        <p:txBody>
          <a:bodyPr>
            <a:normAutofit/>
          </a:bodyPr>
          <a:lstStyle>
            <a:lvl1pPr marL="0" indent="0">
              <a:buNone/>
              <a:defRPr sz="14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t>05.04.2014</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1323806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09599" y="4800600"/>
            <a:ext cx="6347714" cy="566738"/>
          </a:xfrm>
        </p:spPr>
        <p:txBody>
          <a:bodyPr anchor="b">
            <a:normAutofit/>
          </a:bodyPr>
          <a:lstStyle>
            <a:lvl1pPr algn="l">
              <a:defRPr sz="2400"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609599" y="609600"/>
            <a:ext cx="6347714"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609599" y="5367338"/>
            <a:ext cx="6347714"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t>05.04.2014</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6428211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7" name="Group 16"/>
          <p:cNvGrpSpPr/>
          <p:nvPr/>
        </p:nvGrpSpPr>
        <p:grpSpPr>
          <a:xfrm>
            <a:off x="-8467" y="-8468"/>
            <a:ext cx="9171317" cy="6874935"/>
            <a:chOff x="-8467" y="-8468"/>
            <a:chExt cx="9171317" cy="6874935"/>
          </a:xfrm>
        </p:grpSpPr>
        <p:sp>
          <p:nvSpPr>
            <p:cNvPr id="7" name="Freeform 6"/>
            <p:cNvSpPr/>
            <p:nvPr/>
          </p:nvSpPr>
          <p:spPr>
            <a:xfrm>
              <a:off x="-8467" y="4013200"/>
              <a:ext cx="457200" cy="2853267"/>
            </a:xfrm>
            <a:custGeom>
              <a:avLst/>
              <a:gdLst/>
              <a:ahLst/>
              <a:cxnLst/>
              <a:rect l="l" t="t" r="r" b="b"/>
              <a:pathLst>
                <a:path w="457200" h="2853267">
                  <a:moveTo>
                    <a:pt x="0" y="0"/>
                  </a:moveTo>
                  <a:lnTo>
                    <a:pt x="457200" y="2853267"/>
                  </a:lnTo>
                  <a:lnTo>
                    <a:pt x="0" y="2844800"/>
                  </a:lnTo>
                  <a:cubicBezTo>
                    <a:pt x="2822" y="1905000"/>
                    <a:pt x="5645" y="965200"/>
                    <a:pt x="0" y="0"/>
                  </a:cubicBez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8" name="Straight Connector 7"/>
            <p:cNvCxnSpPr/>
            <p:nvPr/>
          </p:nvCxnSpPr>
          <p:spPr>
            <a:xfrm flipV="1">
              <a:off x="5130830" y="4175605"/>
              <a:ext cx="4022475" cy="2682396"/>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7042707"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10" name="Freeform 9"/>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10"/>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Freeform 12"/>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Freeform 13"/>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Freeform 14"/>
            <p:cNvSpPr/>
            <p:nvPr/>
          </p:nvSpPr>
          <p:spPr>
            <a:xfrm>
              <a:off x="8094165"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2">
                <a:lumMod val="75000"/>
                <a:alpha val="8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Freeform 15"/>
            <p:cNvSpPr/>
            <p:nvPr/>
          </p:nvSpPr>
          <p:spPr>
            <a:xfrm>
              <a:off x="8068764"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09599" y="609600"/>
            <a:ext cx="6347713" cy="1320800"/>
          </a:xfrm>
          <a:prstGeom prst="rect">
            <a:avLst/>
          </a:prstGeom>
        </p:spPr>
        <p:txBody>
          <a:bodyPr vert="horz" lIns="91440" tIns="45720" rIns="91440" bIns="45720" rtlCol="0" anchor="t">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609599" y="2160590"/>
            <a:ext cx="6347714" cy="388077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5405258" y="6041363"/>
            <a:ext cx="684132"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4C71EC6-210F-42DE-9C53-41977AD35B3D}" type="datetimeFigureOut">
              <a:rPr lang="ru-RU" smtClean="0"/>
              <a:t>05.04.2014</a:t>
            </a:fld>
            <a:endParaRPr lang="ru-RU"/>
          </a:p>
        </p:txBody>
      </p:sp>
      <p:sp>
        <p:nvSpPr>
          <p:cNvPr id="5" name="Footer Placeholder 4"/>
          <p:cNvSpPr>
            <a:spLocks noGrp="1"/>
          </p:cNvSpPr>
          <p:nvPr>
            <p:ph type="ftr" sz="quarter" idx="3"/>
          </p:nvPr>
        </p:nvSpPr>
        <p:spPr>
          <a:xfrm>
            <a:off x="609599" y="6041363"/>
            <a:ext cx="4622973"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ru-RU"/>
          </a:p>
        </p:txBody>
      </p:sp>
      <p:sp>
        <p:nvSpPr>
          <p:cNvPr id="6" name="Slide Number Placeholder 5"/>
          <p:cNvSpPr>
            <a:spLocks noGrp="1"/>
          </p:cNvSpPr>
          <p:nvPr>
            <p:ph type="sldNum" sz="quarter" idx="4"/>
          </p:nvPr>
        </p:nvSpPr>
        <p:spPr>
          <a:xfrm>
            <a:off x="6444676" y="6041363"/>
            <a:ext cx="512638" cy="365125"/>
          </a:xfrm>
          <a:prstGeom prst="rect">
            <a:avLst/>
          </a:prstGeom>
        </p:spPr>
        <p:txBody>
          <a:bodyPr vert="horz" lIns="91440" tIns="45720" rIns="91440" bIns="45720" rtlCol="0" anchor="ctr"/>
          <a:lstStyle>
            <a:lvl1pPr algn="r">
              <a:defRPr sz="900">
                <a:solidFill>
                  <a:schemeClr val="accent1"/>
                </a:solidFill>
              </a:defRPr>
            </a:lvl1pPr>
          </a:lstStyle>
          <a:p>
            <a:fld id="{B19B0651-EE4F-4900-A07F-96A6BFA9D0F0}" type="slidenum">
              <a:rPr lang="ru-RU" smtClean="0"/>
              <a:t>‹#›</a:t>
            </a:fld>
            <a:endParaRPr lang="ru-RU"/>
          </a:p>
        </p:txBody>
      </p:sp>
    </p:spTree>
    <p:extLst>
      <p:ext uri="{BB962C8B-B14F-4D97-AF65-F5344CB8AC3E}">
        <p14:creationId xmlns:p14="http://schemas.microsoft.com/office/powerpoint/2010/main" val="2063406084"/>
      </p:ext>
    </p:extLst>
  </p:cSld>
  <p:clrMap bg1="lt1" tx1="dk1" bg2="lt2" tx2="dk2" accent1="accent1" accent2="accent2" accent3="accent3" accent4="accent4" accent5="accent5" accent6="accent6" hlink="hlink" folHlink="folHlink"/>
  <p:sldLayoutIdLst>
    <p:sldLayoutId id="2147483714" r:id="rId1"/>
    <p:sldLayoutId id="2147483715" r:id="rId2"/>
    <p:sldLayoutId id="2147483716" r:id="rId3"/>
    <p:sldLayoutId id="2147483717" r:id="rId4"/>
    <p:sldLayoutId id="2147483718" r:id="rId5"/>
    <p:sldLayoutId id="2147483719" r:id="rId6"/>
    <p:sldLayoutId id="2147483720" r:id="rId7"/>
    <p:sldLayoutId id="2147483721" r:id="rId8"/>
    <p:sldLayoutId id="2147483722" r:id="rId9"/>
    <p:sldLayoutId id="2147483723" r:id="rId10"/>
    <p:sldLayoutId id="2147483724" r:id="rId11"/>
    <p:sldLayoutId id="2147483725" r:id="rId12"/>
    <p:sldLayoutId id="2147483726" r:id="rId13"/>
    <p:sldLayoutId id="2147483727" r:id="rId14"/>
    <p:sldLayoutId id="2147483728" r:id="rId15"/>
    <p:sldLayoutId id="214748372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1043608" y="3692064"/>
            <a:ext cx="7308682" cy="1631216"/>
          </a:xfrm>
          <a:prstGeom prst="rect">
            <a:avLst/>
          </a:prstGeom>
        </p:spPr>
        <p:txBody>
          <a:bodyPr wrap="square">
            <a:spAutoFit/>
          </a:bodyPr>
          <a:lstStyle/>
          <a:p>
            <a:pPr algn="ctr"/>
            <a:r>
              <a:rPr lang="ru-RU" sz="2000" dirty="0" err="1">
                <a:latin typeface="Times New Roman" pitchFamily="18" charset="0"/>
                <a:cs typeface="Times New Roman" pitchFamily="18" charset="0"/>
              </a:rPr>
              <a:t>Автор:Биязбаева</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Гулаим</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Зайнулловна</a:t>
            </a:r>
            <a:r>
              <a:rPr lang="ru-RU" sz="2000" dirty="0">
                <a:latin typeface="Times New Roman" pitchFamily="18" charset="0"/>
                <a:cs typeface="Times New Roman" pitchFamily="18" charset="0"/>
              </a:rPr>
              <a:t>, </a:t>
            </a:r>
            <a:endParaRPr lang="ru-RU" sz="2000" dirty="0" smtClean="0">
              <a:latin typeface="Times New Roman" pitchFamily="18" charset="0"/>
              <a:cs typeface="Times New Roman" pitchFamily="18" charset="0"/>
            </a:endParaRPr>
          </a:p>
          <a:p>
            <a:pPr algn="ctr"/>
            <a:r>
              <a:rPr lang="ru-RU" sz="2000" dirty="0" smtClean="0">
                <a:latin typeface="Times New Roman" pitchFamily="18" charset="0"/>
                <a:cs typeface="Times New Roman" pitchFamily="18" charset="0"/>
              </a:rPr>
              <a:t>методист </a:t>
            </a:r>
            <a:r>
              <a:rPr lang="ru-RU" sz="2000" dirty="0">
                <a:latin typeface="Times New Roman" pitchFamily="18" charset="0"/>
                <a:cs typeface="Times New Roman" pitchFamily="18" charset="0"/>
              </a:rPr>
              <a:t>ГККП «Дошкольной организации «</a:t>
            </a:r>
            <a:r>
              <a:rPr lang="ru-RU" sz="2000" dirty="0" err="1">
                <a:latin typeface="Times New Roman" pitchFamily="18" charset="0"/>
                <a:cs typeface="Times New Roman" pitchFamily="18" charset="0"/>
              </a:rPr>
              <a:t>Бобек</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Каргалинского</a:t>
            </a:r>
            <a:r>
              <a:rPr lang="ru-RU" sz="2000" dirty="0">
                <a:latin typeface="Times New Roman" pitchFamily="18" charset="0"/>
                <a:cs typeface="Times New Roman" pitchFamily="18" charset="0"/>
              </a:rPr>
              <a:t> района Актюбинской области </a:t>
            </a:r>
            <a:endParaRPr lang="ru-RU" sz="2000" dirty="0" smtClean="0">
              <a:latin typeface="Times New Roman" pitchFamily="18" charset="0"/>
              <a:cs typeface="Times New Roman" pitchFamily="18" charset="0"/>
            </a:endParaRPr>
          </a:p>
          <a:p>
            <a:pPr algn="ctr"/>
            <a:r>
              <a:rPr lang="ru-RU" sz="2000" dirty="0" smtClean="0">
                <a:latin typeface="Times New Roman" pitchFamily="18" charset="0"/>
                <a:cs typeface="Times New Roman" pitchFamily="18" charset="0"/>
              </a:rPr>
              <a:t>Общий </a:t>
            </a:r>
            <a:r>
              <a:rPr lang="ru-RU" sz="2000" dirty="0" err="1">
                <a:latin typeface="Times New Roman" pitchFamily="18" charset="0"/>
                <a:cs typeface="Times New Roman" pitchFamily="18" charset="0"/>
              </a:rPr>
              <a:t>пед</a:t>
            </a:r>
            <a:r>
              <a:rPr lang="ru-RU" sz="2000" dirty="0">
                <a:latin typeface="Times New Roman" pitchFamily="18" charset="0"/>
                <a:cs typeface="Times New Roman" pitchFamily="18" charset="0"/>
              </a:rPr>
              <a:t> стаж – 24 года </a:t>
            </a:r>
            <a:endParaRPr lang="ru-RU" sz="2000" dirty="0" smtClean="0">
              <a:latin typeface="Times New Roman" pitchFamily="18" charset="0"/>
              <a:cs typeface="Times New Roman" pitchFamily="18" charset="0"/>
            </a:endParaRPr>
          </a:p>
          <a:p>
            <a:pPr algn="ctr"/>
            <a:r>
              <a:rPr lang="ru-RU" sz="2000" dirty="0" smtClean="0">
                <a:latin typeface="Times New Roman" pitchFamily="18" charset="0"/>
                <a:cs typeface="Times New Roman" pitchFamily="18" charset="0"/>
              </a:rPr>
              <a:t>На </a:t>
            </a:r>
            <a:r>
              <a:rPr lang="ru-RU" sz="2000" dirty="0">
                <a:latin typeface="Times New Roman" pitchFamily="18" charset="0"/>
                <a:cs typeface="Times New Roman" pitchFamily="18" charset="0"/>
              </a:rPr>
              <a:t>данной должности 6 лет </a:t>
            </a:r>
          </a:p>
        </p:txBody>
      </p:sp>
      <p:sp>
        <p:nvSpPr>
          <p:cNvPr id="3" name="Прямоугольник 2"/>
          <p:cNvSpPr/>
          <p:nvPr/>
        </p:nvSpPr>
        <p:spPr>
          <a:xfrm>
            <a:off x="395536" y="620688"/>
            <a:ext cx="7056784" cy="2554545"/>
          </a:xfrm>
          <a:prstGeom prst="rect">
            <a:avLst/>
          </a:prstGeom>
        </p:spPr>
        <p:txBody>
          <a:bodyPr wrap="square">
            <a:spAutoFit/>
          </a:bodyPr>
          <a:lstStyle/>
          <a:p>
            <a:pPr algn="ctr"/>
            <a:r>
              <a:rPr lang="ru-RU" sz="3200" b="1" dirty="0">
                <a:solidFill>
                  <a:srgbClr val="FF0000"/>
                </a:solidFill>
                <a:latin typeface="Times New Roman" panose="02020603050405020304" pitchFamily="18" charset="0"/>
                <a:cs typeface="Times New Roman" panose="02020603050405020304" pitchFamily="18" charset="0"/>
              </a:rPr>
              <a:t>Инновационная деятельность в работе методиста детского сада</a:t>
            </a:r>
            <a:br>
              <a:rPr lang="ru-RU" sz="3200" b="1" dirty="0">
                <a:solidFill>
                  <a:srgbClr val="FF0000"/>
                </a:solidFill>
                <a:latin typeface="Times New Roman" panose="02020603050405020304" pitchFamily="18" charset="0"/>
                <a:cs typeface="Times New Roman" panose="02020603050405020304" pitchFamily="18" charset="0"/>
              </a:rPr>
            </a:br>
            <a:r>
              <a:rPr lang="ru-RU" sz="3200" b="1" dirty="0">
                <a:solidFill>
                  <a:srgbClr val="FF0000"/>
                </a:solidFill>
                <a:latin typeface="Times New Roman" panose="02020603050405020304" pitchFamily="18" charset="0"/>
                <a:cs typeface="Times New Roman" panose="02020603050405020304" pitchFamily="18" charset="0"/>
              </a:rPr>
              <a:t>ГККП «Дошкольной организации «</a:t>
            </a:r>
            <a:r>
              <a:rPr lang="ru-RU" sz="3200" b="1" dirty="0" err="1">
                <a:solidFill>
                  <a:srgbClr val="FF0000"/>
                </a:solidFill>
                <a:latin typeface="Times New Roman" panose="02020603050405020304" pitchFamily="18" charset="0"/>
                <a:cs typeface="Times New Roman" panose="02020603050405020304" pitchFamily="18" charset="0"/>
              </a:rPr>
              <a:t>Бобек</a:t>
            </a:r>
            <a:r>
              <a:rPr lang="ru-RU" sz="3200" b="1" dirty="0">
                <a:solidFill>
                  <a:srgbClr val="FF0000"/>
                </a:solidFill>
                <a:latin typeface="Times New Roman" panose="02020603050405020304" pitchFamily="18" charset="0"/>
                <a:cs typeface="Times New Roman" panose="02020603050405020304" pitchFamily="18" charset="0"/>
              </a:rPr>
              <a:t>»</a:t>
            </a:r>
            <a:br>
              <a:rPr lang="ru-RU" sz="3200" b="1" dirty="0">
                <a:solidFill>
                  <a:srgbClr val="FF0000"/>
                </a:solidFill>
                <a:latin typeface="Times New Roman" panose="02020603050405020304" pitchFamily="18" charset="0"/>
                <a:cs typeface="Times New Roman" panose="02020603050405020304" pitchFamily="18" charset="0"/>
              </a:rPr>
            </a:br>
            <a:endParaRPr lang="ru-RU" sz="32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698621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95536" y="474345"/>
            <a:ext cx="7848872" cy="6001643"/>
          </a:xfrm>
          <a:prstGeom prst="rect">
            <a:avLst/>
          </a:prstGeom>
        </p:spPr>
        <p:txBody>
          <a:bodyPr wrap="square">
            <a:spAutoFit/>
          </a:bodyPr>
          <a:lstStyle/>
          <a:p>
            <a:r>
              <a:rPr lang="ru-RU" sz="2400" dirty="0">
                <a:latin typeface="Times New Roman" panose="02020603050405020304" pitchFamily="18" charset="0"/>
                <a:cs typeface="Times New Roman" panose="02020603050405020304" pitchFamily="18" charset="0"/>
              </a:rPr>
              <a:t>Разработано перспективное планирование по программе Т.А. </a:t>
            </a:r>
            <a:r>
              <a:rPr lang="ru-RU" sz="2400" dirty="0" err="1">
                <a:latin typeface="Times New Roman" panose="02020603050405020304" pitchFamily="18" charset="0"/>
                <a:cs typeface="Times New Roman" panose="02020603050405020304" pitchFamily="18" charset="0"/>
              </a:rPr>
              <a:t>Сидорчук</a:t>
            </a:r>
            <a:r>
              <a:rPr lang="ru-RU" sz="2400" dirty="0">
                <a:latin typeface="Times New Roman" panose="02020603050405020304" pitchFamily="18" charset="0"/>
                <a:cs typeface="Times New Roman" panose="02020603050405020304" pitchFamily="18" charset="0"/>
              </a:rPr>
              <a:t> «Программа формирования творческих способностей  дошкольников», конспекты занятий по ТРИЗ технологии, пособия и игры, а также накоплены материалы по словесному творчеству детей по данной технологии. Опыт работы по использованию этой программы был представлен на городских и окружных мероприятиях (4 воспитателя принимают участие  в этом конкурсе). В методическом кабинете детского сада имеется «копилка» проектной деятельности с воспитанниками разных возрастных групп.</a:t>
            </a:r>
          </a:p>
          <a:p>
            <a:r>
              <a:rPr lang="ru-RU" sz="2400" dirty="0">
                <a:latin typeface="Times New Roman" panose="02020603050405020304" pitchFamily="18" charset="0"/>
                <a:cs typeface="Times New Roman" panose="02020603050405020304" pitchFamily="18" charset="0"/>
              </a:rPr>
              <a:t>Создание и внедрение в педагогический процесс авторских программ по дополнительному образованию и программы «Путеводные огоньки доброты» педагога-психолога детского сада (данная работа педагога стала Лауреатом Всероссийского конкурса «Я - педагог»).</a:t>
            </a:r>
          </a:p>
        </p:txBody>
      </p:sp>
    </p:spTree>
    <p:extLst>
      <p:ext uri="{BB962C8B-B14F-4D97-AF65-F5344CB8AC3E}">
        <p14:creationId xmlns:p14="http://schemas.microsoft.com/office/powerpoint/2010/main" val="337455959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23528" y="548680"/>
            <a:ext cx="8424936" cy="5509200"/>
          </a:xfrm>
          <a:prstGeom prst="rect">
            <a:avLst/>
          </a:prstGeom>
        </p:spPr>
        <p:txBody>
          <a:bodyPr wrap="square">
            <a:spAutoFit/>
          </a:bodyPr>
          <a:lstStyle/>
          <a:p>
            <a:pPr algn="ctr"/>
            <a:r>
              <a:rPr lang="ru-RU" sz="2800" b="1" dirty="0">
                <a:solidFill>
                  <a:srgbClr val="FF0000"/>
                </a:solidFill>
                <a:latin typeface="Times New Roman" pitchFamily="18" charset="0"/>
                <a:cs typeface="Times New Roman" pitchFamily="18" charset="0"/>
              </a:rPr>
              <a:t>2. Научно-методический совет.</a:t>
            </a:r>
          </a:p>
          <a:p>
            <a:r>
              <a:rPr lang="ru-RU" dirty="0"/>
              <a:t>В него входят педагоги детского сада, имеющие стаж педагогической работы 10 лет и более.</a:t>
            </a:r>
          </a:p>
          <a:p>
            <a:r>
              <a:rPr lang="ru-RU" dirty="0"/>
              <a:t>НМС отвечает за изучение и анализ ситуации, сложившейся в дошкольном учреждении, за создание условий для успешного решения поставленных на текущий год задач, за разработку фундаментальных проектных документов (программа развития, основная общеобразовательная программа, исследовательские проекты, организация мероприятий по плану работы детского сада в режиме функционирования и развития), проводит экспертизу инновационной методической продукции, созданную педагогами. В начале учебного года группой разрабатывается и утверждается план работы на текущий год. В течение года работа группы при необходимости корректируется, в конце подводятся итоги и формулируются задачи на следующий учебный год.</a:t>
            </a:r>
          </a:p>
          <a:p>
            <a:r>
              <a:rPr lang="ru-RU" dirty="0"/>
              <a:t>Результаты работы.</a:t>
            </a:r>
          </a:p>
          <a:p>
            <a:r>
              <a:rPr lang="ru-RU" dirty="0"/>
              <a:t>Созданы программа развития на 2010 – 2013 учебный год, Основная общеобразовательная программа дошкольного образования с учётом ФГТ, исследовательские проекты по комплексно-тематическому планирования и план мероприятий по плану работы детского сада.</a:t>
            </a:r>
          </a:p>
        </p:txBody>
      </p:sp>
    </p:spTree>
    <p:extLst>
      <p:ext uri="{BB962C8B-B14F-4D97-AF65-F5344CB8AC3E}">
        <p14:creationId xmlns:p14="http://schemas.microsoft.com/office/powerpoint/2010/main" val="39508810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23528" y="0"/>
            <a:ext cx="8640960" cy="6032421"/>
          </a:xfrm>
          <a:prstGeom prst="rect">
            <a:avLst/>
          </a:prstGeom>
        </p:spPr>
        <p:txBody>
          <a:bodyPr wrap="square">
            <a:spAutoFit/>
          </a:bodyPr>
          <a:lstStyle/>
          <a:p>
            <a:pPr algn="ctr"/>
            <a:r>
              <a:rPr lang="ru-RU" b="1" dirty="0">
                <a:latin typeface="Times New Roman" pitchFamily="18" charset="0"/>
                <a:cs typeface="Times New Roman" pitchFamily="18" charset="0"/>
              </a:rPr>
              <a:t>3. Группа педагогов-наставников.</a:t>
            </a:r>
          </a:p>
          <a:p>
            <a:r>
              <a:rPr lang="ru-RU" sz="1600" dirty="0">
                <a:latin typeface="Times New Roman" pitchFamily="18" charset="0"/>
                <a:cs typeface="Times New Roman" pitchFamily="18" charset="0"/>
              </a:rPr>
              <a:t>Группа отвечает за формирование уровня профессиональной деятельности и педагогической позиции молодых специалистов. Оказывает психолого-педагогическую поддержку и помощь начинающим педагогам в следующих аспектах:</a:t>
            </a:r>
          </a:p>
          <a:p>
            <a:r>
              <a:rPr lang="ru-RU" sz="1600" dirty="0">
                <a:latin typeface="Times New Roman" pitchFamily="18" charset="0"/>
                <a:cs typeface="Times New Roman" pitchFamily="18" charset="0"/>
              </a:rPr>
              <a:t>• в проектировании и моделировании </a:t>
            </a:r>
            <a:r>
              <a:rPr lang="ru-RU" sz="1600" dirty="0" err="1">
                <a:latin typeface="Times New Roman" pitchFamily="18" charset="0"/>
                <a:cs typeface="Times New Roman" pitchFamily="18" charset="0"/>
              </a:rPr>
              <a:t>воспитательно</a:t>
            </a:r>
            <a:r>
              <a:rPr lang="ru-RU" sz="1600" dirty="0">
                <a:latin typeface="Times New Roman" pitchFamily="18" charset="0"/>
                <a:cs typeface="Times New Roman" pitchFamily="18" charset="0"/>
              </a:rPr>
              <a:t>-образовательного процесса;</a:t>
            </a:r>
          </a:p>
          <a:p>
            <a:r>
              <a:rPr lang="ru-RU" sz="1600" dirty="0">
                <a:latin typeface="Times New Roman" pitchFamily="18" charset="0"/>
                <a:cs typeface="Times New Roman" pitchFamily="18" charset="0"/>
              </a:rPr>
              <a:t>• в проектировании развития личности каждого ребёнка и детского коллектива в целом;</a:t>
            </a:r>
          </a:p>
          <a:p>
            <a:r>
              <a:rPr lang="ru-RU" sz="1600" dirty="0">
                <a:latin typeface="Times New Roman" pitchFamily="18" charset="0"/>
                <a:cs typeface="Times New Roman" pitchFamily="18" charset="0"/>
              </a:rPr>
              <a:t>• в формировании умений теоретически обоснованно выбирать средства, методы и организационные формы </a:t>
            </a:r>
            <a:r>
              <a:rPr lang="ru-RU" sz="1600" dirty="0" err="1">
                <a:latin typeface="Times New Roman" pitchFamily="18" charset="0"/>
                <a:cs typeface="Times New Roman" pitchFamily="18" charset="0"/>
              </a:rPr>
              <a:t>воспитательно</a:t>
            </a:r>
            <a:r>
              <a:rPr lang="ru-RU" sz="1600" dirty="0">
                <a:latin typeface="Times New Roman" pitchFamily="18" charset="0"/>
                <a:cs typeface="Times New Roman" pitchFamily="18" charset="0"/>
              </a:rPr>
              <a:t>-образовательной работы;</a:t>
            </a:r>
          </a:p>
          <a:p>
            <a:r>
              <a:rPr lang="ru-RU" sz="1600" dirty="0">
                <a:latin typeface="Times New Roman" pitchFamily="18" charset="0"/>
                <a:cs typeface="Times New Roman" pitchFamily="18" charset="0"/>
              </a:rPr>
              <a:t>• в формировании умения определять и точно формулировать конкретные педагогические задачи, моделировать и создавать условия для их решения;</a:t>
            </a:r>
          </a:p>
          <a:p>
            <a:r>
              <a:rPr lang="ru-RU" sz="1600" dirty="0">
                <a:latin typeface="Times New Roman" pitchFamily="18" charset="0"/>
                <a:cs typeface="Times New Roman" pitchFamily="18" charset="0"/>
              </a:rPr>
              <a:t>• в формировании уровня профессиональной деятельности и педагогической позиции.</a:t>
            </a:r>
          </a:p>
          <a:p>
            <a:r>
              <a:rPr lang="ru-RU" sz="1600" dirty="0">
                <a:latin typeface="Times New Roman" pitchFamily="18" charset="0"/>
                <a:cs typeface="Times New Roman" pitchFamily="18" charset="0"/>
              </a:rPr>
              <a:t>В начале учебного года группой наставников разрабатывается и утверждается общий план работы с молодыми специалистами на текущий год. Кроме этого, каждым педагогом-наставником разрабатывается индивидуальный план работы, исходя из индивидуальных особенностей и потребностей молодого педагога. В течение года работа группы при необходимости корректируется, в конце года подводятся итоги и формулируются задачи на следующий учебный год.</a:t>
            </a:r>
          </a:p>
          <a:p>
            <a:r>
              <a:rPr lang="ru-RU" sz="1600" dirty="0">
                <a:latin typeface="Times New Roman" pitchFamily="18" charset="0"/>
                <a:cs typeface="Times New Roman" pitchFamily="18" charset="0"/>
              </a:rPr>
              <a:t>Результаты работы.</a:t>
            </a:r>
          </a:p>
          <a:p>
            <a:r>
              <a:rPr lang="ru-RU" sz="1600" dirty="0">
                <a:latin typeface="Times New Roman" pitchFamily="18" charset="0"/>
                <a:cs typeface="Times New Roman" pitchFamily="18" charset="0"/>
              </a:rPr>
              <a:t>В детском саду четыре начинающих педагога. За каждым из них закреплён педагог-наставник и составлен план индивидуальной работы с молодым педагогом по следующим направлением: посещение непосредственно образовательной деятельности и режимных моментов; профессиональные умения и навыки, которые необходимо совершенствовать; план мероприятий, необходимых для решения выявленных проблем; тема для самообразовательной работы. Итоги работы педагогов-наставников заслушиваются на педагогическом совете.</a:t>
            </a:r>
          </a:p>
        </p:txBody>
      </p:sp>
    </p:spTree>
    <p:extLst>
      <p:ext uri="{BB962C8B-B14F-4D97-AF65-F5344CB8AC3E}">
        <p14:creationId xmlns:p14="http://schemas.microsoft.com/office/powerpoint/2010/main" val="36628212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67544" y="404664"/>
            <a:ext cx="8424936" cy="6032421"/>
          </a:xfrm>
          <a:prstGeom prst="rect">
            <a:avLst/>
          </a:prstGeom>
        </p:spPr>
        <p:txBody>
          <a:bodyPr wrap="square">
            <a:spAutoFit/>
          </a:bodyPr>
          <a:lstStyle/>
          <a:p>
            <a:pPr algn="ctr"/>
            <a:r>
              <a:rPr lang="ru-RU" b="1" dirty="0">
                <a:solidFill>
                  <a:srgbClr val="FF0000"/>
                </a:solidFill>
                <a:latin typeface="Times New Roman" pitchFamily="18" charset="0"/>
                <a:cs typeface="Times New Roman" pitchFamily="18" charset="0"/>
              </a:rPr>
              <a:t>4. Группа информационной поддержки.</a:t>
            </a:r>
          </a:p>
          <a:p>
            <a:pPr algn="just"/>
            <a:r>
              <a:rPr lang="ru-RU" sz="1600" dirty="0">
                <a:latin typeface="Times New Roman" pitchFamily="18" charset="0"/>
                <a:cs typeface="Times New Roman" pitchFamily="18" charset="0"/>
              </a:rPr>
              <a:t>Информатизация образовательного процесса осуществляется на базе  разнообразных средств информационно-коммуникационных технологий, ведущее  положение среди которых занимает компьютер.</a:t>
            </a:r>
          </a:p>
          <a:p>
            <a:pPr algn="just"/>
            <a:r>
              <a:rPr lang="ru-RU" sz="1600" dirty="0">
                <a:latin typeface="Times New Roman" pitchFamily="18" charset="0"/>
                <a:cs typeface="Times New Roman" pitchFamily="18" charset="0"/>
              </a:rPr>
              <a:t>В состав информационной группы входят педагоги, имеющие достаточно высокий  уровень владения компьютерными технологиями. Группа информационной поддержки оказывает помощь в организации методической работы. Она работает в тесном контакте не только с администрацией детского сада, но и с руководителями всех </a:t>
            </a:r>
            <a:r>
              <a:rPr lang="ru-RU" sz="1600" dirty="0" err="1">
                <a:latin typeface="Times New Roman" pitchFamily="18" charset="0"/>
                <a:cs typeface="Times New Roman" pitchFamily="18" charset="0"/>
              </a:rPr>
              <a:t>вышепредставленных</a:t>
            </a:r>
            <a:r>
              <a:rPr lang="ru-RU" sz="1600" dirty="0">
                <a:latin typeface="Times New Roman" pitchFamily="18" charset="0"/>
                <a:cs typeface="Times New Roman" pitchFamily="18" charset="0"/>
              </a:rPr>
              <a:t> инновационных групп. Данная группа педагогов  осуществляет свою деятельность второй год.</a:t>
            </a:r>
          </a:p>
          <a:p>
            <a:pPr algn="just"/>
            <a:r>
              <a:rPr lang="ru-RU" sz="1600" dirty="0">
                <a:latin typeface="Times New Roman" pitchFamily="18" charset="0"/>
                <a:cs typeface="Times New Roman" pitchFamily="18" charset="0"/>
              </a:rPr>
              <a:t>Направления работы группы информационной поддержки:</a:t>
            </a:r>
          </a:p>
          <a:p>
            <a:pPr algn="just"/>
            <a:r>
              <a:rPr lang="ru-RU" sz="1600" dirty="0">
                <a:latin typeface="Times New Roman" pitchFamily="18" charset="0"/>
                <a:cs typeface="Times New Roman" pitchFamily="18" charset="0"/>
              </a:rPr>
              <a:t>• организация электронного документооборота;</a:t>
            </a:r>
          </a:p>
          <a:p>
            <a:pPr algn="just"/>
            <a:r>
              <a:rPr lang="ru-RU" sz="1600" dirty="0">
                <a:latin typeface="Times New Roman" pitchFamily="18" charset="0"/>
                <a:cs typeface="Times New Roman" pitchFamily="18" charset="0"/>
              </a:rPr>
              <a:t>• формирование и ведение баз данных;</a:t>
            </a:r>
          </a:p>
          <a:p>
            <a:pPr algn="just"/>
            <a:r>
              <a:rPr lang="ru-RU" sz="1600" dirty="0">
                <a:latin typeface="Times New Roman" pitchFamily="18" charset="0"/>
                <a:cs typeface="Times New Roman" pitchFamily="18" charset="0"/>
              </a:rPr>
              <a:t>• подготовка дидактических материалов;</a:t>
            </a:r>
          </a:p>
          <a:p>
            <a:pPr algn="just"/>
            <a:r>
              <a:rPr lang="ru-RU" sz="1600" dirty="0">
                <a:latin typeface="Times New Roman" pitchFamily="18" charset="0"/>
                <a:cs typeface="Times New Roman" pitchFamily="18" charset="0"/>
              </a:rPr>
              <a:t>• оказание помощи в оформлении портфолио педагогам, выходящим на аттестацию;</a:t>
            </a:r>
          </a:p>
          <a:p>
            <a:pPr algn="just"/>
            <a:r>
              <a:rPr lang="ru-RU" sz="1600" dirty="0">
                <a:latin typeface="Times New Roman" pitchFamily="18" charset="0"/>
                <a:cs typeface="Times New Roman" pitchFamily="18" charset="0"/>
              </a:rPr>
              <a:t>• широкое использование </a:t>
            </a:r>
            <a:r>
              <a:rPr lang="ru-RU" sz="1600" dirty="0" err="1">
                <a:latin typeface="Times New Roman" pitchFamily="18" charset="0"/>
                <a:cs typeface="Times New Roman" pitchFamily="18" charset="0"/>
              </a:rPr>
              <a:t>интернет-ресурсов</a:t>
            </a:r>
            <a:r>
              <a:rPr lang="ru-RU" sz="1600" dirty="0">
                <a:latin typeface="Times New Roman" pitchFamily="18" charset="0"/>
                <a:cs typeface="Times New Roman" pitchFamily="18" charset="0"/>
              </a:rPr>
              <a:t>;</a:t>
            </a:r>
          </a:p>
          <a:p>
            <a:pPr algn="just"/>
            <a:r>
              <a:rPr lang="ru-RU" sz="1600" dirty="0">
                <a:latin typeface="Times New Roman" pitchFamily="18" charset="0"/>
                <a:cs typeface="Times New Roman" pitchFamily="18" charset="0"/>
              </a:rPr>
              <a:t>• создание видеотеки, постоянно пополняющейся видеозаписями детских праздников, развлечений, открытых занятий;</a:t>
            </a:r>
          </a:p>
          <a:p>
            <a:pPr algn="just"/>
            <a:r>
              <a:rPr lang="ru-RU" sz="1600" dirty="0">
                <a:latin typeface="Times New Roman" pitchFamily="18" charset="0"/>
                <a:cs typeface="Times New Roman" pitchFamily="18" charset="0"/>
              </a:rPr>
              <a:t>• компьютерное сопровождение мероприятий ДОУ (педсоветов, семинаров, родительских собраний), создание презентаций, оформление раздаточного материала.</a:t>
            </a:r>
          </a:p>
          <a:p>
            <a:pPr algn="just"/>
            <a:r>
              <a:rPr lang="ru-RU" sz="1600" dirty="0">
                <a:latin typeface="Times New Roman" pitchFamily="18" charset="0"/>
                <a:cs typeface="Times New Roman" pitchFamily="18" charset="0"/>
              </a:rPr>
              <a:t>Результаты работы.</a:t>
            </a:r>
          </a:p>
          <a:p>
            <a:pPr algn="just"/>
            <a:r>
              <a:rPr lang="ru-RU" sz="1600" dirty="0">
                <a:latin typeface="Times New Roman" pitchFamily="18" charset="0"/>
                <a:cs typeface="Times New Roman" pitchFamily="18" charset="0"/>
              </a:rPr>
              <a:t>Все созданные с помощью компьютерных программ материалы: презентации, видеоролики, пособия, разработки, информационные материалы для родителей в виде буклетов, памяток, публикации в СМИ  пополняют методическую копилку детского сада, систематизируются и используются в работе.</a:t>
            </a:r>
          </a:p>
        </p:txBody>
      </p:sp>
    </p:spTree>
    <p:extLst>
      <p:ext uri="{BB962C8B-B14F-4D97-AF65-F5344CB8AC3E}">
        <p14:creationId xmlns:p14="http://schemas.microsoft.com/office/powerpoint/2010/main" val="216861866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95536" y="188640"/>
            <a:ext cx="8496944" cy="5324535"/>
          </a:xfrm>
          <a:prstGeom prst="rect">
            <a:avLst/>
          </a:prstGeom>
        </p:spPr>
        <p:txBody>
          <a:bodyPr wrap="square">
            <a:spAutoFit/>
          </a:bodyPr>
          <a:lstStyle/>
          <a:p>
            <a:pPr algn="ctr"/>
            <a:r>
              <a:rPr lang="ru-RU" b="1" dirty="0">
                <a:solidFill>
                  <a:srgbClr val="FF0000"/>
                </a:solidFill>
                <a:latin typeface="Times New Roman" pitchFamily="18" charset="0"/>
                <a:cs typeface="Times New Roman" pitchFamily="18" charset="0"/>
              </a:rPr>
              <a:t>5. Методические объединения.</a:t>
            </a:r>
          </a:p>
          <a:p>
            <a:pPr algn="just"/>
            <a:r>
              <a:rPr lang="ru-RU" sz="1400" dirty="0">
                <a:latin typeface="Times New Roman" pitchFamily="18" charset="0"/>
                <a:cs typeface="Times New Roman" pitchFamily="18" charset="0"/>
              </a:rPr>
              <a:t>Одна из самых распространённых форм коллективной методической  работы - методические объединения. В нашем дошкольном учреждении было создано методическое объединение по развитию речи дошкольников с 2005 года под моим руководством. Заседания методических объединений проводились  раз в  месяц в соответствии с общим планом  и учётом циклограмм, однако их деятельность не сводилась только к этим заседаниям, она носила повседневный характер, и это являлось большим достоинством данной формы работы. На этом объединении рассматривались вопросы по изучению и внедрению Программы формирования творческих способностей дошкольников Т. А. </a:t>
            </a:r>
            <a:r>
              <a:rPr lang="ru-RU" sz="1400" dirty="0" err="1">
                <a:latin typeface="Times New Roman" pitchFamily="18" charset="0"/>
                <a:cs typeface="Times New Roman" pitchFamily="18" charset="0"/>
              </a:rPr>
              <a:t>Сидорчук</a:t>
            </a:r>
            <a:r>
              <a:rPr lang="ru-RU" sz="1400" dirty="0">
                <a:latin typeface="Times New Roman" pitchFamily="18" charset="0"/>
                <a:cs typeface="Times New Roman" pitchFamily="18" charset="0"/>
              </a:rPr>
              <a:t>.</a:t>
            </a:r>
          </a:p>
          <a:p>
            <a:pPr algn="just"/>
            <a:r>
              <a:rPr lang="ru-RU" sz="1400" dirty="0">
                <a:latin typeface="Times New Roman" pitchFamily="18" charset="0"/>
                <a:cs typeface="Times New Roman" pitchFamily="18" charset="0"/>
              </a:rPr>
              <a:t>Все педагоги нашего детского сада в 1998 г. прослушали курс лекций и семинаров Т. А. </a:t>
            </a:r>
            <a:r>
              <a:rPr lang="ru-RU" sz="1400" dirty="0" err="1">
                <a:latin typeface="Times New Roman" pitchFamily="18" charset="0"/>
                <a:cs typeface="Times New Roman" pitchFamily="18" charset="0"/>
              </a:rPr>
              <a:t>Сидорчук</a:t>
            </a:r>
            <a:r>
              <a:rPr lang="ru-RU" sz="1400" dirty="0">
                <a:latin typeface="Times New Roman" pitchFamily="18" charset="0"/>
                <a:cs typeface="Times New Roman" pitchFamily="18" charset="0"/>
              </a:rPr>
              <a:t> и много лет плодотворно сотрудничали с ней и НМЦ «Садко» № 242 города Ульяновска. С детьми  наработан материал по словесному творчеству детей: альбомы с придуманными сказками, рассказами, небылицами, картотеки с загадками, стихами.  Изготовлены пособия, игры  по развитию творчества дошкольников в разных видах деятельности. (Опыт работы по внедрению ТРИЗ технологии 4 воспитателя представляли на Всероссийский конкурс «Я - педагог» и стали Лауреатами).</a:t>
            </a:r>
          </a:p>
          <a:p>
            <a:pPr algn="just"/>
            <a:r>
              <a:rPr lang="ru-RU" sz="1400" dirty="0">
                <a:latin typeface="Times New Roman" pitchFamily="18" charset="0"/>
                <a:cs typeface="Times New Roman" pitchFamily="18" charset="0"/>
              </a:rPr>
              <a:t>С 2005 года я являлась руководителем методические объединения «Развитие речи дошкольников». Это объединение посещали воспитатели других детских садов города, интересующиеся данной проблемой и имеющие индивидуальную методическую тему по развитию речи своих воспитанников. Заседания проходили три раза в год. Каждое заседание методического объединения включало в себя как теоретическую часть – доклады, сообщения, обзор методической литературы, так и практическую – проведение занятий и их обсуждение, практикумы, выполнение планов самообразования педагогов, выставки, мастер-классы,  подведение итогов творческих и конкурсных детских работ. В работе методического объединения принимали активное участие и педагоги нашего детского сада, делясь своим  опытом работы, в том числе и по внедрению ТРИЗ технологии. На данный период на городском уровне работает методическое объединение для логопедов и мастер-классы для воспитателей.</a:t>
            </a:r>
          </a:p>
        </p:txBody>
      </p:sp>
    </p:spTree>
    <p:extLst>
      <p:ext uri="{BB962C8B-B14F-4D97-AF65-F5344CB8AC3E}">
        <p14:creationId xmlns:p14="http://schemas.microsoft.com/office/powerpoint/2010/main" val="368127792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67544" y="612845"/>
            <a:ext cx="8352928" cy="3139321"/>
          </a:xfrm>
          <a:prstGeom prst="rect">
            <a:avLst/>
          </a:prstGeom>
        </p:spPr>
        <p:txBody>
          <a:bodyPr wrap="square">
            <a:spAutoFit/>
          </a:bodyPr>
          <a:lstStyle/>
          <a:p>
            <a:r>
              <a:rPr lang="ru-RU" dirty="0"/>
              <a:t>Кроме участия в работе методических объединений в детском саду разработана и реализуется целая система самообразования, включающая следующие формы:</a:t>
            </a:r>
          </a:p>
          <a:p>
            <a:r>
              <a:rPr lang="ru-RU" dirty="0"/>
              <a:t>• курсы повышения квалификации;</a:t>
            </a:r>
          </a:p>
          <a:p>
            <a:r>
              <a:rPr lang="ru-RU" dirty="0"/>
              <a:t>• посещение методических объединений, сообществ и мероприятий;</a:t>
            </a:r>
          </a:p>
          <a:p>
            <a:r>
              <a:rPr lang="ru-RU" dirty="0"/>
              <a:t>• обучение на семинарах, тематических курсах, научно-методических конференциях, проводимых окружными и районными методическими службами;</a:t>
            </a:r>
          </a:p>
          <a:p>
            <a:r>
              <a:rPr lang="ru-RU" dirty="0"/>
              <a:t>• самообразование педагогов по индивидуальной методической теме;</a:t>
            </a:r>
          </a:p>
          <a:p>
            <a:r>
              <a:rPr lang="ru-RU" dirty="0"/>
              <a:t>• обучение в педагогических ВУЗах, педагогических колледжах;</a:t>
            </a:r>
          </a:p>
          <a:p>
            <a:r>
              <a:rPr lang="ru-RU" dirty="0"/>
              <a:t>• аттестация педагогов;</a:t>
            </a:r>
          </a:p>
          <a:p>
            <a:r>
              <a:rPr lang="ru-RU" dirty="0"/>
              <a:t>• участие в работе инновационных групп и внедрение ТРИЗ-технологии в образовательный процесс детского сада.</a:t>
            </a:r>
          </a:p>
        </p:txBody>
      </p:sp>
    </p:spTree>
    <p:extLst>
      <p:ext uri="{BB962C8B-B14F-4D97-AF65-F5344CB8AC3E}">
        <p14:creationId xmlns:p14="http://schemas.microsoft.com/office/powerpoint/2010/main" val="277771448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51520" y="260648"/>
            <a:ext cx="8640960" cy="6278642"/>
          </a:xfrm>
          <a:prstGeom prst="rect">
            <a:avLst/>
          </a:prstGeom>
        </p:spPr>
        <p:txBody>
          <a:bodyPr wrap="square">
            <a:spAutoFit/>
          </a:bodyPr>
          <a:lstStyle/>
          <a:p>
            <a:pPr algn="just"/>
            <a:r>
              <a:rPr lang="ru-RU" sz="2400" dirty="0">
                <a:latin typeface="Times New Roman" pitchFamily="18" charset="0"/>
                <a:cs typeface="Times New Roman" pitchFamily="18" charset="0"/>
              </a:rPr>
              <a:t>Совместно с педагогами детского сада мы принимаем активное участие во всех мероприятиях -  </a:t>
            </a:r>
            <a:r>
              <a:rPr lang="ru-RU" sz="2400" dirty="0" smtClean="0">
                <a:latin typeface="Times New Roman" pitchFamily="18" charset="0"/>
                <a:cs typeface="Times New Roman" pitchFamily="18" charset="0"/>
              </a:rPr>
              <a:t>международных</a:t>
            </a:r>
            <a:r>
              <a:rPr lang="ru-RU" sz="2400" dirty="0" smtClean="0">
                <a:latin typeface="Times New Roman" pitchFamily="18" charset="0"/>
                <a:cs typeface="Times New Roman" pitchFamily="18" charset="0"/>
              </a:rPr>
              <a:t>, </a:t>
            </a:r>
            <a:r>
              <a:rPr lang="ru-RU" sz="2400" dirty="0">
                <a:latin typeface="Times New Roman" pitchFamily="18" charset="0"/>
                <a:cs typeface="Times New Roman" pitchFamily="18" charset="0"/>
              </a:rPr>
              <a:t>областных, </a:t>
            </a:r>
            <a:r>
              <a:rPr lang="ru-RU" sz="2400" dirty="0" smtClean="0">
                <a:latin typeface="Times New Roman" pitchFamily="18" charset="0"/>
                <a:cs typeface="Times New Roman" pitchFamily="18" charset="0"/>
              </a:rPr>
              <a:t>районных и </a:t>
            </a:r>
            <a:r>
              <a:rPr lang="ru-RU" sz="2400" dirty="0">
                <a:latin typeface="Times New Roman" pitchFamily="18" charset="0"/>
                <a:cs typeface="Times New Roman" pitchFamily="18" charset="0"/>
              </a:rPr>
              <a:t>внутри детского сада.</a:t>
            </a:r>
          </a:p>
          <a:p>
            <a:pPr algn="just"/>
            <a:r>
              <a:rPr lang="ru-RU" sz="2400" dirty="0">
                <a:latin typeface="Times New Roman" pitchFamily="18" charset="0"/>
                <a:cs typeface="Times New Roman" pitchFamily="18" charset="0"/>
              </a:rPr>
              <a:t>Таким образом, функционирование инновационных групп а, следовательно, и работа всего педагогического коллектива в целом (все педагоги равномерно распределены по подразделениям), способствуют повышению качества образованности детей, компетентности педагогов, их профессионального мастерства. Каждый педагог в течение учебного года участвует во многих мероприятиях, причём не только в качестве слушателя или участника, но и в роли организатора или докладчика. У каждого педагога, благодаря использованию такой модели организации методической работы в детском саду, появляется свой имидж, желание быть увиденным и услышанным, мотив для профессионального, творческого  и личностного роста.</a:t>
            </a:r>
          </a:p>
          <a:p>
            <a:endParaRPr lang="ru-RU" dirty="0"/>
          </a:p>
        </p:txBody>
      </p:sp>
    </p:spTree>
    <p:extLst>
      <p:ext uri="{BB962C8B-B14F-4D97-AF65-F5344CB8AC3E}">
        <p14:creationId xmlns:p14="http://schemas.microsoft.com/office/powerpoint/2010/main" val="20135202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67544" y="861304"/>
            <a:ext cx="6840760" cy="4278094"/>
          </a:xfrm>
          <a:prstGeom prst="rect">
            <a:avLst/>
          </a:prstGeom>
        </p:spPr>
        <p:txBody>
          <a:bodyPr wrap="square">
            <a:spAutoFit/>
          </a:bodyPr>
          <a:lstStyle/>
          <a:p>
            <a:pPr algn="ctr"/>
            <a:r>
              <a:rPr lang="ru-RU" sz="2800" dirty="0">
                <a:solidFill>
                  <a:srgbClr val="FF0000"/>
                </a:solidFill>
                <a:latin typeface="Times New Roman" pitchFamily="18" charset="0"/>
                <a:cs typeface="Times New Roman" pitchFamily="18" charset="0"/>
              </a:rPr>
              <a:t>Описание работы: </a:t>
            </a:r>
            <a:endParaRPr lang="ru-RU" sz="2800" dirty="0" smtClean="0">
              <a:solidFill>
                <a:srgbClr val="FF0000"/>
              </a:solidFill>
              <a:latin typeface="Times New Roman" pitchFamily="18" charset="0"/>
              <a:cs typeface="Times New Roman" pitchFamily="18" charset="0"/>
            </a:endParaRPr>
          </a:p>
          <a:p>
            <a:pPr algn="ctr"/>
            <a:endParaRPr lang="ru-RU" sz="2800" dirty="0" smtClean="0">
              <a:solidFill>
                <a:srgbClr val="FF0000"/>
              </a:solidFill>
              <a:latin typeface="Times New Roman" pitchFamily="18" charset="0"/>
              <a:cs typeface="Times New Roman" pitchFamily="18" charset="0"/>
            </a:endParaRPr>
          </a:p>
          <a:p>
            <a:pPr algn="just"/>
            <a:r>
              <a:rPr lang="ru-RU" sz="2400" dirty="0" smtClean="0">
                <a:latin typeface="Times New Roman" pitchFamily="18" charset="0"/>
                <a:cs typeface="Times New Roman" pitchFamily="18" charset="0"/>
              </a:rPr>
              <a:t>Предлагаю </a:t>
            </a:r>
            <a:r>
              <a:rPr lang="ru-RU" sz="2400" dirty="0">
                <a:latin typeface="Times New Roman" pitchFamily="18" charset="0"/>
                <a:cs typeface="Times New Roman" pitchFamily="18" charset="0"/>
              </a:rPr>
              <a:t>вам опыт работы по внедрению инновационной деятельности в педагогический процесс детского сада через различные формы методической работы. Данный материал будет полезен методистам, старшим воспитателям детских садов. Этот опыт работы способствует повышению качества образованности детей, компетентности педагогов, их профессионального мастерства.</a:t>
            </a:r>
          </a:p>
        </p:txBody>
      </p:sp>
    </p:spTree>
    <p:extLst>
      <p:ext uri="{BB962C8B-B14F-4D97-AF65-F5344CB8AC3E}">
        <p14:creationId xmlns:p14="http://schemas.microsoft.com/office/powerpoint/2010/main" val="21644792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95536" y="117693"/>
            <a:ext cx="8424936" cy="6463308"/>
          </a:xfrm>
          <a:prstGeom prst="rect">
            <a:avLst/>
          </a:prstGeom>
        </p:spPr>
        <p:txBody>
          <a:bodyPr wrap="square">
            <a:spAutoFit/>
          </a:bodyPr>
          <a:lstStyle/>
          <a:p>
            <a:pPr algn="just"/>
            <a:r>
              <a:rPr lang="ru-RU" dirty="0"/>
              <a:t>На дошкольное образовательное учреждение в современных условиях развития нашего общества возлагаются очень ответственные социальные задачи – обучать, воспитывать и готовить к жизни то поколение людей, труд и талант, инициатива и творчество которых будут определять социально-экономический, научно-технический и нравственный прогресс общества в новом столетии. В связи с этим все более недопустимыми становятся недостатки и ошибки в </a:t>
            </a:r>
            <a:r>
              <a:rPr lang="ru-RU" dirty="0" err="1"/>
              <a:t>воспитательно</a:t>
            </a:r>
            <a:r>
              <a:rPr lang="ru-RU" dirty="0"/>
              <a:t>-образовательной работе детского сада, в управлении образованием и в самой педагогической науке.</a:t>
            </a:r>
          </a:p>
          <a:p>
            <a:pPr algn="just"/>
            <a:r>
              <a:rPr lang="ru-RU" dirty="0"/>
              <a:t>Чтобы сломать стереотипы, мешающие развитию детского сада, необходимо найти те рычаги, с помощью которых можно преодолеть такие негативные явления, как формализм, пассивность многих педагогов и воспитанников. Главными из этих рычагов являются активизация человеческого фактора в просвещении, развитие творческого потенциала педагогов и педагогического коллектива в целом. Современные реалии, объективные потребности совершенствования образования, воспитания и развития воспитанников обусловливают необходимость повышения роли и значения методической работы в детском саду, делают научный анализ и практическое совершенствование этой работы актуальнейшей проблемой.</a:t>
            </a:r>
          </a:p>
          <a:p>
            <a:pPr algn="just"/>
            <a:r>
              <a:rPr lang="ru-RU" dirty="0"/>
              <a:t>В современных условиях развития образовательной системы не обойтись без инноваций. Необходимы новые формы и методы организации методической работы, которые позволят решить возникшие вопросы. Прежде чем начать поиск необходимых инноваций, вырабатывается ряд основных правил работы с педагогами, которые способствуют созданию более эффективной модели методической деятельности.</a:t>
            </a:r>
          </a:p>
        </p:txBody>
      </p:sp>
    </p:spTree>
    <p:extLst>
      <p:ext uri="{BB962C8B-B14F-4D97-AF65-F5344CB8AC3E}">
        <p14:creationId xmlns:p14="http://schemas.microsoft.com/office/powerpoint/2010/main" val="7878899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95536" y="548679"/>
            <a:ext cx="7776864" cy="5909310"/>
          </a:xfrm>
          <a:prstGeom prst="rect">
            <a:avLst/>
          </a:prstGeom>
        </p:spPr>
        <p:txBody>
          <a:bodyPr wrap="square">
            <a:spAutoFit/>
          </a:bodyPr>
          <a:lstStyle/>
          <a:p>
            <a:pPr algn="just"/>
            <a:r>
              <a:rPr lang="ru-RU" dirty="0"/>
              <a:t>Моделируя комплекс задач методической работы в детском саду, необходимо за основу взять модель профессионально значимых функциональных качеств педагога. В связи с этим выделяем следующие три группы взаимосвязанных функций методической работы:</a:t>
            </a:r>
          </a:p>
          <a:p>
            <a:pPr algn="just"/>
            <a:r>
              <a:rPr lang="ru-RU" dirty="0"/>
              <a:t>1) функции по отношению к общегосударственной системе образования, педагогической науке и передовому педагогическому опыту;</a:t>
            </a:r>
          </a:p>
          <a:p>
            <a:pPr algn="just"/>
            <a:r>
              <a:rPr lang="ru-RU" dirty="0"/>
              <a:t>2) функции детского сада по отношению к педагогическому коллективу;</a:t>
            </a:r>
          </a:p>
          <a:p>
            <a:pPr algn="just"/>
            <a:r>
              <a:rPr lang="ru-RU" dirty="0"/>
              <a:t>3) функции по отношению к конкретному педагогу и воспитателю.</a:t>
            </a:r>
          </a:p>
          <a:p>
            <a:pPr algn="just"/>
            <a:r>
              <a:rPr lang="ru-RU" dirty="0"/>
              <a:t>Все эти функции имеют свои конечные результаты, причём первые две группы «работают» в конечном счете, на третью, так как именно её реализация приближает дошкольное учреждение к решению задач, связанных с инновационными изменениями в детском саду.</a:t>
            </a:r>
          </a:p>
          <a:p>
            <a:pPr algn="just"/>
            <a:r>
              <a:rPr lang="ru-RU" dirty="0"/>
              <a:t>Чтобы оказывать педагогу реальную помощь в его стремлении к высотам профессионального мастерства, все задачи методической работы следует разделить на задачи преодоления пробелов в подготовке педагога (</a:t>
            </a:r>
            <a:r>
              <a:rPr lang="ru-RU" dirty="0" err="1"/>
              <a:t>компенсаторские</a:t>
            </a:r>
            <a:r>
              <a:rPr lang="ru-RU" dirty="0"/>
              <a:t>), приспособления к изменяющимся требованиям и задачи качественного творческого роста (развития). (Рис. 1)</a:t>
            </a:r>
          </a:p>
        </p:txBody>
      </p:sp>
    </p:spTree>
    <p:extLst>
      <p:ext uri="{BB962C8B-B14F-4D97-AF65-F5344CB8AC3E}">
        <p14:creationId xmlns:p14="http://schemas.microsoft.com/office/powerpoint/2010/main" val="26259404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604838"/>
            <a:ext cx="8424936" cy="5657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084261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39552" y="548680"/>
            <a:ext cx="6696744" cy="4524315"/>
          </a:xfrm>
          <a:prstGeom prst="rect">
            <a:avLst/>
          </a:prstGeom>
        </p:spPr>
        <p:txBody>
          <a:bodyPr wrap="square">
            <a:spAutoFit/>
          </a:bodyPr>
          <a:lstStyle/>
          <a:p>
            <a:pPr algn="just"/>
            <a:r>
              <a:rPr lang="ru-RU" sz="2400" dirty="0">
                <a:latin typeface="Times New Roman" pitchFamily="18" charset="0"/>
                <a:cs typeface="Times New Roman" pitchFamily="18" charset="0"/>
              </a:rPr>
              <a:t>Модель, которая способствует повышению не только профессионального мастерства, но и личностного  роста каждого педагога, раскрытию его творческих возможностей, включает в себя в нашем детском саду следующие инновационные группы:</a:t>
            </a:r>
          </a:p>
          <a:p>
            <a:pPr algn="just"/>
            <a:r>
              <a:rPr lang="ru-RU" sz="2400" dirty="0">
                <a:latin typeface="Times New Roman" pitchFamily="18" charset="0"/>
                <a:cs typeface="Times New Roman" pitchFamily="18" charset="0"/>
              </a:rPr>
              <a:t>1) творческая группа педагогов; </a:t>
            </a:r>
          </a:p>
          <a:p>
            <a:pPr algn="just"/>
            <a:r>
              <a:rPr lang="ru-RU" sz="2400" dirty="0">
                <a:latin typeface="Times New Roman" pitchFamily="18" charset="0"/>
                <a:cs typeface="Times New Roman" pitchFamily="18" charset="0"/>
              </a:rPr>
              <a:t>2) научно-методический совет;</a:t>
            </a:r>
          </a:p>
          <a:p>
            <a:pPr algn="just"/>
            <a:r>
              <a:rPr lang="ru-RU" sz="2400" dirty="0">
                <a:latin typeface="Times New Roman" pitchFamily="18" charset="0"/>
                <a:cs typeface="Times New Roman" pitchFamily="18" charset="0"/>
              </a:rPr>
              <a:t>3) группа педагогов-наставников; </a:t>
            </a:r>
          </a:p>
          <a:p>
            <a:pPr algn="just"/>
            <a:r>
              <a:rPr lang="ru-RU" sz="2400" dirty="0">
                <a:latin typeface="Times New Roman" pitchFamily="18" charset="0"/>
                <a:cs typeface="Times New Roman" pitchFamily="18" charset="0"/>
              </a:rPr>
              <a:t>4) группа информационной поддержки;</a:t>
            </a:r>
          </a:p>
          <a:p>
            <a:pPr algn="just"/>
            <a:r>
              <a:rPr lang="ru-RU" sz="2400" dirty="0">
                <a:latin typeface="Times New Roman" pitchFamily="18" charset="0"/>
                <a:cs typeface="Times New Roman" pitchFamily="18" charset="0"/>
              </a:rPr>
              <a:t>5) методическое объединение «Развитие речи у дошкольников»</a:t>
            </a:r>
          </a:p>
        </p:txBody>
      </p:sp>
    </p:spTree>
    <p:extLst>
      <p:ext uri="{BB962C8B-B14F-4D97-AF65-F5344CB8AC3E}">
        <p14:creationId xmlns:p14="http://schemas.microsoft.com/office/powerpoint/2010/main" val="31199568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11560" y="548680"/>
            <a:ext cx="7200800" cy="6186309"/>
          </a:xfrm>
          <a:prstGeom prst="rect">
            <a:avLst/>
          </a:prstGeom>
        </p:spPr>
        <p:txBody>
          <a:bodyPr wrap="square">
            <a:spAutoFit/>
          </a:bodyPr>
          <a:lstStyle/>
          <a:p>
            <a:pPr algn="ctr"/>
            <a:r>
              <a:rPr lang="ru-RU" sz="2800" b="1" dirty="0">
                <a:solidFill>
                  <a:srgbClr val="FF0000"/>
                </a:solidFill>
                <a:latin typeface="Times New Roman" pitchFamily="18" charset="0"/>
                <a:cs typeface="Times New Roman" pitchFamily="18" charset="0"/>
              </a:rPr>
              <a:t>Использование такой модели даёт возможность получать следующие результаты:</a:t>
            </a:r>
          </a:p>
          <a:p>
            <a:pPr algn="just"/>
            <a:r>
              <a:rPr lang="ru-RU" sz="2400" dirty="0">
                <a:latin typeface="Times New Roman" pitchFamily="18" charset="0"/>
                <a:cs typeface="Times New Roman" pitchFamily="18" charset="0"/>
              </a:rPr>
              <a:t>• обновление содержания и повышение качества дошкольного образования;</a:t>
            </a:r>
          </a:p>
          <a:p>
            <a:pPr algn="just"/>
            <a:r>
              <a:rPr lang="ru-RU" sz="2400" dirty="0">
                <a:latin typeface="Times New Roman" pitchFamily="18" charset="0"/>
                <a:cs typeface="Times New Roman" pitchFamily="18" charset="0"/>
              </a:rPr>
              <a:t>• совершенствование форм организации методической работы;</a:t>
            </a:r>
          </a:p>
          <a:p>
            <a:pPr algn="just"/>
            <a:r>
              <a:rPr lang="ru-RU" sz="2400" dirty="0">
                <a:latin typeface="Times New Roman" pitchFamily="18" charset="0"/>
                <a:cs typeface="Times New Roman" pitchFamily="18" charset="0"/>
              </a:rPr>
              <a:t>• модернизация управления качеством образования;</a:t>
            </a:r>
          </a:p>
          <a:p>
            <a:pPr algn="just"/>
            <a:r>
              <a:rPr lang="ru-RU" sz="2400" dirty="0">
                <a:latin typeface="Times New Roman" pitchFamily="18" charset="0"/>
                <a:cs typeface="Times New Roman" pitchFamily="18" charset="0"/>
              </a:rPr>
              <a:t>• рост профессиональной и методической компетентности педагогов, повышение уровня их готовности к инновационной деятельности;</a:t>
            </a:r>
          </a:p>
          <a:p>
            <a:pPr algn="just"/>
            <a:r>
              <a:rPr lang="ru-RU" sz="2400" dirty="0">
                <a:latin typeface="Times New Roman" pitchFamily="18" charset="0"/>
                <a:cs typeface="Times New Roman" pitchFamily="18" charset="0"/>
              </a:rPr>
              <a:t>• подготовка инновационной методической продукции (перспективное планирование по инновационным направлениям, методические разработки, создание проектов и авторских программ).</a:t>
            </a:r>
          </a:p>
        </p:txBody>
      </p:sp>
    </p:spTree>
    <p:extLst>
      <p:ext uri="{BB962C8B-B14F-4D97-AF65-F5344CB8AC3E}">
        <p14:creationId xmlns:p14="http://schemas.microsoft.com/office/powerpoint/2010/main" val="11448122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971600" y="620688"/>
            <a:ext cx="7560840" cy="4339650"/>
          </a:xfrm>
          <a:prstGeom prst="rect">
            <a:avLst/>
          </a:prstGeom>
        </p:spPr>
        <p:txBody>
          <a:bodyPr wrap="square">
            <a:spAutoFit/>
          </a:bodyPr>
          <a:lstStyle/>
          <a:p>
            <a:pPr algn="ctr"/>
            <a:r>
              <a:rPr lang="ru-RU" sz="2800" b="1" dirty="0">
                <a:solidFill>
                  <a:srgbClr val="FF0000"/>
                </a:solidFill>
                <a:latin typeface="Times New Roman" pitchFamily="18" charset="0"/>
                <a:cs typeface="Times New Roman" pitchFamily="18" charset="0"/>
              </a:rPr>
              <a:t>Нормативно-правовая база для организации деятельности таких подразделений включает в себя:</a:t>
            </a:r>
          </a:p>
          <a:p>
            <a:r>
              <a:rPr lang="ru-RU" sz="2400" dirty="0">
                <a:latin typeface="Times New Roman" pitchFamily="18" charset="0"/>
                <a:cs typeface="Times New Roman" pitchFamily="18" charset="0"/>
              </a:rPr>
              <a:t>• Приказ на создание группы.</a:t>
            </a:r>
          </a:p>
          <a:p>
            <a:r>
              <a:rPr lang="ru-RU" sz="2400" dirty="0">
                <a:latin typeface="Times New Roman" pitchFamily="18" charset="0"/>
                <a:cs typeface="Times New Roman" pitchFamily="18" charset="0"/>
              </a:rPr>
              <a:t>• Положение об инновационной группе.</a:t>
            </a:r>
          </a:p>
          <a:p>
            <a:r>
              <a:rPr lang="ru-RU" sz="2400" dirty="0">
                <a:latin typeface="Times New Roman" pitchFamily="18" charset="0"/>
                <a:cs typeface="Times New Roman" pitchFamily="18" charset="0"/>
              </a:rPr>
              <a:t>• План работы группы на текущий год.</a:t>
            </a:r>
          </a:p>
          <a:p>
            <a:r>
              <a:rPr lang="ru-RU" sz="2400" dirty="0">
                <a:latin typeface="Times New Roman" pitchFamily="18" charset="0"/>
                <a:cs typeface="Times New Roman" pitchFamily="18" charset="0"/>
              </a:rPr>
              <a:t>• Протоколы заседаний.</a:t>
            </a:r>
          </a:p>
          <a:p>
            <a:r>
              <a:rPr lang="ru-RU" sz="2400" dirty="0">
                <a:latin typeface="Times New Roman" pitchFamily="18" charset="0"/>
                <a:cs typeface="Times New Roman" pitchFamily="18" charset="0"/>
              </a:rPr>
              <a:t>• Экспертное заключение на инновационную методическую продукцию, созданную участниками инновационных групп (проекты, методические рекомендации, авторские технологии и др.).</a:t>
            </a:r>
          </a:p>
        </p:txBody>
      </p:sp>
    </p:spTree>
    <p:extLst>
      <p:ext uri="{BB962C8B-B14F-4D97-AF65-F5344CB8AC3E}">
        <p14:creationId xmlns:p14="http://schemas.microsoft.com/office/powerpoint/2010/main" val="41341950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39552" y="197346"/>
            <a:ext cx="8208912" cy="6063198"/>
          </a:xfrm>
          <a:prstGeom prst="rect">
            <a:avLst/>
          </a:prstGeom>
        </p:spPr>
        <p:txBody>
          <a:bodyPr wrap="square">
            <a:spAutoFit/>
          </a:bodyPr>
          <a:lstStyle/>
          <a:p>
            <a:pPr algn="ctr"/>
            <a:r>
              <a:rPr lang="ru-RU" sz="2800" b="1" dirty="0">
                <a:solidFill>
                  <a:srgbClr val="FF0000"/>
                </a:solidFill>
                <a:latin typeface="Times New Roman" pitchFamily="18" charset="0"/>
                <a:cs typeface="Times New Roman" pitchFamily="18" charset="0"/>
              </a:rPr>
              <a:t>Алгоритм деятельности инновационных групп</a:t>
            </a:r>
          </a:p>
          <a:p>
            <a:r>
              <a:rPr lang="ru-RU" sz="2400" dirty="0">
                <a:latin typeface="Times New Roman" pitchFamily="18" charset="0"/>
                <a:cs typeface="Times New Roman" pitchFamily="18" charset="0"/>
              </a:rPr>
              <a:t>1. Творческая группа.</a:t>
            </a:r>
          </a:p>
          <a:p>
            <a:r>
              <a:rPr lang="ru-RU" sz="2400" dirty="0">
                <a:latin typeface="Times New Roman" pitchFamily="18" charset="0"/>
                <a:cs typeface="Times New Roman" pitchFamily="18" charset="0"/>
              </a:rPr>
              <a:t>В её состав входят педагоги детского сада, имеющие разный стаж педагогической работы (5 лет и более).</a:t>
            </a:r>
          </a:p>
          <a:p>
            <a:r>
              <a:rPr lang="ru-RU" sz="2400" dirty="0">
                <a:latin typeface="Times New Roman" pitchFamily="18" charset="0"/>
                <a:cs typeface="Times New Roman" pitchFamily="18" charset="0"/>
              </a:rPr>
              <a:t>Данная группа отвечает за создание условий, успешное внедрение и использование новых программ и технологий. В  начале учебного года группой  разрабатывается и утверждается план работы на текущий год. В течение года работа группы при необходимости корректируется, в конце года подводятся итоги и формулируются задачи на следующий учебный год.</a:t>
            </a:r>
          </a:p>
          <a:p>
            <a:r>
              <a:rPr lang="ru-RU" sz="2400" dirty="0">
                <a:latin typeface="Times New Roman" pitchFamily="18" charset="0"/>
                <a:cs typeface="Times New Roman" pitchFamily="18" charset="0"/>
              </a:rPr>
              <a:t>Результаты работы.</a:t>
            </a:r>
          </a:p>
          <a:p>
            <a:r>
              <a:rPr lang="ru-RU" sz="2400" dirty="0">
                <a:latin typeface="Times New Roman" pitchFamily="18" charset="0"/>
                <a:cs typeface="Times New Roman" pitchFamily="18" charset="0"/>
              </a:rPr>
              <a:t>Проводятся семинары-практикумы, «круглые столы», консультации, </a:t>
            </a:r>
            <a:r>
              <a:rPr lang="ru-RU" sz="2400" dirty="0" err="1">
                <a:latin typeface="Times New Roman" pitchFamily="18" charset="0"/>
                <a:cs typeface="Times New Roman" pitchFamily="18" charset="0"/>
              </a:rPr>
              <a:t>взаимопосещения</a:t>
            </a:r>
            <a:r>
              <a:rPr lang="ru-RU" sz="2400" dirty="0">
                <a:latin typeface="Times New Roman" pitchFamily="18" charset="0"/>
                <a:cs typeface="Times New Roman" pitchFamily="18" charset="0"/>
              </a:rPr>
              <a:t> непосредственно образовательной деятельности, мастер-классы, деловые игры, тренинги, «мозговой штурм», диспуты, дискуссии.</a:t>
            </a:r>
          </a:p>
        </p:txBody>
      </p:sp>
    </p:spTree>
    <p:extLst>
      <p:ext uri="{BB962C8B-B14F-4D97-AF65-F5344CB8AC3E}">
        <p14:creationId xmlns:p14="http://schemas.microsoft.com/office/powerpoint/2010/main" val="3205556527"/>
      </p:ext>
    </p:extLst>
  </p:cSld>
  <p:clrMapOvr>
    <a:masterClrMapping/>
  </p:clrMapOvr>
</p:sld>
</file>

<file path=ppt/theme/theme1.xml><?xml version="1.0" encoding="utf-8"?>
<a:theme xmlns:a="http://schemas.openxmlformats.org/drawingml/2006/main" name="Грань">
  <a:themeElements>
    <a:clrScheme name="Грань">
      <a:dk1>
        <a:sysClr val="windowText" lastClr="000000"/>
      </a:dk1>
      <a:lt1>
        <a:sysClr val="window" lastClr="FFFFFF"/>
      </a:lt1>
      <a:dk2>
        <a:srgbClr val="2C3C43"/>
      </a:dk2>
      <a:lt2>
        <a:srgbClr val="EBEBEB"/>
      </a:lt2>
      <a:accent1>
        <a:srgbClr val="5FCBEF"/>
      </a:accent1>
      <a:accent2>
        <a:srgbClr val="2E83C3"/>
      </a:accent2>
      <a:accent3>
        <a:srgbClr val="42D0A2"/>
      </a:accent3>
      <a:accent4>
        <a:srgbClr val="2E946B"/>
      </a:accent4>
      <a:accent5>
        <a:srgbClr val="42B051"/>
      </a:accent5>
      <a:accent6>
        <a:srgbClr val="96D141"/>
      </a:accent6>
      <a:hlink>
        <a:srgbClr val="3FCDE7"/>
      </a:hlink>
      <a:folHlink>
        <a:srgbClr val="A9D3E1"/>
      </a:folHlink>
    </a:clrScheme>
    <a:fontScheme name="Грань">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Грань">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docProps/app.xml><?xml version="1.0" encoding="utf-8"?>
<Properties xmlns="http://schemas.openxmlformats.org/officeDocument/2006/extended-properties" xmlns:vt="http://schemas.openxmlformats.org/officeDocument/2006/docPropsVTypes">
  <Template>Facet</Template>
  <TotalTime>41</TotalTime>
  <Words>1980</Words>
  <Application>Microsoft Office PowerPoint</Application>
  <PresentationFormat>Экран (4:3)</PresentationFormat>
  <Paragraphs>85</Paragraphs>
  <Slides>16</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16</vt:i4>
      </vt:variant>
    </vt:vector>
  </HeadingPairs>
  <TitlesOfParts>
    <vt:vector size="21" baseType="lpstr">
      <vt:lpstr>Arial</vt:lpstr>
      <vt:lpstr>Times New Roman</vt:lpstr>
      <vt:lpstr>Trebuchet MS</vt:lpstr>
      <vt:lpstr>Wingdings 3</vt:lpstr>
      <vt:lpstr>Грань</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User</dc:creator>
  <cp:lastModifiedBy>Dns</cp:lastModifiedBy>
  <cp:revision>6</cp:revision>
  <dcterms:created xsi:type="dcterms:W3CDTF">2014-04-05T09:41:31Z</dcterms:created>
  <dcterms:modified xsi:type="dcterms:W3CDTF">2014-04-05T06:46:24Z</dcterms:modified>
</cp:coreProperties>
</file>