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7" r:id="rId3"/>
    <p:sldId id="258" r:id="rId4"/>
    <p:sldId id="256" r:id="rId5"/>
    <p:sldId id="271" r:id="rId6"/>
    <p:sldId id="259" r:id="rId7"/>
    <p:sldId id="272" r:id="rId8"/>
    <p:sldId id="273" r:id="rId9"/>
    <p:sldId id="285" r:id="rId10"/>
    <p:sldId id="281" r:id="rId11"/>
    <p:sldId id="288" r:id="rId12"/>
    <p:sldId id="286" r:id="rId13"/>
    <p:sldId id="265" r:id="rId14"/>
    <p:sldId id="263" r:id="rId15"/>
    <p:sldId id="289" r:id="rId16"/>
    <p:sldId id="291" r:id="rId17"/>
    <p:sldId id="290" r:id="rId18"/>
    <p:sldId id="292" r:id="rId19"/>
    <p:sldId id="267" r:id="rId20"/>
    <p:sldId id="266" r:id="rId21"/>
    <p:sldId id="268" r:id="rId22"/>
    <p:sldId id="293" r:id="rId23"/>
    <p:sldId id="275" r:id="rId24"/>
    <p:sldId id="276" r:id="rId25"/>
    <p:sldId id="279" r:id="rId26"/>
    <p:sldId id="280" r:id="rId27"/>
    <p:sldId id="294" r:id="rId28"/>
    <p:sldId id="295" r:id="rId29"/>
    <p:sldId id="283" r:id="rId30"/>
    <p:sldId id="296" r:id="rId31"/>
    <p:sldId id="298" r:id="rId32"/>
    <p:sldId id="299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4245B-5537-4124-A74B-F8E243496F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C658B-12FD-43D5-9C6B-C2E7C33FCA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A0B9FC-BB57-439E-B96B-4EDA11531F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4CC3E-3D46-4308-94E8-3F0C1DC7A8E1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21DE5-4762-4995-9141-D57A049C4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9A98B-D906-4B98-9A19-F1F0ECF3B5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9FF535-B4A9-47F7-B6F7-E02DD00D2E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A9AA6A-EDB4-4034-8027-97A8F800C2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E1E94-A6A4-4A68-AC54-2B5E355618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C0A3CA-149E-403D-9505-300144F4F6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34A42-B9F9-4FA6-A1A1-D5BC40C0FD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2A71D-A513-47DD-A220-41189A344E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CE76BD-FBEC-494C-A3E9-3F98E483F9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5B4DCD4-E73B-4162-A346-D8971B1ABF4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8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1" y="1071546"/>
            <a:ext cx="6628173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dirty="0" smtClean="0"/>
              <a:t>П Р А В И Л О  3.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142984"/>
            <a:ext cx="492922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/>
            <a:r>
              <a:rPr lang="ru-RU" sz="3600" dirty="0" smtClean="0">
                <a:solidFill>
                  <a:schemeClr val="tx2"/>
                </a:solidFill>
                <a:latin typeface="Book Antiqua" pitchFamily="18" charset="0"/>
              </a:rPr>
              <a:t>Не разговаривайте </a:t>
            </a:r>
          </a:p>
          <a:p>
            <a:pPr marL="457200" indent="-457200" algn="ctr"/>
            <a:r>
              <a:rPr lang="ru-RU" sz="3600" dirty="0" smtClean="0">
                <a:solidFill>
                  <a:schemeClr val="tx2"/>
                </a:solidFill>
                <a:latin typeface="Book Antiqua" pitchFamily="18" charset="0"/>
              </a:rPr>
              <a:t>во время еды</a:t>
            </a:r>
            <a:r>
              <a:rPr lang="ru-RU" sz="2400" dirty="0" smtClean="0">
                <a:solidFill>
                  <a:schemeClr val="tx2"/>
                </a:solidFill>
                <a:latin typeface="Book Antiqua" pitchFamily="18" charset="0"/>
              </a:rPr>
              <a:t>.</a:t>
            </a:r>
          </a:p>
          <a:p>
            <a:pPr marL="457200" indent="-457200"/>
            <a:endParaRPr lang="ru-RU" sz="2400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 marL="457200" indent="-457200"/>
            <a:endParaRPr lang="ru-RU" sz="2400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 marL="457200" indent="-457200"/>
            <a:endParaRPr lang="ru-RU" sz="2400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 marL="457200" indent="-457200" algn="r"/>
            <a:r>
              <a:rPr lang="ru-RU" sz="2400" dirty="0" smtClean="0">
                <a:solidFill>
                  <a:schemeClr val="tx2"/>
                </a:solidFill>
                <a:latin typeface="Book Antiqua" pitchFamily="18" charset="0"/>
              </a:rPr>
              <a:t>Глотая  куски пищи,</a:t>
            </a:r>
          </a:p>
          <a:p>
            <a:pPr marL="457200" indent="-457200" algn="r"/>
            <a:r>
              <a:rPr lang="ru-RU" sz="2400" dirty="0" smtClean="0">
                <a:solidFill>
                  <a:schemeClr val="tx2"/>
                </a:solidFill>
                <a:latin typeface="Book Antiqua" pitchFamily="18" charset="0"/>
              </a:rPr>
              <a:t>можно подавиться</a:t>
            </a:r>
          </a:p>
          <a:p>
            <a:pPr marL="457200" indent="-457200" algn="r"/>
            <a:r>
              <a:rPr lang="ru-RU" sz="2400" dirty="0" smtClean="0">
                <a:solidFill>
                  <a:schemeClr val="tx2"/>
                </a:solidFill>
                <a:latin typeface="Book Antiqua" pitchFamily="18" charset="0"/>
              </a:rPr>
              <a:t> и перекрыть</a:t>
            </a:r>
          </a:p>
          <a:p>
            <a:pPr marL="457200" indent="-457200" algn="r"/>
            <a:r>
              <a:rPr lang="ru-RU" sz="2400" dirty="0" smtClean="0">
                <a:solidFill>
                  <a:schemeClr val="tx2"/>
                </a:solidFill>
                <a:latin typeface="Book Antiqua" pitchFamily="18" charset="0"/>
              </a:rPr>
              <a:t>трахею.</a:t>
            </a:r>
          </a:p>
          <a:p>
            <a:pPr marL="457200" indent="-457200"/>
            <a:endParaRPr lang="ru-RU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 marL="457200" indent="-457200"/>
            <a:endParaRPr lang="ru-RU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 marL="457200" indent="-457200"/>
            <a:endParaRPr lang="ru-RU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 marL="457200" indent="-457200"/>
            <a:endParaRPr lang="ru-RU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 marL="457200" indent="-457200"/>
            <a:r>
              <a:rPr lang="ru-RU" dirty="0" smtClean="0">
                <a:solidFill>
                  <a:schemeClr val="tx2"/>
                </a:solidFill>
                <a:latin typeface="Book Antiqua" pitchFamily="18" charset="0"/>
              </a:rPr>
              <a:t> </a:t>
            </a:r>
            <a:endParaRPr lang="ru-RU" dirty="0">
              <a:solidFill>
                <a:schemeClr val="tx2"/>
              </a:solidFill>
              <a:latin typeface="Book Antiqua" pitchFamily="18" charset="0"/>
            </a:endParaRPr>
          </a:p>
        </p:txBody>
      </p:sp>
      <p:pic>
        <p:nvPicPr>
          <p:cNvPr id="9" name="Picture 6" descr="иьи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643050"/>
            <a:ext cx="32766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Трахея и бронхи</a:t>
            </a:r>
            <a:endParaRPr lang="ru-RU" dirty="0"/>
          </a:p>
        </p:txBody>
      </p:sp>
      <p:sp>
        <p:nvSpPr>
          <p:cNvPr id="4" name="Rectangle 3" descr="дых сис 02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5643570" y="3214686"/>
            <a:ext cx="2357454" cy="291147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982450"/>
            <a:ext cx="521497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/>
            <a:r>
              <a:rPr lang="ru-RU" sz="2400" dirty="0" smtClean="0"/>
              <a:t>Она имеет твердый скелет в виде хрящевых полуколец. Трахея разделяется на два бронха, которые входят в легкие. Трахея и бронхи выстланы мерцательным эпителием, который, удаляет из органов дыхания пыль и другие инородные частицы. Слабое раздражение слизистой оболочки гортани, трахеи, бронхов вызывает кашель.</a:t>
            </a:r>
          </a:p>
          <a:p>
            <a:pPr marL="457200" indent="-457200" algn="ctr"/>
            <a:endParaRPr lang="ru-RU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 marL="457200" indent="-457200"/>
            <a:endParaRPr lang="ru-RU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 marL="457200" indent="-457200"/>
            <a:endParaRPr lang="ru-RU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 marL="457200" indent="-457200"/>
            <a:endParaRPr lang="ru-RU" dirty="0" smtClean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Rectangle 5" descr="легкие и диафр"/>
          <p:cNvSpPr>
            <a:spLocks noChangeAspect="1" noChangeArrowheads="1"/>
          </p:cNvSpPr>
          <p:nvPr/>
        </p:nvSpPr>
        <p:spPr bwMode="auto">
          <a:xfrm>
            <a:off x="5357818" y="1500174"/>
            <a:ext cx="3563938" cy="467360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П Р А В И Л О  4.</a:t>
            </a:r>
            <a:endParaRPr lang="ru-RU" dirty="0"/>
          </a:p>
        </p:txBody>
      </p:sp>
      <p:sp>
        <p:nvSpPr>
          <p:cNvPr id="4" name="Rectangle 9" descr="чихание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5715008" y="1600200"/>
            <a:ext cx="2500330" cy="452596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843950"/>
            <a:ext cx="471490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/>
            <a:r>
              <a:rPr lang="ru-RU" sz="3200" dirty="0" smtClean="0"/>
              <a:t>При чихании и кашле следует </a:t>
            </a:r>
          </a:p>
          <a:p>
            <a:pPr marL="457200" indent="-457200" algn="ctr"/>
            <a:r>
              <a:rPr lang="ru-RU" sz="3200" dirty="0" smtClean="0"/>
              <a:t>закрывать нос и рот носовым платком</a:t>
            </a:r>
          </a:p>
          <a:p>
            <a:pPr marL="457200" indent="-457200"/>
            <a:endParaRPr lang="ru-RU" dirty="0" smtClean="0">
              <a:solidFill>
                <a:schemeClr val="tx2"/>
              </a:solidFill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428736"/>
            <a:ext cx="4471990" cy="485775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b="1" i="1" dirty="0" smtClean="0"/>
              <a:t>врач </a:t>
            </a:r>
            <a:r>
              <a:rPr lang="ru-RU" sz="1600" b="1" i="1" dirty="0" err="1" smtClean="0"/>
              <a:t>Комов</a:t>
            </a:r>
            <a:r>
              <a:rPr lang="ru-RU" sz="1600" b="1" i="1" dirty="0" smtClean="0"/>
              <a:t> в романе П.А.Павленко «Счастье»: «… ваша болезнь требует простого лекарства – воздуха. Побольше его и наяву и во сне. Нужно насквозь продуть себя, омыть каждую клетку свою свежим воздухом. Есть на открытом воздухе. А спать непременно… Итак, начните принимать воздух в самых неограниченных дозах. Научитесь дышать. Привыкайте относиться к воздуху, как к пище, пережевывайте его носоглоткой, ощущайте на вкус, на запах, наслаждайтесь им. Как гурман… Пейте только проточный воздух… Держитесь в своей болезни политики открытых дверей».</a:t>
            </a:r>
            <a:endParaRPr lang="ru-RU" sz="1600" dirty="0" smtClean="0"/>
          </a:p>
          <a:p>
            <a:pPr marL="0" indent="0" algn="just">
              <a:buNone/>
            </a:pPr>
            <a:endParaRPr lang="ru-RU" sz="2000" dirty="0">
              <a:solidFill>
                <a:srgbClr val="003366"/>
              </a:solidFill>
            </a:endParaRPr>
          </a:p>
        </p:txBody>
      </p:sp>
      <p:pic>
        <p:nvPicPr>
          <p:cNvPr id="6" name="Picture 5" descr="Картинка 5 из 42802"/>
          <p:cNvPicPr>
            <a:picLocks noChangeAspect="1" noChangeArrowheads="1"/>
          </p:cNvPicPr>
          <p:nvPr/>
        </p:nvPicPr>
        <p:blipFill>
          <a:blip r:embed="rId2" cstate="print"/>
          <a:srcRect l="10189" r="15756"/>
          <a:stretch>
            <a:fillRect/>
          </a:stretch>
        </p:blipFill>
        <p:spPr bwMode="auto">
          <a:xfrm>
            <a:off x="4857752" y="1511928"/>
            <a:ext cx="4071966" cy="4355466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260350"/>
            <a:ext cx="7283450" cy="79216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Л е г к и 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714876" y="2928934"/>
            <a:ext cx="2571768" cy="785818"/>
          </a:xfrm>
          <a:prstGeom prst="straightConnector1">
            <a:avLst/>
          </a:prstGeom>
          <a:ln w="476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1" name="Picture 7" descr="H:\дых.gif"/>
          <p:cNvPicPr>
            <a:picLocks noChangeAspect="1" noChangeArrowheads="1"/>
          </p:cNvPicPr>
          <p:nvPr/>
        </p:nvPicPr>
        <p:blipFill>
          <a:blip r:embed="rId3" cstate="print"/>
          <a:srcRect l="58511" t="1861" b="64641"/>
          <a:stretch>
            <a:fillRect/>
          </a:stretch>
        </p:blipFill>
        <p:spPr bwMode="auto">
          <a:xfrm>
            <a:off x="6786578" y="3786190"/>
            <a:ext cx="928696" cy="1071570"/>
          </a:xfrm>
          <a:prstGeom prst="rect">
            <a:avLst/>
          </a:prstGeom>
          <a:noFill/>
        </p:spPr>
      </p:pic>
      <p:pic>
        <p:nvPicPr>
          <p:cNvPr id="21512" name="Picture 8" descr="H:\дых.gif"/>
          <p:cNvPicPr>
            <a:picLocks noChangeAspect="1" noChangeArrowheads="1"/>
          </p:cNvPicPr>
          <p:nvPr/>
        </p:nvPicPr>
        <p:blipFill>
          <a:blip r:embed="rId3" cstate="print"/>
          <a:srcRect l="5319" t="66998" r="54787" b="5086"/>
          <a:stretch>
            <a:fillRect/>
          </a:stretch>
        </p:blipFill>
        <p:spPr bwMode="auto">
          <a:xfrm>
            <a:off x="7429520" y="4857760"/>
            <a:ext cx="1000132" cy="1000132"/>
          </a:xfrm>
          <a:prstGeom prst="rect">
            <a:avLst/>
          </a:prstGeom>
          <a:noFill/>
        </p:spPr>
      </p:pic>
      <p:cxnSp>
        <p:nvCxnSpPr>
          <p:cNvPr id="17" name="Прямая со стрелкой 16"/>
          <p:cNvCxnSpPr/>
          <p:nvPr/>
        </p:nvCxnSpPr>
        <p:spPr>
          <a:xfrm>
            <a:off x="3857620" y="4572008"/>
            <a:ext cx="3286148" cy="1588"/>
          </a:xfrm>
          <a:prstGeom prst="straightConnector1">
            <a:avLst/>
          </a:prstGeom>
          <a:ln w="476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357686" y="5715016"/>
            <a:ext cx="3500462" cy="1588"/>
          </a:xfrm>
          <a:prstGeom prst="straightConnector1">
            <a:avLst/>
          </a:prstGeom>
          <a:ln w="476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857752" y="1214422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вдох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43438" y="4572008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выдох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Rectangle 5" descr="Легкие"/>
          <p:cNvSpPr>
            <a:spLocks noChangeAspect="1" noChangeArrowheads="1"/>
          </p:cNvSpPr>
          <p:nvPr/>
        </p:nvSpPr>
        <p:spPr bwMode="auto">
          <a:xfrm>
            <a:off x="428596" y="2468563"/>
            <a:ext cx="3465513" cy="4389437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71604" y="58578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solidFill>
                  <a:srgbClr val="800000"/>
                </a:solidFill>
                <a:latin typeface="Times New Roman" pitchFamily="18" charset="0"/>
              </a:rPr>
              <a:t>Через легкие за 1 мин проходит около 100 л воздуха</a:t>
            </a:r>
            <a:endParaRPr lang="ru-RU" dirty="0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14744" y="78579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003366"/>
                </a:solidFill>
              </a:rPr>
              <a:t>Главный орган дыхательной системы – легкие. Смена воздуха в легких происходит при чередовании вдоха и выдоха. Каждый день человек вдыхает 15 000 литров воздуха, используя 3 000 литров кислорода.</a:t>
            </a:r>
            <a:endParaRPr lang="ru-RU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85728"/>
            <a:ext cx="7312054" cy="79216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Что опасно для органов дыхания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142984"/>
            <a:ext cx="7829576" cy="144620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003366"/>
                </a:solidFill>
              </a:rPr>
              <a:t>. Опасны для здоровья выхлопные газы автомобилей, ядовитые газы, выбрасываемые в воздух заводами, а также табачный </a:t>
            </a:r>
            <a:r>
              <a:rPr lang="ru-RU" sz="2000" dirty="0" err="1" smtClean="0">
                <a:solidFill>
                  <a:srgbClr val="003366"/>
                </a:solidFill>
              </a:rPr>
              <a:t>дым.В</a:t>
            </a:r>
            <a:r>
              <a:rPr lang="ru-RU" sz="2000" dirty="0" smtClean="0">
                <a:solidFill>
                  <a:srgbClr val="003366"/>
                </a:solidFill>
              </a:rPr>
              <a:t> 1 см городского воздуха сотни тысяч пылинок.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rgbClr val="003366"/>
                </a:solidFill>
              </a:rPr>
              <a:t>В городах ежегодно оседает до 1500 тонн пыли на 1 кв.км </a:t>
            </a:r>
            <a:endParaRPr lang="ru-RU" sz="2000" dirty="0">
              <a:solidFill>
                <a:srgbClr val="003366"/>
              </a:solidFill>
            </a:endParaRPr>
          </a:p>
        </p:txBody>
      </p:sp>
      <p:pic>
        <p:nvPicPr>
          <p:cNvPr id="19461" name="Picture 5" descr="Картинка 2 из 62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496"/>
            <a:ext cx="6357982" cy="3185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857224" y="6330569"/>
            <a:ext cx="8286776" cy="31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Выхлопные газы сокращают продолжительность жизни на 6 месяцев.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00552" cy="4525963"/>
          </a:xfrm>
        </p:spPr>
        <p:txBody>
          <a:bodyPr/>
          <a:lstStyle/>
          <a:p>
            <a:r>
              <a:rPr lang="ru-RU" dirty="0" smtClean="0"/>
              <a:t>«Куда не проглядывает солнечный луч, туда часто заходит врач».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1643050"/>
            <a:ext cx="32861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Там, где много пыли в воздухе, много и микробов. В чистом жилом помещении в 1м</a:t>
            </a:r>
            <a:r>
              <a:rPr lang="ru-RU" sz="2800" i="1" baseline="30000" dirty="0" smtClean="0"/>
              <a:t>3</a:t>
            </a:r>
            <a:r>
              <a:rPr lang="ru-RU" sz="2800" i="1" dirty="0" smtClean="0"/>
              <a:t>воздуха их 15-20, на улице – до 5 тыс. микробных единиц.</a:t>
            </a:r>
            <a:endParaRPr lang="ru-RU" sz="2800" dirty="0" smtClean="0"/>
          </a:p>
        </p:txBody>
      </p:sp>
      <p:pic>
        <p:nvPicPr>
          <p:cNvPr id="6" name="Picture 8" descr="Картинка 8 из 241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500570"/>
            <a:ext cx="2987912" cy="2106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Ученик\Рабочий стол\dyhanije_zdorovi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572560" cy="66314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ПРАВИЛО 5.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В течение суток ( 2 – 3 часа) полезно быть на свежем воздухе, необходима регулярная влажная уборка </a:t>
            </a:r>
            <a:r>
              <a:rPr lang="ru-RU" i="1" dirty="0" err="1" smtClean="0"/>
              <a:t>помещений,проветривание</a:t>
            </a:r>
            <a:r>
              <a:rPr lang="ru-RU" i="1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Отрывок из романа П. А. Павленко « Счастье»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i="1" dirty="0" smtClean="0"/>
              <a:t> «… ваша болезнь требует простого лекарства – воздуха. Побольше его и наяву и во сне. Нужно насквозь продуть себя, омыть каждую клетку свою свежим воздухом. Есть на открытом воздухе. А спать непременно… Итак, начните принимать воздух в самых неограниченных дозах. Научитесь дышать. Привыкайте относиться к воздуху, как к пище, пережевывайте его носоглоткой, ощущайте на вкус, на запах, наслаждайтесь им. Как гурман… Пейте только проточный воздух… Держитесь в своей болезни политики открытых дверей»</a:t>
            </a:r>
            <a:endParaRPr lang="ru-RU" sz="2400" dirty="0" smtClean="0"/>
          </a:p>
          <a:p>
            <a:r>
              <a:rPr lang="ru-RU" b="1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85728"/>
            <a:ext cx="7312054" cy="79216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Что опасно для органов дыхания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071546"/>
            <a:ext cx="7786742" cy="144620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003366"/>
                </a:solidFill>
              </a:rPr>
              <a:t>  Никотин проникает в кровь, и она разносит его по всем органам. Этот яд притупляет зрение, слух, внимание, заставляет усиленно работать сердце. У курильщиков часто возникают опасные, а порой смертельные заболевания легких и сердца.</a:t>
            </a:r>
            <a:endParaRPr lang="ru-RU" sz="2000" dirty="0">
              <a:solidFill>
                <a:srgbClr val="003366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57224" y="2571744"/>
            <a:ext cx="6750112" cy="4071966"/>
            <a:chOff x="857224" y="2571744"/>
            <a:chExt cx="6750112" cy="4071966"/>
          </a:xfrm>
        </p:grpSpPr>
        <p:pic>
          <p:nvPicPr>
            <p:cNvPr id="35842" name="Picture 2" descr="Картинка 13 из 6666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57224" y="2571744"/>
              <a:ext cx="6715172" cy="3972587"/>
            </a:xfrm>
            <a:prstGeom prst="rect">
              <a:avLst/>
            </a:prstGeom>
            <a:noFill/>
          </p:spPr>
        </p:pic>
        <p:pic>
          <p:nvPicPr>
            <p:cNvPr id="5" name="Picture 3" descr="H:\кур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15140" y="5643578"/>
              <a:ext cx="892196" cy="10001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260350"/>
            <a:ext cx="7283450" cy="79216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Пока дышу-надеюсь…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86446" y="2000240"/>
            <a:ext cx="2786082" cy="328614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003366"/>
                </a:solidFill>
              </a:rPr>
              <a:t>          Исключительно важно для человека дыхание. Известно, что без пищи он может прожить несколько недель, без воды - несколько дней, а </a:t>
            </a:r>
            <a:r>
              <a:rPr lang="ru-RU" sz="2000" b="1" dirty="0" smtClean="0">
                <a:solidFill>
                  <a:srgbClr val="003366"/>
                </a:solidFill>
              </a:rPr>
              <a:t>без воздуха – всего несколько минут.</a:t>
            </a:r>
            <a:endParaRPr lang="ru-RU" sz="2000" b="1" dirty="0">
              <a:solidFill>
                <a:srgbClr val="003366"/>
              </a:solidFill>
            </a:endParaRPr>
          </a:p>
        </p:txBody>
      </p:sp>
      <p:pic>
        <p:nvPicPr>
          <p:cNvPr id="4101" name="Picture 5" descr="Картинка 14 из 428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1285860"/>
            <a:ext cx="5303965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85728"/>
            <a:ext cx="7312054" cy="79216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Что опасно для органов дыхания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071546"/>
            <a:ext cx="7929618" cy="144620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003366"/>
                </a:solidFill>
              </a:rPr>
              <a:t>  Частицы дыма оседают на стенках легочных пузырьков и мешают поступлению кислорода в кровь. Вместе с дымом сигареты в легкие курильщика и находящихся рядом людей попадает яд </a:t>
            </a:r>
            <a:r>
              <a:rPr lang="ru-RU" sz="2000" b="1" i="1" dirty="0" smtClean="0">
                <a:solidFill>
                  <a:srgbClr val="FF0000"/>
                </a:solidFill>
              </a:rPr>
              <a:t>– никотин</a:t>
            </a:r>
            <a:r>
              <a:rPr lang="ru-RU" sz="2000" dirty="0" smtClean="0">
                <a:solidFill>
                  <a:srgbClr val="003366"/>
                </a:solidFill>
              </a:rPr>
              <a:t>.</a:t>
            </a:r>
            <a:endParaRPr lang="ru-RU" sz="2000" dirty="0">
              <a:solidFill>
                <a:srgbClr val="003366"/>
              </a:solidFill>
            </a:endParaRPr>
          </a:p>
        </p:txBody>
      </p:sp>
      <p:pic>
        <p:nvPicPr>
          <p:cNvPr id="36867" name="Picture 3" descr="H:\кур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071942"/>
            <a:ext cx="1928826" cy="2162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Ученик\Рабочий стол\gigiena_dyhanij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00306"/>
            <a:ext cx="6572296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85728"/>
            <a:ext cx="7312054" cy="79216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Что опасно для органов дыхания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214422"/>
            <a:ext cx="8001056" cy="1660521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003366"/>
                </a:solidFill>
              </a:rPr>
              <a:t>  За последние 100 лет вредная привычка к курению распространилась по всему миру. Вслед за взрослыми к курению стали приобщаться и дети. Врачи назвали курение чумой двадцатого столетия. Во многих странах курильщиков стараются не брать на работу.</a:t>
            </a:r>
            <a:endParaRPr lang="ru-RU" sz="2000" dirty="0">
              <a:solidFill>
                <a:srgbClr val="003366"/>
              </a:solidFill>
            </a:endParaRPr>
          </a:p>
        </p:txBody>
      </p:sp>
      <p:pic>
        <p:nvPicPr>
          <p:cNvPr id="34818" name="Picture 2" descr="Картинка 39 из 73601"/>
          <p:cNvPicPr>
            <a:picLocks noChangeAspect="1" noChangeArrowheads="1"/>
          </p:cNvPicPr>
          <p:nvPr/>
        </p:nvPicPr>
        <p:blipFill>
          <a:blip r:embed="rId2" cstate="print"/>
          <a:srcRect l="17188" r="10937"/>
          <a:stretch>
            <a:fillRect/>
          </a:stretch>
        </p:blipFill>
        <p:spPr bwMode="auto">
          <a:xfrm>
            <a:off x="357158" y="2928934"/>
            <a:ext cx="3286148" cy="3429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2" name="Picture 6" descr="Картинка 111 из 73601"/>
          <p:cNvPicPr>
            <a:picLocks noChangeAspect="1" noChangeArrowheads="1"/>
          </p:cNvPicPr>
          <p:nvPr/>
        </p:nvPicPr>
        <p:blipFill>
          <a:blip r:embed="rId3" cstate="print"/>
          <a:srcRect l="16810" t="12069" r="15947" b="21982"/>
          <a:stretch>
            <a:fillRect/>
          </a:stretch>
        </p:blipFill>
        <p:spPr bwMode="auto">
          <a:xfrm>
            <a:off x="4071934" y="2714620"/>
            <a:ext cx="3714776" cy="3643338"/>
          </a:xfrm>
          <a:prstGeom prst="ellipse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43438" y="464344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Не курить!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 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 курите!!!</a:t>
            </a:r>
            <a:endParaRPr lang="ru-RU" dirty="0"/>
          </a:p>
        </p:txBody>
      </p:sp>
      <p:pic>
        <p:nvPicPr>
          <p:cNvPr id="4" name="Picture 2" descr="C:\Users\Neo\Desktop\88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143380"/>
            <a:ext cx="2714676" cy="24812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2928926" y="1214422"/>
            <a:ext cx="6324616" cy="3757618"/>
            <a:chOff x="336" y="768"/>
            <a:chExt cx="5232" cy="3264"/>
          </a:xfrm>
        </p:grpSpPr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336" y="768"/>
              <a:ext cx="5232" cy="3264"/>
            </a:xfrm>
            <a:prstGeom prst="roundRect">
              <a:avLst>
                <a:gd name="adj" fmla="val 16667"/>
              </a:avLst>
            </a:prstGeom>
            <a:solidFill>
              <a:srgbClr val="0000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" name="Picture 2" descr="C:\Users\Neo\Desktop\no-smoke(presented_by_Improve_Alliance)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7" y="891"/>
              <a:ext cx="5007" cy="3024"/>
            </a:xfrm>
            <a:prstGeom prst="roundRect">
              <a:avLst>
                <a:gd name="adj" fmla="val 11111"/>
              </a:avLst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01600" dist="50800" dir="7200000" algn="tl" rotWithShape="0">
                <a:srgbClr val="000000">
                  <a:alpha val="45000"/>
                </a:srgbClr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FFFFFF"/>
              </a:extrusionClr>
            </a:sp3d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У мальчика инфекционная болезнь?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ru-RU" sz="2400" i="1" dirty="0" smtClean="0"/>
              <a:t>Поднялась температура </a:t>
            </a:r>
          </a:p>
          <a:p>
            <a:r>
              <a:rPr lang="ru-RU" sz="2400" i="1" dirty="0" smtClean="0"/>
              <a:t> Я лежу и не ропщу </a:t>
            </a:r>
          </a:p>
          <a:p>
            <a:r>
              <a:rPr lang="ru-RU" sz="2400" i="1" dirty="0" smtClean="0"/>
              <a:t>Пью соленую микстуру, </a:t>
            </a:r>
          </a:p>
          <a:p>
            <a:r>
              <a:rPr lang="ru-RU" sz="2400" i="1" dirty="0" smtClean="0"/>
              <a:t>Кислой горло полощу. </a:t>
            </a:r>
          </a:p>
          <a:p>
            <a:r>
              <a:rPr lang="ru-RU" sz="2400" i="1" dirty="0" smtClean="0"/>
              <a:t>Ставят мне на грудь горчичник, </a:t>
            </a:r>
          </a:p>
          <a:p>
            <a:r>
              <a:rPr lang="ru-RU" sz="2400" i="1" dirty="0" smtClean="0"/>
              <a:t>Говорят: «Терпи, отличник!»</a:t>
            </a:r>
          </a:p>
          <a:p>
            <a:r>
              <a:rPr lang="ru-RU" sz="2400" i="1" dirty="0" smtClean="0"/>
              <a:t> После банок на боках </a:t>
            </a:r>
          </a:p>
          <a:p>
            <a:r>
              <a:rPr lang="ru-RU" sz="2400" i="1" dirty="0" smtClean="0"/>
              <a:t>Кожа в синих пятаках.</a:t>
            </a:r>
          </a:p>
          <a:p>
            <a:r>
              <a:rPr lang="ru-RU" sz="2400" i="1" dirty="0" smtClean="0"/>
              <a:t> День лежу, второй лежу,</a:t>
            </a:r>
          </a:p>
          <a:p>
            <a:r>
              <a:rPr lang="ru-RU" sz="2400" i="1" dirty="0" smtClean="0"/>
              <a:t> Третий — в школу не хожу. </a:t>
            </a:r>
          </a:p>
          <a:p>
            <a:r>
              <a:rPr lang="ru-RU" sz="2400" i="1" dirty="0" smtClean="0"/>
              <a:t>И друзей не подпускают, —</a:t>
            </a:r>
          </a:p>
          <a:p>
            <a:r>
              <a:rPr lang="ru-RU" sz="2400" i="1" dirty="0" smtClean="0"/>
              <a:t>  Говорят, что заражу.                                                                         .                     </a:t>
            </a:r>
            <a:r>
              <a:rPr lang="ru-RU" sz="2400" dirty="0" smtClean="0"/>
              <a:t>(С. Михалков)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Инфекция-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Заражать , портить…</a:t>
            </a:r>
          </a:p>
          <a:p>
            <a:endParaRPr lang="ru-RU" dirty="0" smtClean="0"/>
          </a:p>
          <a:p>
            <a:r>
              <a:rPr lang="ru-RU" dirty="0" smtClean="0"/>
              <a:t>ИНФЕКЦИОННЫЕ БОЛЕЗНИ возникают при проникновении в организм человека патогенного паразита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Алгоритм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Введи название болезни в поисковик.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Найди нужный </a:t>
            </a:r>
            <a:r>
              <a:rPr lang="ru-RU" dirty="0" err="1" smtClean="0"/>
              <a:t>сайт.Открой</a:t>
            </a:r>
            <a:r>
              <a:rPr lang="ru-RU" dirty="0" smtClean="0"/>
              <a:t> его.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Поработав с текстом, заполни таблицу  на стр. 49 рабочей тетради.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Подготовь короткое сообщение о возбудителе, симптомах  и профилактике заболевания.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Меры профилактики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1.Проведение вакцинации.</a:t>
            </a:r>
          </a:p>
          <a:p>
            <a:r>
              <a:rPr lang="ru-RU" sz="2400" dirty="0" smtClean="0"/>
              <a:t>2. Соблюдение личной гигиены.</a:t>
            </a:r>
          </a:p>
          <a:p>
            <a:r>
              <a:rPr lang="ru-RU" sz="2400" dirty="0" smtClean="0"/>
              <a:t>3. Витаминизированное питание.</a:t>
            </a:r>
          </a:p>
          <a:p>
            <a:r>
              <a:rPr lang="ru-RU" sz="2400" dirty="0" smtClean="0"/>
              <a:t>4.При возникновении очага инфекции соблюдать карантин.</a:t>
            </a:r>
          </a:p>
          <a:p>
            <a:r>
              <a:rPr lang="ru-RU" sz="2400" dirty="0" smtClean="0"/>
              <a:t>5.Повышать сопротивляемость организма  с помощью закаливания, физических упражнений.</a:t>
            </a:r>
          </a:p>
          <a:p>
            <a:r>
              <a:rPr lang="ru-RU" sz="2400" dirty="0" smtClean="0"/>
              <a:t>6.</a:t>
            </a:r>
            <a:r>
              <a:rPr lang="ru-RU" sz="2400" i="1" dirty="0" smtClean="0"/>
              <a:t> </a:t>
            </a:r>
            <a:r>
              <a:rPr lang="ru-RU" sz="2400" dirty="0" smtClean="0"/>
              <a:t> Использование индивидуальной посуды, после использования кипятить.</a:t>
            </a:r>
          </a:p>
          <a:p>
            <a:r>
              <a:rPr lang="ru-RU" sz="2400" dirty="0" smtClean="0"/>
              <a:t>7. Влажная уборка в помещении, проветривание жилища.</a:t>
            </a:r>
          </a:p>
          <a:p>
            <a:r>
              <a:rPr lang="ru-RU" sz="2400" dirty="0" smtClean="0"/>
              <a:t>8. Регулярное обследование населения.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«Пока я </a:t>
            </a:r>
            <a:r>
              <a:rPr lang="ru-RU" dirty="0" err="1" smtClean="0"/>
              <a:t>дышу,я</a:t>
            </a:r>
            <a:r>
              <a:rPr lang="ru-RU" dirty="0" smtClean="0"/>
              <a:t> живу!»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______________________лежать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______________________дышать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______________________улыбаться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______________________заниматься</a:t>
            </a:r>
            <a:r>
              <a:rPr lang="ru-RU" dirty="0" smtClean="0"/>
              <a:t>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«Пока я </a:t>
            </a:r>
            <a:r>
              <a:rPr lang="ru-RU" dirty="0" err="1" smtClean="0"/>
              <a:t>дышу,я</a:t>
            </a:r>
            <a:r>
              <a:rPr lang="ru-RU" dirty="0" smtClean="0"/>
              <a:t> живу!»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Долго на диване нельзя лежать,</a:t>
            </a:r>
            <a:endParaRPr lang="ru-RU" dirty="0" smtClean="0"/>
          </a:p>
          <a:p>
            <a:r>
              <a:rPr lang="ru-RU" i="1" dirty="0" smtClean="0"/>
              <a:t>Надо свежим воздухом дышать,</a:t>
            </a:r>
            <a:endParaRPr lang="ru-RU" dirty="0" smtClean="0"/>
          </a:p>
          <a:p>
            <a:r>
              <a:rPr lang="ru-RU" i="1" dirty="0" smtClean="0"/>
              <a:t>Давайте друг другу улыбаться,</a:t>
            </a:r>
            <a:endParaRPr lang="ru-RU" dirty="0" smtClean="0"/>
          </a:p>
          <a:p>
            <a:r>
              <a:rPr lang="ru-RU" i="1" dirty="0" smtClean="0"/>
              <a:t>И дружно спортом заниматься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Гигиена дыхания.</a:t>
            </a:r>
          </a:p>
        </p:txBody>
      </p:sp>
      <p:graphicFrame>
        <p:nvGraphicFramePr>
          <p:cNvPr id="28692" name="Group 20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4022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Основные правила гигиены дыхания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Обоснование гигиенических правил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5988"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Дышите через нос.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 кричите.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 глотайте крупные куски пищи.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 чихании и кашле закрывайте нос и рот носовым платком.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 курите.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Проветривайте жилище и регулярно делайте влажную уборку .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Вовремя проходите обследование дыхательных органов.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Соблюдайте особые правила в период эпидемий.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643050"/>
            <a:ext cx="3071834" cy="4732355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3366"/>
                </a:solidFill>
              </a:rPr>
              <a:t>  «</a:t>
            </a:r>
            <a:r>
              <a:rPr lang="ru-RU" dirty="0" smtClean="0">
                <a:solidFill>
                  <a:srgbClr val="003366"/>
                </a:solidFill>
              </a:rPr>
              <a:t>Кто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3366"/>
                </a:solidFill>
              </a:rPr>
              <a:t>владеет дыханием ,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3366"/>
                </a:solidFill>
              </a:rPr>
              <a:t> тот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3366"/>
                </a:solidFill>
              </a:rPr>
              <a:t> управляет своей судьбой».</a:t>
            </a:r>
          </a:p>
          <a:p>
            <a:pPr marL="0" indent="0" algn="just">
              <a:buNone/>
            </a:pPr>
            <a:endParaRPr lang="ru-RU" sz="2000" dirty="0" smtClean="0">
              <a:solidFill>
                <a:srgbClr val="003366"/>
              </a:solidFill>
            </a:endParaRPr>
          </a:p>
          <a:p>
            <a:pPr marL="0" indent="0" algn="just">
              <a:buNone/>
            </a:pPr>
            <a:r>
              <a:rPr lang="ru-RU" sz="1600" dirty="0" smtClean="0">
                <a:solidFill>
                  <a:srgbClr val="003366"/>
                </a:solidFill>
              </a:rPr>
              <a:t>( итальянская мудрость)</a:t>
            </a:r>
          </a:p>
          <a:p>
            <a:pPr marL="0" indent="0" algn="just">
              <a:buNone/>
            </a:pPr>
            <a:r>
              <a:rPr lang="ru-RU" sz="1600" dirty="0" smtClean="0">
                <a:solidFill>
                  <a:srgbClr val="003366"/>
                </a:solidFill>
              </a:rPr>
              <a:t>	</a:t>
            </a:r>
            <a:endParaRPr lang="ru-RU" sz="1600" dirty="0">
              <a:solidFill>
                <a:srgbClr val="003366"/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260350"/>
            <a:ext cx="7283450" cy="792163"/>
          </a:xfrm>
        </p:spPr>
        <p:txBody>
          <a:bodyPr/>
          <a:lstStyle/>
          <a:p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999" y="1643050"/>
            <a:ext cx="4470411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 smtClean="0"/>
              <a:t>Найди ошибку в тексте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Найди ошибку в </a:t>
            </a:r>
            <a:r>
              <a:rPr lang="ru-RU" dirty="0" smtClean="0"/>
              <a:t>тексте:</a:t>
            </a:r>
          </a:p>
          <a:p>
            <a:r>
              <a:rPr lang="ru-RU" dirty="0" smtClean="0"/>
              <a:t>1.</a:t>
            </a:r>
            <a:r>
              <a:rPr lang="ru-RU" dirty="0" smtClean="0"/>
              <a:t>  </a:t>
            </a:r>
            <a:r>
              <a:rPr lang="ru-RU" dirty="0" smtClean="0"/>
              <a:t>Болезни органов дыхания  в той или иной степени приводят к снижению функциональной способности легких. 2. Физические упражнения ухудшают работу дыхательной системы и уменьшают жизненную емкость легких. 3. Здоровый человек должен дышать носом, так как в полости носа воздух согревается, осушается и очищается.4.Флюорограмму необходимо проходить по мере заболевания легких. 5. Гриппом болеют все люди.</a:t>
            </a:r>
            <a:endParaRPr lang="ru-RU" dirty="0"/>
          </a:p>
        </p:txBody>
      </p:sp>
    </p:spTree>
  </p:cSld>
  <p:clrMapOvr>
    <a:masterClrMapping/>
  </p:clrMapOvr>
  <p:transition advClick="0" advTm="1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Живи - Не уставай дивиться</a:t>
            </a:r>
          </a:p>
          <a:p>
            <a:r>
              <a:rPr lang="ru-RU" dirty="0" smtClean="0"/>
              <a:t> Тому, как светел небосвод.</a:t>
            </a:r>
          </a:p>
          <a:p>
            <a:r>
              <a:rPr lang="ru-RU" dirty="0" smtClean="0"/>
              <a:t> И так дыши, как дышит птица,</a:t>
            </a:r>
          </a:p>
          <a:p>
            <a:r>
              <a:rPr lang="ru-RU" dirty="0" smtClean="0"/>
              <a:t> Пускаясь в дальний перелет.</a:t>
            </a:r>
          </a:p>
          <a:p>
            <a:r>
              <a:rPr lang="ru-RU" dirty="0" smtClean="0"/>
              <a:t>Нам в этом мире многое дано, </a:t>
            </a:r>
          </a:p>
          <a:p>
            <a:r>
              <a:rPr lang="ru-RU" dirty="0" smtClean="0"/>
              <a:t> Расти, искать и ошибаться, </a:t>
            </a:r>
          </a:p>
          <a:p>
            <a:r>
              <a:rPr lang="ru-RU" dirty="0" smtClean="0"/>
              <a:t> Но, главное дано дышать. </a:t>
            </a:r>
          </a:p>
          <a:p>
            <a:r>
              <a:rPr lang="ru-RU" dirty="0" smtClean="0"/>
              <a:t> Любить, найти и не сдаваться!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параграф 28,29, </a:t>
            </a:r>
            <a:r>
              <a:rPr lang="ru-RU" smtClean="0"/>
              <a:t>заполнить таблицу</a:t>
            </a:r>
          </a:p>
          <a:p>
            <a:r>
              <a:rPr lang="ru-RU" smtClean="0"/>
              <a:t>( </a:t>
            </a:r>
            <a:r>
              <a:rPr lang="ru-RU" dirty="0" smtClean="0"/>
              <a:t>упр.120, стр. 49)самим выбрать домашнее задание: написать заметку в школьную газету о правилах здорового дыхания зимой, составить по этой теме кроссворд или презентацию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00496" y="2250133"/>
            <a:ext cx="3857652" cy="2039204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Гигиена органов  дыхания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00166" y="785794"/>
            <a:ext cx="7000924" cy="449079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Т Е М А    У Р О К А  </a:t>
            </a:r>
            <a:r>
              <a:rPr lang="ru-RU" sz="2800" dirty="0" smtClean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ru-RU" sz="2800" dirty="0">
              <a:solidFill>
                <a:schemeClr val="bg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3" name="Picture 5" descr="Картинка 1 из 24317"/>
          <p:cNvPicPr>
            <a:picLocks noChangeAspect="1" noChangeArrowheads="1"/>
          </p:cNvPicPr>
          <p:nvPr/>
        </p:nvPicPr>
        <p:blipFill>
          <a:blip r:embed="rId3" cstate="print"/>
          <a:srcRect t="16072" r="77500" b="68928"/>
          <a:stretch>
            <a:fillRect/>
          </a:stretch>
        </p:blipFill>
        <p:spPr bwMode="auto">
          <a:xfrm>
            <a:off x="357158" y="3234576"/>
            <a:ext cx="1406348" cy="1312591"/>
          </a:xfrm>
          <a:prstGeom prst="ellipse">
            <a:avLst/>
          </a:prstGeom>
          <a:noFill/>
        </p:spPr>
      </p:pic>
      <p:pic>
        <p:nvPicPr>
          <p:cNvPr id="2055" name="Picture 7" descr="Картинка 1 из 24317"/>
          <p:cNvPicPr>
            <a:picLocks noChangeAspect="1" noChangeArrowheads="1"/>
          </p:cNvPicPr>
          <p:nvPr/>
        </p:nvPicPr>
        <p:blipFill>
          <a:blip r:embed="rId3" cstate="print"/>
          <a:srcRect l="61501" t="9643" r="3999" b="67857"/>
          <a:stretch>
            <a:fillRect/>
          </a:stretch>
        </p:blipFill>
        <p:spPr bwMode="auto">
          <a:xfrm>
            <a:off x="1928794" y="2250133"/>
            <a:ext cx="1386257" cy="1336030"/>
          </a:xfrm>
          <a:prstGeom prst="ellipse">
            <a:avLst/>
          </a:prstGeom>
          <a:noFill/>
        </p:spPr>
      </p:pic>
      <p:pic>
        <p:nvPicPr>
          <p:cNvPr id="2057" name="Picture 9" descr="Картинка 1 из 24317"/>
          <p:cNvPicPr>
            <a:picLocks noChangeAspect="1" noChangeArrowheads="1"/>
          </p:cNvPicPr>
          <p:nvPr/>
        </p:nvPicPr>
        <p:blipFill>
          <a:blip r:embed="rId3" cstate="print"/>
          <a:srcRect l="24000" t="32143" r="34000" b="42142"/>
          <a:stretch>
            <a:fillRect/>
          </a:stretch>
        </p:blipFill>
        <p:spPr bwMode="auto">
          <a:xfrm>
            <a:off x="2000232" y="4148704"/>
            <a:ext cx="1406348" cy="1265713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90000"/>
                  </a:schemeClr>
                </a:solidFill>
              </a:rPr>
              <a:t>«Верю- не верю»</a:t>
            </a:r>
            <a:endParaRPr lang="ru-RU" dirty="0">
              <a:solidFill>
                <a:schemeClr val="accent5">
                  <a:lumMod val="9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142984"/>
            <a:ext cx="807249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1. Верите ли вы, что  здоровье </a:t>
            </a:r>
            <a:r>
              <a:rPr lang="ru-RU" sz="2000" u="sng" dirty="0" smtClean="0"/>
              <a:t>можно</a:t>
            </a:r>
            <a:r>
              <a:rPr lang="ru-RU" sz="2000" dirty="0" smtClean="0"/>
              <a:t> сохранить,  принимая определенные меры?</a:t>
            </a:r>
          </a:p>
          <a:p>
            <a:r>
              <a:rPr lang="ru-RU" sz="2000" dirty="0" smtClean="0"/>
              <a:t>2. Верите ли вы, что </a:t>
            </a:r>
            <a:r>
              <a:rPr lang="ru-RU" sz="2000" u="sng" dirty="0" smtClean="0"/>
              <a:t>можно</a:t>
            </a:r>
            <a:r>
              <a:rPr lang="ru-RU" sz="2000" dirty="0" smtClean="0"/>
              <a:t> разговаривать и глотать пищу одновременно?</a:t>
            </a:r>
          </a:p>
          <a:p>
            <a:r>
              <a:rPr lang="ru-RU" sz="2000" dirty="0" smtClean="0"/>
              <a:t>3 . Верите ли вы, что проветривать помещение нужно даже в любую</a:t>
            </a:r>
            <a:r>
              <a:rPr lang="ru-RU" sz="2000" u="sng" dirty="0" smtClean="0"/>
              <a:t> </a:t>
            </a:r>
            <a:r>
              <a:rPr lang="ru-RU" sz="2000" dirty="0" smtClean="0"/>
              <a:t>погоду?</a:t>
            </a:r>
          </a:p>
          <a:p>
            <a:r>
              <a:rPr lang="ru-RU" sz="2000" dirty="0" smtClean="0"/>
              <a:t>4. Верите ли вы , что </a:t>
            </a:r>
            <a:r>
              <a:rPr lang="ru-RU" sz="2000" dirty="0" err="1" smtClean="0"/>
              <a:t>флюрограмму</a:t>
            </a:r>
            <a:r>
              <a:rPr lang="ru-RU" sz="2000" dirty="0" smtClean="0"/>
              <a:t> </a:t>
            </a:r>
            <a:r>
              <a:rPr lang="ru-RU" sz="2000" u="sng" dirty="0" smtClean="0"/>
              <a:t>необходимо </a:t>
            </a:r>
            <a:r>
              <a:rPr lang="ru-RU" sz="2000" dirty="0" smtClean="0"/>
              <a:t>проходить регулярно?</a:t>
            </a:r>
          </a:p>
          <a:p>
            <a:r>
              <a:rPr lang="ru-RU" sz="2000" dirty="0" smtClean="0"/>
              <a:t>5. Верите ли вы, что вирусы и бактерии </a:t>
            </a:r>
            <a:r>
              <a:rPr lang="ru-RU" sz="2000" u="sng" dirty="0" smtClean="0"/>
              <a:t>оседают на пылинки</a:t>
            </a:r>
            <a:r>
              <a:rPr lang="ru-RU" sz="2000" dirty="0" smtClean="0"/>
              <a:t> и,  как на парашютах, оседают  на различные объекты?</a:t>
            </a:r>
          </a:p>
          <a:p>
            <a:r>
              <a:rPr lang="ru-RU" sz="2000" dirty="0" smtClean="0"/>
              <a:t>6. Верите ли вы, что слово «инфекция» в переводе с латинского означает «заражать, поражать»?</a:t>
            </a:r>
          </a:p>
          <a:p>
            <a:r>
              <a:rPr lang="ru-RU" sz="2000" dirty="0" smtClean="0"/>
              <a:t>7.Верите ли вы, что дифтерия -</a:t>
            </a:r>
            <a:r>
              <a:rPr lang="ru-RU" sz="2000" u="sng" dirty="0" smtClean="0"/>
              <a:t>инфекционное</a:t>
            </a:r>
            <a:r>
              <a:rPr lang="ru-RU" sz="2000" dirty="0" smtClean="0"/>
              <a:t> заболевание?</a:t>
            </a:r>
          </a:p>
          <a:p>
            <a:r>
              <a:rPr lang="ru-RU" sz="2000" dirty="0" smtClean="0"/>
              <a:t>8. Верите ли вы, что при курении на легких человека </a:t>
            </a:r>
            <a:r>
              <a:rPr lang="ru-RU" sz="2000" u="sng" dirty="0" smtClean="0"/>
              <a:t>оседает смола и дым?</a:t>
            </a:r>
            <a:endParaRPr lang="ru-RU" sz="2000" dirty="0" smtClean="0"/>
          </a:p>
          <a:p>
            <a:r>
              <a:rPr lang="ru-RU" sz="2000" dirty="0" smtClean="0"/>
              <a:t>9. Верите ли вы, что человек за сутки употребляет 25 кг кислорода воздуха?</a:t>
            </a:r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00034" y="5643578"/>
            <a:ext cx="5614998" cy="50006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285860"/>
            <a:ext cx="4000528" cy="478634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003366"/>
                </a:solidFill>
              </a:rPr>
              <a:t>       Правильное дыхание осуществляется через нос. Он согревает и очищает проходящий через него воздух.             Внутри носа имеются волоски и слизь, которые задерживают частички пыли. Под слизью находится слой мерцательных клеток, реснички которых колышутся и гонят из носа слизь с прилипшими пылинками. </a:t>
            </a:r>
            <a:endParaRPr lang="ru-RU" sz="2000" dirty="0">
              <a:solidFill>
                <a:srgbClr val="003366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260350"/>
            <a:ext cx="7283450" cy="79216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Носовая полость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5368" name="Picture 8" descr="H:\нос.gif"/>
          <p:cNvPicPr>
            <a:picLocks noChangeAspect="1" noChangeArrowheads="1"/>
          </p:cNvPicPr>
          <p:nvPr/>
        </p:nvPicPr>
        <p:blipFill>
          <a:blip r:embed="rId2" cstate="print"/>
          <a:srcRect l="9575" t="11250"/>
          <a:stretch>
            <a:fillRect/>
          </a:stretch>
        </p:blipFill>
        <p:spPr bwMode="auto">
          <a:xfrm>
            <a:off x="4357686" y="1428736"/>
            <a:ext cx="4048122" cy="5072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dirty="0" smtClean="0"/>
              <a:t>Правило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Здоровый человек должен дышать носом, так как в полости носа воздух согревается и очищается от пыли;</a:t>
            </a:r>
          </a:p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 при дыхании ртом в легкие поступает холодный воздух, что и является причиной простудных заболеваний.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 О Р Т А Н 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543560" cy="4525963"/>
          </a:xfrm>
        </p:spPr>
        <p:txBody>
          <a:bodyPr/>
          <a:lstStyle/>
          <a:p>
            <a:pPr>
              <a:buNone/>
            </a:pPr>
            <a:r>
              <a:rPr lang="ru-RU" sz="2000" i="1" dirty="0" smtClean="0"/>
              <a:t>Гортань  состоит из нескольких хрящей, соединенных суставами и связками.  Важную роль играет особый хрящ – эластичный, гибкий надгортанник. Гортань является важнейшей составной частью голосового аппарата. Голосовые связки натянуты между хрящами. Наиболее крупный хрящ гортани – щитовидный. Образование звука происходит при сомкнутых голосовых связках. Строение голосовых связок дает им возможность колебаться как целиком, так и отдельными участками, от чего зависит характер звучания голоса</a:t>
            </a:r>
            <a:endParaRPr lang="ru-RU" sz="2000" dirty="0" smtClean="0"/>
          </a:p>
        </p:txBody>
      </p:sp>
      <p:sp>
        <p:nvSpPr>
          <p:cNvPr id="4" name="Rectangle 3" descr="гортань 02"/>
          <p:cNvSpPr>
            <a:spLocks noChangeAspect="1" noChangeArrowheads="1"/>
          </p:cNvSpPr>
          <p:nvPr/>
        </p:nvSpPr>
        <p:spPr bwMode="auto">
          <a:xfrm>
            <a:off x="5929322" y="1357298"/>
            <a:ext cx="3000396" cy="435771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П Р А В И Л О  2.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4900618" cy="3471874"/>
          </a:xfrm>
        </p:spPr>
        <p:txBody>
          <a:bodyPr/>
          <a:lstStyle/>
          <a:p>
            <a:r>
              <a:rPr lang="ru-RU" dirty="0" smtClean="0"/>
              <a:t> Не </a:t>
            </a:r>
            <a:r>
              <a:rPr lang="ru-RU" dirty="0" smtClean="0">
                <a:solidFill>
                  <a:schemeClr val="tx2"/>
                </a:solidFill>
                <a:latin typeface="Book Antiqua" pitchFamily="18" charset="0"/>
              </a:rPr>
              <a:t> кричите.</a:t>
            </a:r>
          </a:p>
          <a:p>
            <a:r>
              <a:rPr lang="ru-RU" dirty="0" smtClean="0">
                <a:solidFill>
                  <a:schemeClr val="tx2"/>
                </a:solidFill>
                <a:latin typeface="Book Antiqua" pitchFamily="18" charset="0"/>
              </a:rPr>
              <a:t>Крик повреждает голосовые связки, что может вызвать их воспаление, привести к хрипоте или потере голоса.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6" name="Rectangle 4" descr="крик 01"/>
          <p:cNvSpPr txBox="1">
            <a:spLocks noChangeArrowheads="1"/>
          </p:cNvSpPr>
          <p:nvPr/>
        </p:nvSpPr>
        <p:spPr bwMode="auto">
          <a:xfrm>
            <a:off x="6000760" y="1857364"/>
            <a:ext cx="2114536" cy="292895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рганы дыхания">
  <a:themeElements>
    <a:clrScheme name="Химия белый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Химия бел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Химия белы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органы дыхания</Template>
  <TotalTime>289</TotalTime>
  <Words>1392</Words>
  <Application>Microsoft Office PowerPoint</Application>
  <PresentationFormat>Экран (4:3)</PresentationFormat>
  <Paragraphs>147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органы дыхания</vt:lpstr>
      <vt:lpstr>Слайд 1</vt:lpstr>
      <vt:lpstr>Пока дышу-надеюсь…</vt:lpstr>
      <vt:lpstr>Слайд 3</vt:lpstr>
      <vt:lpstr>Гигиена органов  дыхания</vt:lpstr>
      <vt:lpstr>«Верю- не верю»</vt:lpstr>
      <vt:lpstr>Носовая полость</vt:lpstr>
      <vt:lpstr>Правило 1</vt:lpstr>
      <vt:lpstr>Г О Р Т А Н Ь</vt:lpstr>
      <vt:lpstr>П Р А В И Л О  2.</vt:lpstr>
      <vt:lpstr>П Р А В И Л О  3.</vt:lpstr>
      <vt:lpstr>Трахея и бронхи</vt:lpstr>
      <vt:lpstr>П Р А В И Л О  4.</vt:lpstr>
      <vt:lpstr>Л е г к и е</vt:lpstr>
      <vt:lpstr>Что опасно для органов дыхания</vt:lpstr>
      <vt:lpstr>Слайд 15</vt:lpstr>
      <vt:lpstr>Слайд 16</vt:lpstr>
      <vt:lpstr>ПРАВИЛО 5.</vt:lpstr>
      <vt:lpstr>Отрывок из романа П. А. Павленко « Счастье»</vt:lpstr>
      <vt:lpstr>Что опасно для органов дыхания</vt:lpstr>
      <vt:lpstr>Что опасно для органов дыхания</vt:lpstr>
      <vt:lpstr>Что опасно для органов дыхания</vt:lpstr>
      <vt:lpstr>ПРАВИЛО 7</vt:lpstr>
      <vt:lpstr>У мальчика инфекционная болезнь?</vt:lpstr>
      <vt:lpstr>Инфекция- </vt:lpstr>
      <vt:lpstr>Алгоритм  </vt:lpstr>
      <vt:lpstr>Меры профилактики</vt:lpstr>
      <vt:lpstr>«Пока я дышу,я живу!»</vt:lpstr>
      <vt:lpstr>«Пока я дышу,я живу!»</vt:lpstr>
      <vt:lpstr>Гигиена дыхания.</vt:lpstr>
      <vt:lpstr>Найди ошибку в тексте  </vt:lpstr>
      <vt:lpstr>Слайд 31</vt:lpstr>
      <vt:lpstr>Домашнее задание: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Органы дыхания</dc:title>
  <dc:creator>Windows XP</dc:creator>
  <cp:lastModifiedBy>Перебейнос Зинаида Васильевна</cp:lastModifiedBy>
  <cp:revision>35</cp:revision>
  <dcterms:created xsi:type="dcterms:W3CDTF">2011-07-26T07:38:03Z</dcterms:created>
  <dcterms:modified xsi:type="dcterms:W3CDTF">2013-02-16T11:20:07Z</dcterms:modified>
</cp:coreProperties>
</file>