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972" r:id="rId1"/>
  </p:sldMasterIdLst>
  <p:notesMasterIdLst>
    <p:notesMasterId r:id="rId23"/>
  </p:notesMasterIdLst>
  <p:sldIdLst>
    <p:sldId id="256" r:id="rId2"/>
    <p:sldId id="275" r:id="rId3"/>
    <p:sldId id="277" r:id="rId4"/>
    <p:sldId id="279" r:id="rId5"/>
    <p:sldId id="278" r:id="rId6"/>
    <p:sldId id="293" r:id="rId7"/>
    <p:sldId id="294" r:id="rId8"/>
    <p:sldId id="280" r:id="rId9"/>
    <p:sldId id="288" r:id="rId10"/>
    <p:sldId id="298" r:id="rId11"/>
    <p:sldId id="299" r:id="rId12"/>
    <p:sldId id="258" r:id="rId13"/>
    <p:sldId id="297" r:id="rId14"/>
    <p:sldId id="273" r:id="rId15"/>
    <p:sldId id="274" r:id="rId16"/>
    <p:sldId id="307" r:id="rId17"/>
    <p:sldId id="264" r:id="rId18"/>
    <p:sldId id="301" r:id="rId19"/>
    <p:sldId id="268" r:id="rId20"/>
    <p:sldId id="305" r:id="rId21"/>
    <p:sldId id="300" r:id="rId22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269" autoAdjust="0"/>
  </p:normalViewPr>
  <p:slideViewPr>
    <p:cSldViewPr>
      <p:cViewPr>
        <p:scale>
          <a:sx n="73" d="100"/>
          <a:sy n="73" d="100"/>
        </p:scale>
        <p:origin x="-107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C42F8-8546-4757-9969-F65FAA1F7BF4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22694"/>
            <a:ext cx="545211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595AF-323F-4ED3-A52E-211C8F484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595AF-323F-4ED3-A52E-211C8F484AC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595AF-323F-4ED3-A52E-211C8F484AC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595AF-323F-4ED3-A52E-211C8F484AC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46EEF-145D-4283-90DB-6C97D4EF761E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BEF29-13BB-47BC-9986-7057A07C34A8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7DCA-8CE7-447D-9C1B-CC3068FD0150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06EE-49A1-40C1-A72A-EFC5F0AEFD4B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006E3-6F9A-4402-BFC7-854474E7E6AE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097AD-7656-40E0-B244-AFFBB1AA81B4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AAAA-3226-4938-BB1A-9E68828A3117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2182B-4A41-49F4-999D-E523B589C3AD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E074-0863-4640-B9E9-5C34932DCC62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DB0BE-93C8-4D13-81E5-B7A7FD3AF9B1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EF33F-B0AF-497D-96EE-85114102AC2F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841015-266B-4DB5-94EF-614F7AC2AFEE}" type="datetime1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165609-F8A8-4612-B2B4-B8BE85D8097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golubi.kzforum.info/foru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642918"/>
            <a:ext cx="6643734" cy="1500198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pPr algn="ctr"/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2400" dirty="0" smtClean="0"/>
              <a:t/>
            </a:r>
            <a:br>
              <a:rPr lang="kk-KZ" sz="2400" dirty="0" smtClean="0"/>
            </a:br>
            <a:r>
              <a:rPr lang="kk-KZ" sz="1600" dirty="0" smtClean="0"/>
              <a:t>Костанайская  область</a:t>
            </a:r>
            <a:br>
              <a:rPr lang="kk-KZ" sz="1600" dirty="0" smtClean="0"/>
            </a:br>
            <a:r>
              <a:rPr lang="kk-KZ" sz="1600" dirty="0" smtClean="0"/>
              <a:t>Мендыкаринский район</a:t>
            </a:r>
            <a:br>
              <a:rPr lang="kk-KZ" sz="1600" dirty="0" smtClean="0"/>
            </a:br>
            <a:r>
              <a:rPr lang="kk-KZ" sz="1600" dirty="0" smtClean="0"/>
              <a:t>Архипов  негізгі мектебі</a:t>
            </a:r>
            <a:br>
              <a:rPr lang="kk-KZ" sz="1600" dirty="0" smtClean="0"/>
            </a:br>
            <a:r>
              <a:rPr lang="kk-KZ" sz="1600" dirty="0" smtClean="0"/>
              <a:t>Архиповская основная школа</a:t>
            </a:r>
            <a:br>
              <a:rPr lang="kk-KZ" sz="1600" dirty="0" smtClean="0"/>
            </a:b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143116"/>
            <a:ext cx="7858181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</a:t>
            </a:r>
            <a:r>
              <a:rPr lang="kk-KZ" sz="1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Таза табиғи орта</a:t>
            </a:r>
            <a:r>
              <a:rPr lang="kk-KZ" sz="1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-Қазақстана -2030  </a:t>
            </a:r>
            <a:r>
              <a:rPr lang="kk-KZ" sz="1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стратегиясын іске асырудың ңегізгі</a:t>
            </a:r>
            <a:r>
              <a:rPr lang="ru-RU" sz="1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» </a:t>
            </a:r>
          </a:p>
          <a:p>
            <a:pPr algn="ctr"/>
            <a:r>
              <a:rPr lang="ru-RU" sz="1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«Здоровая природная среда- основа реализации стратегии Казахстан-2030»</a:t>
            </a:r>
          </a:p>
          <a:p>
            <a:pPr algn="ctr"/>
            <a:endParaRPr lang="ru-RU" sz="1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4714884"/>
            <a:ext cx="6572296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Орындаушы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: Гудов Александр-4  </a:t>
            </a:r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сынып</a:t>
            </a:r>
            <a:endParaRPr lang="ru-RU" sz="1400" dirty="0" smtClean="0">
              <a:solidFill>
                <a:srgbClr val="FF0000"/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Исполнитель: Гудов Александр- 4 класс</a:t>
            </a:r>
          </a:p>
          <a:p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Жетекшісі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: </a:t>
            </a:r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Калиева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З.Х.-бастауыш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  </a:t>
            </a:r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сынып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kk-KZ" sz="1400" dirty="0" smtClean="0">
                <a:solidFill>
                  <a:srgbClr val="FF0000"/>
                </a:solidFill>
                <a:latin typeface="Book Antiqua" pitchFamily="18" charset="0"/>
              </a:rPr>
              <a:t>мұғалімі</a:t>
            </a:r>
            <a:endParaRPr lang="ru-RU" sz="1400" dirty="0" smtClean="0">
              <a:solidFill>
                <a:srgbClr val="FF0000"/>
              </a:solidFill>
              <a:latin typeface="Book Antiqua" pitchFamily="18" charset="0"/>
            </a:endParaRPr>
          </a:p>
          <a:p>
            <a:r>
              <a:rPr lang="kk-KZ" sz="1400" dirty="0" smtClean="0">
                <a:solidFill>
                  <a:srgbClr val="FF0000"/>
                </a:solidFill>
                <a:latin typeface="Book Antiqua" pitchFamily="18" charset="0"/>
              </a:rPr>
              <a:t>Руководитель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: </a:t>
            </a:r>
            <a:r>
              <a:rPr lang="ru-RU" sz="1400" dirty="0" err="1" smtClean="0">
                <a:solidFill>
                  <a:srgbClr val="FF0000"/>
                </a:solidFill>
                <a:latin typeface="Book Antiqua" pitchFamily="18" charset="0"/>
              </a:rPr>
              <a:t>Калиева</a:t>
            </a:r>
            <a:r>
              <a:rPr lang="ru-RU" sz="1400" dirty="0" smtClean="0">
                <a:solidFill>
                  <a:srgbClr val="FF0000"/>
                </a:solidFill>
                <a:latin typeface="Book Antiqua" pitchFamily="18" charset="0"/>
              </a:rPr>
              <a:t> З.Х. – учитель начальных классов</a:t>
            </a:r>
            <a:endParaRPr lang="ru-RU" sz="14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607220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п.Архиповка  2012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3572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571744"/>
            <a:ext cx="7929618" cy="8617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Тема: «Голуби – мир моих  увлечений»</a:t>
            </a:r>
          </a:p>
        </p:txBody>
      </p:sp>
      <p:pic>
        <p:nvPicPr>
          <p:cNvPr id="11" name="Рисунок 10" descr="http://www.ptitsevod.kz/images/stories/golubi/otrgol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952500" cy="93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F:\голуби и я\Фото0318.jpg"/>
          <p:cNvPicPr/>
          <p:nvPr/>
        </p:nvPicPr>
        <p:blipFill>
          <a:blip r:embed="rId2" cstate="print"/>
          <a:srcRect l="63330" t="24150" r="6565" b="32035"/>
          <a:stretch>
            <a:fillRect/>
          </a:stretch>
        </p:blipFill>
        <p:spPr bwMode="auto">
          <a:xfrm>
            <a:off x="3286116" y="4214818"/>
            <a:ext cx="3000396" cy="22385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F:\голуби и я\Фото0173.jpg"/>
          <p:cNvPicPr/>
          <p:nvPr/>
        </p:nvPicPr>
        <p:blipFill>
          <a:blip r:embed="rId3" cstate="print">
            <a:lum bright="10000"/>
          </a:blip>
          <a:srcRect l="6087" t="36325" r="57069" b="27137"/>
          <a:stretch>
            <a:fillRect/>
          </a:stretch>
        </p:blipFill>
        <p:spPr bwMode="auto">
          <a:xfrm>
            <a:off x="6215074" y="1928802"/>
            <a:ext cx="2341428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F:\голуби и я\Фото0311.jpg"/>
          <p:cNvPicPr/>
          <p:nvPr/>
        </p:nvPicPr>
        <p:blipFill>
          <a:blip r:embed="rId4" cstate="print">
            <a:lum bright="10000"/>
          </a:blip>
          <a:srcRect l="34634" t="25218" r="33618" b="34603"/>
          <a:stretch>
            <a:fillRect/>
          </a:stretch>
        </p:blipFill>
        <p:spPr bwMode="auto">
          <a:xfrm rot="5684274">
            <a:off x="3428496" y="2583455"/>
            <a:ext cx="1533683" cy="12674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F:\голуби и я\Фото0315.jpg"/>
          <p:cNvPicPr/>
          <p:nvPr/>
        </p:nvPicPr>
        <p:blipFill>
          <a:blip r:embed="rId5" cstate="print">
            <a:lum bright="20000"/>
          </a:blip>
          <a:srcRect l="27739" t="16239" r="21592" b="21581"/>
          <a:stretch>
            <a:fillRect/>
          </a:stretch>
        </p:blipFill>
        <p:spPr bwMode="auto">
          <a:xfrm flipH="1">
            <a:off x="357158" y="2000241"/>
            <a:ext cx="3000396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372476" cy="582455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900" b="1" dirty="0" smtClean="0">
                <a:solidFill>
                  <a:srgbClr val="FF0000"/>
                </a:solidFill>
              </a:rPr>
              <a:t>Схема развития голубя  </a:t>
            </a:r>
          </a:p>
          <a:p>
            <a:r>
              <a:rPr lang="ru-RU" sz="1900" dirty="0" smtClean="0">
                <a:solidFill>
                  <a:srgbClr val="FF0000"/>
                </a:solidFill>
              </a:rPr>
              <a:t> Период спаривания в течение  года </a:t>
            </a:r>
            <a:r>
              <a:rPr lang="ru-RU" sz="3600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ru-RU" sz="1900" dirty="0" smtClean="0">
                <a:solidFill>
                  <a:srgbClr val="FF0000"/>
                </a:solidFill>
              </a:rPr>
              <a:t> весна                лето   </a:t>
            </a:r>
            <a:r>
              <a:rPr lang="ru-RU" sz="3600" dirty="0" smtClean="0">
                <a:solidFill>
                  <a:srgbClr val="FF0000"/>
                </a:solidFill>
              </a:rPr>
              <a:t>          </a:t>
            </a:r>
            <a:r>
              <a:rPr lang="ru-RU" sz="1900" dirty="0" smtClean="0">
                <a:solidFill>
                  <a:srgbClr val="FF0000"/>
                </a:solidFill>
              </a:rPr>
              <a:t>осень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(6мес.-1 год)                 яйцо(2 )                 птенец(5 недель)          взрослая особь 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      взрослая особь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3" name="Рисунок 12" descr="http://www.ptitsevod.kz/images/stories/golubi/otrgol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85728"/>
            <a:ext cx="952500" cy="93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0" name="Прямая со стрелкой 19"/>
          <p:cNvCxnSpPr/>
          <p:nvPr/>
        </p:nvCxnSpPr>
        <p:spPr>
          <a:xfrm>
            <a:off x="2928926" y="3214686"/>
            <a:ext cx="100013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714876" y="3071810"/>
            <a:ext cx="150019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6143636" y="3929066"/>
            <a:ext cx="107157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785918" y="1928802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286248" y="1928802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голуби и я\Фото0315.jpg"/>
          <p:cNvPicPr/>
          <p:nvPr/>
        </p:nvPicPr>
        <p:blipFill>
          <a:blip r:embed="rId2" cstate="print">
            <a:lum bright="30000" contrast="10000"/>
          </a:blip>
          <a:srcRect/>
          <a:stretch>
            <a:fillRect/>
          </a:stretch>
        </p:blipFill>
        <p:spPr bwMode="auto">
          <a:xfrm>
            <a:off x="5214942" y="2000240"/>
            <a:ext cx="1571636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F:\голуби и я\Фото0316.jpg"/>
          <p:cNvPicPr/>
          <p:nvPr/>
        </p:nvPicPr>
        <p:blipFill>
          <a:blip r:embed="rId3" cstate="print">
            <a:lum bright="30000"/>
          </a:blip>
          <a:srcRect l="61369" t="29820" r="-422"/>
          <a:stretch>
            <a:fillRect/>
          </a:stretch>
        </p:blipFill>
        <p:spPr bwMode="auto">
          <a:xfrm flipH="1">
            <a:off x="1857356" y="3786190"/>
            <a:ext cx="2071702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Самка породы «Павлин»   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FF0000"/>
                </a:solidFill>
              </a:rPr>
              <a:t>Самец породы</a:t>
            </a: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«Бакинец» </a:t>
            </a:r>
            <a:r>
              <a:rPr lang="ru-RU" dirty="0" smtClean="0">
                <a:solidFill>
                  <a:srgbClr val="FF0000"/>
                </a:solidFill>
              </a:rPr>
              <a:t>              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14422"/>
            <a:ext cx="2054382" cy="21431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2214547" cy="19288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64291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Место  обитания моих голубей ( крыша  сарая)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F:\голуби и я\Фото019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643314"/>
            <a:ext cx="2214578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F:\голуби и я\Фото01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500546" y="3500454"/>
            <a:ext cx="2214578" cy="2643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00042"/>
            <a:ext cx="8229600" cy="582455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Таблица № 1 «Режим  кормления голубей»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1360487"/>
          <a:ext cx="6786610" cy="4497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2836"/>
                <a:gridCol w="3313774"/>
              </a:tblGrid>
              <a:tr h="89948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Виды кома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Частота кормления</a:t>
                      </a:r>
                      <a:endParaRPr lang="ru-RU" sz="1200" dirty="0"/>
                    </a:p>
                  </a:txBody>
                  <a:tcPr/>
                </a:tc>
              </a:tr>
              <a:tr h="89948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Зерно  300 грамм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 раза в день</a:t>
                      </a:r>
                      <a:endParaRPr lang="ru-RU" sz="1200" dirty="0"/>
                    </a:p>
                  </a:txBody>
                  <a:tcPr/>
                </a:tc>
              </a:tr>
              <a:tr h="89948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Семечки  1 стакан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Один раз в день</a:t>
                      </a:r>
                      <a:endParaRPr lang="ru-RU" sz="1200" dirty="0"/>
                    </a:p>
                  </a:txBody>
                  <a:tcPr/>
                </a:tc>
              </a:tr>
              <a:tr h="89948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Витамины</a:t>
                      </a:r>
                    </a:p>
                    <a:p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Тривит</a:t>
                      </a:r>
                      <a:r>
                        <a:rPr lang="ru-RU" sz="1200" dirty="0" smtClean="0"/>
                        <a:t>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раз в неделю</a:t>
                      </a:r>
                      <a:endParaRPr lang="ru-RU" sz="1200" dirty="0"/>
                    </a:p>
                  </a:txBody>
                  <a:tcPr/>
                </a:tc>
              </a:tr>
              <a:tr h="89948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Вода 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постоянно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500694" y="3929066"/>
            <a:ext cx="2119506" cy="1869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F:\голуби и я\Фото0172.jpg"/>
          <p:cNvPicPr/>
          <p:nvPr/>
        </p:nvPicPr>
        <p:blipFill>
          <a:blip r:embed="rId3" cstate="print">
            <a:lum bright="30000"/>
          </a:blip>
          <a:srcRect l="12788" r="7060" b="20583"/>
          <a:stretch>
            <a:fillRect/>
          </a:stretch>
        </p:blipFill>
        <p:spPr bwMode="auto">
          <a:xfrm>
            <a:off x="3214678" y="2928934"/>
            <a:ext cx="184307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lum bright="30000"/>
          </a:blip>
          <a:srcRect/>
          <a:stretch>
            <a:fillRect/>
          </a:stretch>
        </p:blipFill>
        <p:spPr bwMode="auto">
          <a:xfrm>
            <a:off x="928662" y="1500174"/>
            <a:ext cx="2092789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28596" y="642918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Питание и уход за  питомцами  осуществляю я сам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5715016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Взрослые голуби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 flipH="1">
            <a:off x="2071670" y="714356"/>
            <a:ext cx="3214710" cy="253060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 rot="5996992">
            <a:off x="5076798" y="2527084"/>
            <a:ext cx="2771434" cy="30624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lum bright="30000"/>
          </a:blip>
          <a:srcRect/>
          <a:stretch>
            <a:fillRect/>
          </a:stretch>
        </p:blipFill>
        <p:spPr bwMode="auto">
          <a:xfrm>
            <a:off x="357158" y="2786058"/>
            <a:ext cx="3286148" cy="305951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571604" y="357166"/>
            <a:ext cx="5000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 гнездования   и  высиживания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4214818"/>
            <a:ext cx="2459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Гнездо голубя вид «Павлин»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4813994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Сделано из веточек, имеет плоскую форму и находится  на полу, в защищенном от света месте в углу.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348" y="1643050"/>
          <a:ext cx="8229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Дата</a:t>
                      </a:r>
                      <a:r>
                        <a:rPr lang="ru-RU" sz="1400" baseline="0" dirty="0" smtClean="0"/>
                        <a:t>   наблюдения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особь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Вес  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01.03-18.03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Яйцо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30грамм 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19.03</a:t>
                      </a:r>
                      <a:r>
                        <a:rPr lang="ru-RU" sz="1400" baseline="0" dirty="0" smtClean="0"/>
                        <a:t>  выводок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день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 </a:t>
                      </a:r>
                      <a:r>
                        <a:rPr lang="ru-RU" sz="1400" dirty="0" err="1" smtClean="0"/>
                        <a:t>гр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19.03-</a:t>
                      </a:r>
                      <a:r>
                        <a:rPr lang="ru-RU" sz="1400" baseline="0" dirty="0" smtClean="0"/>
                        <a:t> 25</a:t>
                      </a:r>
                      <a:r>
                        <a:rPr lang="ru-RU" sz="1400" dirty="0" smtClean="0"/>
                        <a:t>.03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неделя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140 </a:t>
                      </a:r>
                      <a:r>
                        <a:rPr lang="ru-RU" sz="1400" dirty="0" err="1" smtClean="0"/>
                        <a:t>гр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26.03-01.04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неделя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350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гр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02.04-08.04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 неделя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470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гр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09.04-15.04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неделя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610 </a:t>
                      </a:r>
                      <a:r>
                        <a:rPr lang="ru-RU" sz="1400" dirty="0" err="1" smtClean="0"/>
                        <a:t>гр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42976" y="214290"/>
            <a:ext cx="75724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Таблица  № 2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«Полное развитие птенца»</a:t>
            </a:r>
          </a:p>
          <a:p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2928926" y="4000504"/>
            <a:ext cx="233518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000760" y="3929066"/>
            <a:ext cx="1984389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 rot="5400000">
            <a:off x="1697994" y="1945288"/>
            <a:ext cx="2000263" cy="1538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 contrast="30000"/>
          </a:blip>
          <a:srcRect/>
          <a:stretch>
            <a:fillRect/>
          </a:stretch>
        </p:blipFill>
        <p:spPr bwMode="auto">
          <a:xfrm rot="16200000" flipH="1">
            <a:off x="294650" y="1705558"/>
            <a:ext cx="1643074" cy="1232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 rot="5400000">
            <a:off x="671647" y="4121611"/>
            <a:ext cx="1785951" cy="1829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42910" y="285728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Карта № 3  «Взросление птенцов»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421481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071934" y="1000108"/>
          <a:ext cx="4762544" cy="2714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1272"/>
                <a:gridCol w="2381272"/>
              </a:tblGrid>
              <a:tr h="37443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Признак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возраст</a:t>
                      </a:r>
                      <a:endParaRPr lang="ru-RU" sz="1400" dirty="0"/>
                    </a:p>
                  </a:txBody>
                  <a:tcPr/>
                </a:tc>
              </a:tr>
              <a:tr h="6552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Появились первые перышки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Восьмой день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6552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Птенцы стали зрячими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Десятый день</a:t>
                      </a:r>
                      <a:endParaRPr lang="ru-RU" sz="1400" dirty="0"/>
                    </a:p>
                  </a:txBody>
                  <a:tcPr/>
                </a:tc>
              </a:tr>
              <a:tr h="6552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Птенцы покрылись перьями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Через четыре недели</a:t>
                      </a:r>
                      <a:endParaRPr lang="ru-RU" sz="1400" dirty="0"/>
                    </a:p>
                  </a:txBody>
                  <a:tcPr/>
                </a:tc>
              </a:tr>
              <a:tr h="37443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Начало полета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Через пять недель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57224" y="3214686"/>
            <a:ext cx="6443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яйцо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:\голуби и я\Фото017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786190"/>
            <a:ext cx="2140473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7" name="Рисунок 6" descr="F:\голуби и я\Фото01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571876"/>
            <a:ext cx="1357322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F:\голуби и я\Фото018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928670"/>
            <a:ext cx="1571636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F:\голуби и я\Фото0184.jpg"/>
          <p:cNvPicPr/>
          <p:nvPr/>
        </p:nvPicPr>
        <p:blipFill>
          <a:blip r:embed="rId5" cstate="print"/>
          <a:srcRect t="50926" r="2262"/>
          <a:stretch>
            <a:fillRect/>
          </a:stretch>
        </p:blipFill>
        <p:spPr bwMode="auto">
          <a:xfrm>
            <a:off x="1142976" y="1214422"/>
            <a:ext cx="185738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4869855" y="2845393"/>
            <a:ext cx="2428892" cy="2167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004703" y="4424661"/>
            <a:ext cx="1785950" cy="1652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7794" y="1285860"/>
            <a:ext cx="2154107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57192" y="35716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Мои  открытия : Голубей  легко приручить, они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 не боятся человека  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голуби и я\Фото03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07126" y="1964520"/>
            <a:ext cx="3071834" cy="2286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785918" y="357166"/>
            <a:ext cx="6786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Автор проекта : 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Гудов  Александр-ученик  4 класса 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Архиповской основной школы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9" name="Рисунок 8" descr="http://www.ptitsevod.kz/images/stories/golubi/otrgol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952500" cy="933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643174" y="3500438"/>
            <a:ext cx="30223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Проект по познанию мира: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28926" y="4357694"/>
            <a:ext cx="3556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«Голуби- мир моих увлечений»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285728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Модель № 4 « «Селекционная работа с голубями» 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285860"/>
          <a:ext cx="7667636" cy="4839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3941"/>
                <a:gridCol w="3893695"/>
              </a:tblGrid>
              <a:tr h="34535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Объект</a:t>
                      </a:r>
                      <a:r>
                        <a:rPr lang="ru-RU" sz="1200" baseline="0" dirty="0" smtClean="0"/>
                        <a:t> исследования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наблюдения </a:t>
                      </a:r>
                      <a:endParaRPr lang="ru-RU" sz="1200" dirty="0"/>
                    </a:p>
                  </a:txBody>
                  <a:tcPr/>
                </a:tc>
              </a:tr>
              <a:tr h="87994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Приобретение  породы голубей бакинец и  вертуны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Резкое отличие внешнего вида голубей</a:t>
                      </a:r>
                    </a:p>
                    <a:p>
                      <a:r>
                        <a:rPr lang="ru-RU" sz="1200" dirty="0" smtClean="0"/>
                        <a:t>(признаки- гладкие  или  лохматые  ножки)</a:t>
                      </a:r>
                      <a:endParaRPr lang="ru-RU" sz="1200" dirty="0"/>
                    </a:p>
                  </a:txBody>
                  <a:tcPr/>
                </a:tc>
              </a:tr>
              <a:tr h="68124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Содержание  пары в  отдельной клетке  для   спаривания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 течение  2-х недель</a:t>
                      </a:r>
                      <a:endParaRPr lang="ru-RU" sz="1200" dirty="0"/>
                    </a:p>
                  </a:txBody>
                  <a:tcPr/>
                </a:tc>
              </a:tr>
              <a:tr h="879941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Насиживание</a:t>
                      </a:r>
                    </a:p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потомства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занимаются оба партнера, Самец находится в гнезде как правило в первой половине дня, пока самка занята едой. </a:t>
                      </a:r>
                      <a:endParaRPr lang="ru-RU" sz="1200" dirty="0"/>
                    </a:p>
                  </a:txBody>
                  <a:tcPr/>
                </a:tc>
              </a:tr>
              <a:tr h="482548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Инкубационный период длится от 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Период</a:t>
                      </a:r>
                      <a:r>
                        <a:rPr lang="ru-RU" sz="1200" baseline="0" dirty="0" smtClean="0"/>
                        <a:t>  выводка</a:t>
                      </a:r>
                      <a:endParaRPr lang="ru-RU" sz="1200" dirty="0"/>
                    </a:p>
                  </a:txBody>
                  <a:tcPr/>
                </a:tc>
              </a:tr>
              <a:tr h="34535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Потомство -2 птенца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Внешнее отличие от родителей</a:t>
                      </a:r>
                      <a:endParaRPr lang="ru-RU" sz="1200" dirty="0"/>
                    </a:p>
                  </a:txBody>
                  <a:tcPr/>
                </a:tc>
              </a:tr>
              <a:tr h="87994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Подросшее</a:t>
                      </a:r>
                      <a:r>
                        <a:rPr lang="ru-RU" sz="1200" baseline="0" dirty="0" smtClean="0"/>
                        <a:t> потомство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Появление новых признаков  отличных от родителей(сильный признак вида </a:t>
                      </a:r>
                    </a:p>
                    <a:p>
                      <a:r>
                        <a:rPr lang="ru-RU" sz="1200" dirty="0" smtClean="0"/>
                        <a:t> ( лохматые ноги, другой окрас)</a:t>
                      </a:r>
                      <a:endParaRPr lang="ru-RU" sz="1200" dirty="0"/>
                    </a:p>
                  </a:txBody>
                  <a:tcPr/>
                </a:tc>
              </a:tr>
              <a:tr h="34535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Вывел новую</a:t>
                      </a:r>
                      <a:r>
                        <a:rPr lang="ru-RU" sz="1200" baseline="0" dirty="0" smtClean="0"/>
                        <a:t>  </a:t>
                      </a:r>
                      <a:r>
                        <a:rPr lang="ru-RU" sz="1200" dirty="0" smtClean="0"/>
                        <a:t>породу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Назвал  вид  своей</a:t>
                      </a:r>
                      <a:r>
                        <a:rPr lang="ru-RU" sz="1200" baseline="0" dirty="0" smtClean="0"/>
                        <a:t>  породы  « Чудо» 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670" y="285728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Самооценка проекта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Проект- культурный продукт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1500174"/>
          <a:ext cx="7048528" cy="309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84"/>
                <a:gridCol w="3929090"/>
                <a:gridCol w="235745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Положительная сторона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Отрицательная сторона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Экологическое воспитание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засоренность чердака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Любовь к животным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Дорогой корм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Практические навыки ухода за животными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Необходима   работа  вместе со  взрослым человеком(папа и мама).</a:t>
                      </a:r>
                    </a:p>
                    <a:p>
                      <a:r>
                        <a:rPr lang="ru-RU" sz="1400" dirty="0" smtClean="0"/>
                        <a:t>Болезни птиц</a:t>
                      </a:r>
                      <a:r>
                        <a:rPr lang="ru-RU" sz="1400" baseline="0" dirty="0" smtClean="0"/>
                        <a:t> 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Нравственные  качества личности- ответственность и забота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Интерес к естественным</a:t>
                      </a:r>
                      <a:r>
                        <a:rPr lang="ru-RU" sz="1400" baseline="0" dirty="0" smtClean="0"/>
                        <a:t>  наукам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голуби и я\Фото017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428868"/>
            <a:ext cx="178595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714356"/>
            <a:ext cx="73581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Цель исследовательской работы: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Селекция   породы  голубей в домашних условиях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285728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r>
              <a:rPr lang="ru-RU" sz="1600" dirty="0" smtClean="0">
                <a:solidFill>
                  <a:srgbClr val="FF0000"/>
                </a:solidFill>
              </a:rPr>
              <a:t>Гипотеза: В домашних условиях возможно вывести новую породу  голубей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F:\голуби и я\Фото0173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714744" y="1785926"/>
            <a:ext cx="264320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0800000" flipV="1">
            <a:off x="1000068" y="1525587"/>
            <a:ext cx="814393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Задачи: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1.Изучить  условия  жизни содержания  голубей  в домашних условиях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2. Оценить возможности содержания и выведения  новых пород голубей в домашних условиях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3. Разработать и выполнить проект по данной теме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4. Создать презентацию  «Голуби мир моих увлечений» для распространения   среди учащихся школы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5. Оценить  учебную и воспитательную   сторону проекта</a:t>
            </a:r>
          </a:p>
          <a:p>
            <a:pPr lvl="0"/>
            <a:endParaRPr lang="ru-RU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857356" y="5786454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192" y="428604"/>
            <a:ext cx="828680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 </a:t>
            </a:r>
            <a:r>
              <a:rPr lang="ru-RU" sz="1600" dirty="0" smtClean="0">
                <a:solidFill>
                  <a:srgbClr val="FF0000"/>
                </a:solidFill>
              </a:rPr>
              <a:t>Обоснование проекта : </a:t>
            </a:r>
          </a:p>
          <a:p>
            <a:pPr lvl="0"/>
            <a:r>
              <a:rPr lang="ru-RU" sz="1600" dirty="0" smtClean="0">
                <a:solidFill>
                  <a:srgbClr val="FF0000"/>
                </a:solidFill>
              </a:rPr>
              <a:t>1.</a:t>
            </a:r>
            <a:r>
              <a:rPr lang="ru-RU" sz="1600" b="1" i="1" dirty="0" smtClean="0">
                <a:solidFill>
                  <a:srgbClr val="FF0000"/>
                </a:solidFill>
              </a:rPr>
              <a:t> Личные интересы</a:t>
            </a:r>
            <a:r>
              <a:rPr lang="ru-RU" sz="1600" i="1" dirty="0" smtClean="0">
                <a:solidFill>
                  <a:srgbClr val="FF0000"/>
                </a:solidFill>
              </a:rPr>
              <a:t>: содержание голубей в домашних условиях</a:t>
            </a:r>
            <a:endParaRPr lang="ru-RU" sz="1600" dirty="0" smtClean="0">
              <a:solidFill>
                <a:srgbClr val="FF0000"/>
              </a:solidFill>
            </a:endParaRP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2.Специфика  помещения  голубятня или чердак сарая </a:t>
            </a:r>
            <a:r>
              <a:rPr lang="ru-RU" sz="1600" i="1" dirty="0" smtClean="0">
                <a:solidFill>
                  <a:srgbClr val="FF0000"/>
                </a:solidFill>
              </a:rPr>
              <a:t>.</a:t>
            </a:r>
            <a:endParaRPr lang="ru-RU" sz="1600" dirty="0" smtClean="0">
              <a:solidFill>
                <a:srgbClr val="FF0000"/>
              </a:solidFill>
            </a:endParaRP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3.Сложность и трудоемкость – </a:t>
            </a:r>
            <a:r>
              <a:rPr lang="ru-RU" sz="1600" dirty="0" smtClean="0">
                <a:solidFill>
                  <a:srgbClr val="FF0000"/>
                </a:solidFill>
              </a:rPr>
              <a:t>простота и доступность мероприятия для учащихся, соблюдение ТБ </a:t>
            </a: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4.Соответствие материально-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b="1" i="1" dirty="0" smtClean="0">
                <a:solidFill>
                  <a:srgbClr val="FF0000"/>
                </a:solidFill>
              </a:rPr>
              <a:t>технической базы: приобретены голуби  и  приспособлен чердак сарая</a:t>
            </a:r>
            <a:r>
              <a:rPr lang="ru-RU" sz="1600" dirty="0" smtClean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5.Творческая самостоятельность –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i="1" dirty="0" smtClean="0">
                <a:solidFill>
                  <a:srgbClr val="FF0000"/>
                </a:solidFill>
              </a:rPr>
              <a:t>самостоятельно изучает  и апробирует  ухаживая за голубями.</a:t>
            </a:r>
            <a:endParaRPr lang="ru-RU" sz="1600" dirty="0" smtClean="0">
              <a:solidFill>
                <a:srgbClr val="FF0000"/>
              </a:solidFill>
            </a:endParaRPr>
          </a:p>
          <a:p>
            <a:pPr lvl="0"/>
            <a:r>
              <a:rPr lang="ru-RU" sz="1600" b="1" i="1" dirty="0" smtClean="0">
                <a:solidFill>
                  <a:srgbClr val="FF0000"/>
                </a:solidFill>
              </a:rPr>
              <a:t>6.Возможность реализации открытий проекта: у учащихся  дома имеются голуби</a:t>
            </a:r>
            <a:r>
              <a:rPr lang="ru-RU" sz="1600" i="1" dirty="0" smtClean="0">
                <a:solidFill>
                  <a:srgbClr val="FF0000"/>
                </a:solidFill>
              </a:rPr>
              <a:t>.</a:t>
            </a:r>
            <a:endParaRPr lang="ru-RU" sz="1600" dirty="0" smtClean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 </a:t>
            </a:r>
            <a:endParaRPr lang="ru-RU" sz="2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3" name="Рисунок 2" descr="F:\голуби и я\Фото0165.jpg"/>
          <p:cNvPicPr/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429124" y="3357562"/>
            <a:ext cx="2357454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28794" y="1428736"/>
            <a:ext cx="36471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52698" y="215264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1285852" y="1640932"/>
            <a:ext cx="7358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Методы  исследования проекта: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Теоретические – </a:t>
            </a:r>
            <a:r>
              <a:rPr lang="ru-RU" dirty="0" smtClean="0">
                <a:solidFill>
                  <a:srgbClr val="FF0000"/>
                </a:solidFill>
              </a:rPr>
              <a:t>изучение научного материала.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Практические – </a:t>
            </a:r>
            <a:r>
              <a:rPr lang="ru-RU" dirty="0" smtClean="0">
                <a:solidFill>
                  <a:srgbClr val="FF0000"/>
                </a:solidFill>
              </a:rPr>
              <a:t>наблюдение в период  ухода и содержания голубей.</a:t>
            </a:r>
          </a:p>
          <a:p>
            <a:pPr lvl="0"/>
            <a:r>
              <a:rPr lang="ru-RU" b="1" i="1" dirty="0" smtClean="0">
                <a:solidFill>
                  <a:srgbClr val="FF0000"/>
                </a:solidFill>
              </a:rPr>
              <a:t>Открытия: селекция в домашних условиях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71480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      Исследования: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 Летите, голуби, летите,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В лучах зари и в грозной мгле.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Зовите, голуби, зовите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К труду и миру на Земле!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2714620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Научная  классификация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3286124"/>
            <a:ext cx="514353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Царство: Животные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Тип: Хордовые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Подтип: Позвоночные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Класс: Птицы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Отряд: Голубеобразные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Семейство: Голубиные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Род: Голуби</a:t>
            </a:r>
            <a:b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Вид: голубь  «Бакинцы»- Вертун  и вид  «Павлин» </a:t>
            </a:r>
            <a:endParaRPr lang="ru-RU" sz="1600" dirty="0" smtClean="0">
              <a:solidFill>
                <a:srgbClr val="FF0000"/>
              </a:solidFill>
              <a:latin typeface="Arial" pitchFamily="34" charset="0"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0828" y="428604"/>
            <a:ext cx="73760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buFont typeface="Arial" pitchFamily="34" charset="0"/>
              <a:buChar char="•"/>
            </a:pPr>
            <a:endParaRPr lang="ru-RU" sz="1600" dirty="0" smtClean="0">
              <a:solidFill>
                <a:srgbClr val="FF33CC"/>
              </a:solidFill>
            </a:endParaRPr>
          </a:p>
          <a:p>
            <a:pPr lvl="3">
              <a:buFont typeface="Arial" pitchFamily="34" charset="0"/>
              <a:buChar char="•"/>
            </a:pPr>
            <a:endParaRPr lang="ru-RU" sz="1600" dirty="0" smtClean="0">
              <a:solidFill>
                <a:srgbClr val="FF33CC"/>
              </a:solidFill>
            </a:endParaRPr>
          </a:p>
          <a:p>
            <a:pPr lvl="3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FF33CC"/>
                </a:solidFill>
              </a:rPr>
              <a:t>Процесс проведения исследования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142984"/>
            <a:ext cx="2571768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Библиотека 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1214422"/>
            <a:ext cx="1857388" cy="11430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Интернет 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00826" y="1142984"/>
            <a:ext cx="1857388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Опросы </a:t>
            </a:r>
            <a:endParaRPr lang="ru-RU" sz="1600" dirty="0"/>
          </a:p>
        </p:txBody>
      </p:sp>
      <p:sp>
        <p:nvSpPr>
          <p:cNvPr id="22" name="Лента лицом вверх 21"/>
          <p:cNvSpPr/>
          <p:nvPr/>
        </p:nvSpPr>
        <p:spPr>
          <a:xfrm>
            <a:off x="785786" y="3143248"/>
            <a:ext cx="2571768" cy="785818"/>
          </a:xfrm>
          <a:prstGeom prst="ribbon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Книги </a:t>
            </a:r>
            <a:endParaRPr lang="ru-RU" sz="1600" dirty="0"/>
          </a:p>
        </p:txBody>
      </p:sp>
      <p:sp>
        <p:nvSpPr>
          <p:cNvPr id="26" name="Лента лицом вверх 25"/>
          <p:cNvSpPr/>
          <p:nvPr/>
        </p:nvSpPr>
        <p:spPr>
          <a:xfrm>
            <a:off x="3571868" y="3071810"/>
            <a:ext cx="3143272" cy="1143008"/>
          </a:xfrm>
          <a:prstGeom prst="ribbon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Сайты  о природе</a:t>
            </a:r>
            <a:endParaRPr lang="ru-RU" sz="1600" dirty="0"/>
          </a:p>
        </p:txBody>
      </p:sp>
      <p:sp>
        <p:nvSpPr>
          <p:cNvPr id="27" name="Лента лицом вверх 26"/>
          <p:cNvSpPr/>
          <p:nvPr/>
        </p:nvSpPr>
        <p:spPr>
          <a:xfrm>
            <a:off x="5929322" y="3143248"/>
            <a:ext cx="3214678" cy="1143008"/>
          </a:xfrm>
          <a:prstGeom prst="ribbon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Родители</a:t>
            </a:r>
          </a:p>
          <a:p>
            <a:pPr algn="ctr"/>
            <a:r>
              <a:rPr lang="ru-RU" sz="1600" dirty="0" smtClean="0"/>
              <a:t>родственники друзья</a:t>
            </a:r>
            <a:endParaRPr lang="ru-RU" sz="1600" dirty="0"/>
          </a:p>
        </p:txBody>
      </p:sp>
      <p:sp>
        <p:nvSpPr>
          <p:cNvPr id="23" name="Лента лицом вверх 22"/>
          <p:cNvSpPr/>
          <p:nvPr/>
        </p:nvSpPr>
        <p:spPr>
          <a:xfrm rot="10800000" flipV="1">
            <a:off x="714348" y="4929198"/>
            <a:ext cx="2643206" cy="928694"/>
          </a:xfrm>
          <a:prstGeom prst="ribbon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Газеты, журналы</a:t>
            </a:r>
            <a:endParaRPr lang="ru-RU" sz="1600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65609-F8A8-4612-B2B4-B8BE85D8097B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5" name="Лента лицом вверх 24"/>
          <p:cNvSpPr/>
          <p:nvPr/>
        </p:nvSpPr>
        <p:spPr>
          <a:xfrm>
            <a:off x="4429124" y="4786322"/>
            <a:ext cx="4500594" cy="1071570"/>
          </a:xfrm>
          <a:prstGeom prst="ribbon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" name="Рисунок 27" descr="Форум Голубеводов Казахстана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929198"/>
            <a:ext cx="314327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Прямая со стрелкой 30"/>
          <p:cNvCxnSpPr/>
          <p:nvPr/>
        </p:nvCxnSpPr>
        <p:spPr>
          <a:xfrm rot="16200000" flipH="1">
            <a:off x="4857752" y="4286256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1643836" y="442833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500960" y="278526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4714876" y="285749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7358082" y="2857496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1083</TotalTime>
  <Words>676</Words>
  <Application>Microsoft Office PowerPoint</Application>
  <PresentationFormat>Экран (4:3)</PresentationFormat>
  <Paragraphs>200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                     Костанайская  область Мендыкаринский район Архипов  негізгі мектебі Архиповская основная школа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Бактияр</cp:lastModifiedBy>
  <cp:revision>129</cp:revision>
  <dcterms:created xsi:type="dcterms:W3CDTF">2012-04-09T16:00:27Z</dcterms:created>
  <dcterms:modified xsi:type="dcterms:W3CDTF">2013-02-26T20:17:35Z</dcterms:modified>
</cp:coreProperties>
</file>