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720" r:id="rId2"/>
  </p:sldMasterIdLst>
  <p:sldIdLst>
    <p:sldId id="256" r:id="rId3"/>
    <p:sldId id="271" r:id="rId4"/>
    <p:sldId id="272" r:id="rId5"/>
    <p:sldId id="273" r:id="rId6"/>
    <p:sldId id="279" r:id="rId7"/>
    <p:sldId id="280" r:id="rId8"/>
    <p:sldId id="281" r:id="rId9"/>
    <p:sldId id="282" r:id="rId10"/>
    <p:sldId id="283" r:id="rId11"/>
    <p:sldId id="275" r:id="rId12"/>
    <p:sldId id="284" r:id="rId13"/>
    <p:sldId id="285" r:id="rId14"/>
    <p:sldId id="286" r:id="rId15"/>
    <p:sldId id="288" r:id="rId16"/>
    <p:sldId id="289" r:id="rId17"/>
    <p:sldId id="276" r:id="rId18"/>
    <p:sldId id="290" r:id="rId19"/>
    <p:sldId id="277" r:id="rId20"/>
    <p:sldId id="264" r:id="rId21"/>
    <p:sldId id="278" r:id="rId22"/>
    <p:sldId id="274" r:id="rId23"/>
    <p:sldId id="269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935A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1050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A61E4-C316-42BD-BA4F-B484449855D7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FBA9826-ACA3-479B-AB44-1F3A9A733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68689-7D76-41A2-A8AC-A0ADF0E60156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0161C-79A9-4D47-A5D4-D6B589AC49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5013" y="533400"/>
            <a:ext cx="1598612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4413" y="533400"/>
            <a:ext cx="46482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238EA-7DB1-4C2D-96CC-C42EF0295AD5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9FF6B-7C3E-49EF-BBCB-D57AD6C6D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D7638-897D-4FC8-B5DA-9A0F601BAC33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7283E-ECBC-420C-83D2-7D12C3541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9B086-785F-44FF-9FD6-67405911BE22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E549D-48AD-4566-B76B-9A1E9AB3B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A50D0-E63F-4093-9CEE-4C8B36A61F27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ABBE2-8171-43A9-AB33-073190394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8D4DA-EE9B-4401-B885-0F96054FADCC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0BDE5-C1FC-406F-AA9D-DF7861543F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CEC94-35C5-46F5-A23C-B3226B227EFD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D5E4B-359C-4BE5-A2CA-465D946824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4408D-75D9-4C7D-B413-2B6EBC54DF3E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25DBF-B2DC-4275-B4EE-AE84C9F37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E0D93-4500-4074-91E8-E9055B5C7D56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0C60-02E1-49B7-926D-39384D950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9E6A8-3589-49D0-BB84-91A7236422DE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1ED27-BF1E-41D4-9ADB-95F1F1735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65ED9-B9DB-4400-A9CD-700A5BDA095A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C57FE-BBEC-45B8-9A6F-837ED446C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1D557-EFD0-4994-9C6A-4949B4B0E1C5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6BF44-EE08-483D-A216-42F1ABF4C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F1ECA-1AA5-4BFA-A7CC-E9ABEBD495EE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114AA-B72C-403A-8FF2-A7123E1002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B5514-1703-419D-A58C-2340FBCC8FDD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377A8-87D1-493E-972B-BC325C99A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0C359-0D43-46AE-98D0-CB67D2322765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446F7-67C6-4377-A643-E49C35F32D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0F238-E7B8-472F-9E35-13FFD025190A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11B02-D8B4-432E-9185-4BF3B93671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75CF1-F3D8-4101-8A51-A27E6332D27D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06744-77DB-412E-8191-CF5188273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D8049-E708-49E8-A43F-8C0229378214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B2549-3A9F-4AD1-AEE5-1D4B79801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264C6-281C-457A-A1EF-E615B66AF61B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0E579-C298-4EFF-B6C3-6429724F24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67EEA-223B-4DC6-BED7-B0714720FA91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453BA-5633-448B-B7B5-1E9D3EE54D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051D1-46B5-4BB4-B4D9-01143B64C813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3425A-1F0C-4A7E-AFDC-2F1260637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EED5E7F-E402-41AB-98B3-B3B2AA099B3E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7E2BDF9-BA6D-4EB1-A7BC-745DCBDB5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2" r:id="rId2"/>
    <p:sldLayoutId id="2147483731" r:id="rId3"/>
    <p:sldLayoutId id="2147483730" r:id="rId4"/>
    <p:sldLayoutId id="2147483729" r:id="rId5"/>
    <p:sldLayoutId id="2147483728" r:id="rId6"/>
    <p:sldLayoutId id="2147483727" r:id="rId7"/>
    <p:sldLayoutId id="2147483726" r:id="rId8"/>
    <p:sldLayoutId id="2147483725" r:id="rId9"/>
    <p:sldLayoutId id="2147483724" r:id="rId10"/>
    <p:sldLayoutId id="2147483723" r:id="rId11"/>
  </p:sldLayoutIdLst>
  <p:transition>
    <p:split orient="vert"/>
  </p:transition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7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BC63AEE-29D8-4052-BF42-6531D9F2BCDF}" type="datetimeFigureOut">
              <a:rPr lang="ru-RU"/>
              <a:pPr>
                <a:defRPr/>
              </a:pPr>
              <a:t>12.02.2014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9B1F22-2FA4-441E-971B-EC8A15EA2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2" r:id="rId2"/>
    <p:sldLayoutId id="2147483741" r:id="rId3"/>
    <p:sldLayoutId id="2147483740" r:id="rId4"/>
    <p:sldLayoutId id="2147483739" r:id="rId5"/>
    <p:sldLayoutId id="2147483738" r:id="rId6"/>
    <p:sldLayoutId id="2147483737" r:id="rId7"/>
    <p:sldLayoutId id="2147483736" r:id="rId8"/>
    <p:sldLayoutId id="2147483735" r:id="rId9"/>
    <p:sldLayoutId id="2147483734" r:id="rId10"/>
    <p:sldLayoutId id="2147483733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6.jpeg"/><Relationship Id="rId7" Type="http://schemas.openxmlformats.org/officeDocument/2006/relationships/slide" Target="slide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5" Type="http://schemas.openxmlformats.org/officeDocument/2006/relationships/image" Target="../media/image6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jpe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332656"/>
            <a:ext cx="7165822" cy="1584176"/>
          </a:xfrm>
          <a:prstGeom prst="rect">
            <a:avLst/>
          </a:prstGeom>
          <a:noFill/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Impact" pitchFamily="34" charset="0"/>
              </a:rPr>
              <a:t>ИнформаТИК</a:t>
            </a:r>
            <a:endParaRPr lang="ru-RU" sz="9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Impact" pitchFamily="34" charset="0"/>
            </a:endParaRPr>
          </a:p>
        </p:txBody>
      </p:sp>
      <p:pic>
        <p:nvPicPr>
          <p:cNvPr id="25602" name="Picture 4" descr="http://im8-tub-ru.yandex.net/i?id=459864562-48-7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2133600"/>
            <a:ext cx="14287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AutoShape 6" descr="Картинка 3 из 17310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04" name="AutoShape 8" descr="Картинка 3 из 17310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5605" name="Picture 10" descr="http://im8-tub-ru.yandex.net/i?id=10972860-60-7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2060575"/>
            <a:ext cx="10191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2" descr="http://im0-tub-ru.yandex.net/i?id=324142817-39-7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844675"/>
            <a:ext cx="14287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4" descr="http://im2-tub-ru.yandex.net/i?id=391278570-32-7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25654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16" descr="http://im3-tub-ru.yandex.net/i?id=75817749-14-7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3500438"/>
            <a:ext cx="12954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18" descr="http://im3-tub-ru.yandex.net/i?id=391110722-16-7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414972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://www.pokeroff.ru/uploads/wysiwyg/computer-happy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32" y="3857628"/>
            <a:ext cx="4000496" cy="341820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620688"/>
            <a:ext cx="629095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Передача информации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http://www.rusedu.info/upload/rte/namakonova_7.jpg">
            <a:hlinkClick r:id="rId2" action="ppaction://hlinksldjump"/>
          </p:cNvPr>
          <p:cNvPicPr/>
          <p:nvPr/>
        </p:nvPicPr>
        <p:blipFill>
          <a:blip r:embed="rId3"/>
          <a:srcRect r="56250" b="52706"/>
          <a:stretch>
            <a:fillRect/>
          </a:stretch>
        </p:blipFill>
        <p:spPr bwMode="auto">
          <a:xfrm>
            <a:off x="857224" y="1500174"/>
            <a:ext cx="328614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rusedu.info/upload/rte/namakonova_7.jpg">
            <a:hlinkClick r:id="rId4" action="ppaction://hlinksldjump"/>
          </p:cNvPr>
          <p:cNvPicPr/>
          <p:nvPr/>
        </p:nvPicPr>
        <p:blipFill>
          <a:blip r:embed="rId3"/>
          <a:srcRect t="53206" r="56250" b="2456"/>
          <a:stretch>
            <a:fillRect/>
          </a:stretch>
        </p:blipFill>
        <p:spPr bwMode="auto">
          <a:xfrm>
            <a:off x="857224" y="3857628"/>
            <a:ext cx="328614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rusedu.info/upload/rte/namakonova_7.jpg">
            <a:hlinkClick r:id="rId5" action="ppaction://hlinksldjump"/>
          </p:cNvPr>
          <p:cNvPicPr/>
          <p:nvPr/>
        </p:nvPicPr>
        <p:blipFill>
          <a:blip r:embed="rId3"/>
          <a:srcRect l="56617" t="2489" r="1142" b="52706"/>
          <a:stretch>
            <a:fillRect/>
          </a:stretch>
        </p:blipFill>
        <p:spPr bwMode="auto">
          <a:xfrm>
            <a:off x="4714876" y="1500174"/>
            <a:ext cx="321471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rusedu.info/upload/rte/namakonova_7.jpg">
            <a:hlinkClick r:id="rId6" action="ppaction://hlinksldjump"/>
          </p:cNvPr>
          <p:cNvPicPr/>
          <p:nvPr/>
        </p:nvPicPr>
        <p:blipFill>
          <a:blip r:embed="rId3"/>
          <a:srcRect l="56617" t="53206" r="3494" b="2456"/>
          <a:stretch>
            <a:fillRect/>
          </a:stretch>
        </p:blipFill>
        <p:spPr bwMode="auto">
          <a:xfrm>
            <a:off x="4714876" y="3857628"/>
            <a:ext cx="321471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7143768" y="5643578"/>
            <a:ext cx="17054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  <a:hlinkClick r:id="rId7" action="ppaction://hlinksldjump"/>
              </a:rPr>
              <a:t>Назад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8" name="Picture 4" descr="http://im6-tub-ru.yandex.net/i?id=167280546-63-7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68260"/>
            <a:ext cx="1102434" cy="1574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03308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620688"/>
            <a:ext cx="68039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Передача информации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 descr="http://www.rusedu.info/upload/rte/namakonova_7.jpg"/>
          <p:cNvPicPr/>
          <p:nvPr/>
        </p:nvPicPr>
        <p:blipFill>
          <a:blip r:embed="rId2"/>
          <a:srcRect r="56250" b="52706"/>
          <a:stretch>
            <a:fillRect/>
          </a:stretch>
        </p:blipFill>
        <p:spPr bwMode="auto">
          <a:xfrm>
            <a:off x="857224" y="1571612"/>
            <a:ext cx="228601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500166" y="3929066"/>
            <a:ext cx="917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14546" y="3934430"/>
            <a:ext cx="11961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86116" y="3929066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00562" y="4005868"/>
            <a:ext cx="127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43570" y="4000504"/>
            <a:ext cx="593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24551" y="4000504"/>
            <a:ext cx="11192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72330" y="5286388"/>
            <a:ext cx="17054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  <a:hlinkClick r:id="rId3" action="ppaction://hlinksldjump"/>
              </a:rPr>
              <a:t>Назад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03308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7.21554E-7 L 0.15312 -0.28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" y="-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69103E-6 L 0.00902 -0.298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0694E-6 L -0.03889 -0.2974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" y="-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620688"/>
            <a:ext cx="68039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Передача информации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http://www.rusedu.info/upload/rte/namakonova_7.jpg"/>
          <p:cNvPicPr/>
          <p:nvPr/>
        </p:nvPicPr>
        <p:blipFill>
          <a:blip r:embed="rId2"/>
          <a:srcRect l="56617" t="2489" r="1142" b="52706"/>
          <a:stretch>
            <a:fillRect/>
          </a:stretch>
        </p:blipFill>
        <p:spPr bwMode="auto">
          <a:xfrm>
            <a:off x="571472" y="1643050"/>
            <a:ext cx="285752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488" y="4000504"/>
            <a:ext cx="9669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4000504"/>
            <a:ext cx="2247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4005868"/>
            <a:ext cx="14109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ЬЮ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4000504"/>
            <a:ext cx="15504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72330" y="4000504"/>
            <a:ext cx="1506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72330" y="5286388"/>
            <a:ext cx="17054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  <a:hlinkClick r:id="rId3" action="ppaction://hlinksldjump"/>
              </a:rPr>
              <a:t>Назад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03308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0694E-6 L 0.31476 -0.244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69103E-6 L 0.18229 -0.245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50694E-6 L 0.14462 -0.2449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620688"/>
            <a:ext cx="68039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Передача информации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http://www.rusedu.info/upload/rte/namakonova_7.jpg"/>
          <p:cNvPicPr/>
          <p:nvPr/>
        </p:nvPicPr>
        <p:blipFill>
          <a:blip r:embed="rId2"/>
          <a:srcRect t="53206" r="56250" b="2456"/>
          <a:stretch>
            <a:fillRect/>
          </a:stretch>
        </p:blipFill>
        <p:spPr bwMode="auto">
          <a:xfrm>
            <a:off x="642910" y="1714488"/>
            <a:ext cx="300039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4286256"/>
            <a:ext cx="2125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ДИСК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4286256"/>
            <a:ext cx="7296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5008" y="4291620"/>
            <a:ext cx="22165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4291620"/>
            <a:ext cx="1378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72330" y="5286388"/>
            <a:ext cx="17054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  <a:hlinkClick r:id="rId3" action="ppaction://hlinksldjump"/>
              </a:rPr>
              <a:t>Назад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03308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6.29047E-7 L 0.31371 -0.276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29047E-7 L 0.24254 -0.2761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3108E-6 L 0.04514 -0.2768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620688"/>
            <a:ext cx="68039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Передача информации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4286256"/>
            <a:ext cx="6896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4286256"/>
            <a:ext cx="2664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ГРАММ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13083" y="4286256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http://www.rusedu.info/upload/rte/namakonova_7.jpg"/>
          <p:cNvPicPr/>
          <p:nvPr/>
        </p:nvPicPr>
        <p:blipFill>
          <a:blip r:embed="rId2"/>
          <a:srcRect l="56617" t="53206" r="3494" b="2456"/>
          <a:stretch>
            <a:fillRect/>
          </a:stretch>
        </p:blipFill>
        <p:spPr bwMode="auto">
          <a:xfrm>
            <a:off x="500034" y="1571612"/>
            <a:ext cx="278608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357290" y="4286256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4286256"/>
            <a:ext cx="1188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72264" y="4291620"/>
            <a:ext cx="1608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72330" y="5286388"/>
            <a:ext cx="17054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  <a:hlinkClick r:id="rId3" action="ppaction://hlinksldjump"/>
              </a:rPr>
              <a:t>Назад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03308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6.29047E-7 L 0.28195 -0.276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29047E-7 L 0.23976 -0.2761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29047E-7 L 0.1526 -0.276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3108E-6 L 0.07934 -0.276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620688"/>
            <a:ext cx="33426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3. Капитаны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72330" y="5286388"/>
            <a:ext cx="17054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  <a:hlinkClick r:id="rId2" action="ppaction://hlinksldjump"/>
              </a:rPr>
              <a:t>Назад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8194" name="Picture 2" descr="Панда разбомбила бокс-офи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5" y="1857364"/>
            <a:ext cx="5036349" cy="33575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6" name="Picture 4" descr="C:\Users\NURI\Desktop\6 (2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428868"/>
            <a:ext cx="1905000" cy="190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903308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4 [преобразованный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500174"/>
            <a:ext cx="1295400" cy="14287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67744" y="260648"/>
            <a:ext cx="40604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 Кто быстрее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06" y="928670"/>
            <a:ext cx="4595874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Однажды программист пошёл воды</a:t>
            </a:r>
          </a:p>
          <a:p>
            <a:r>
              <a:rPr lang="ru-RU" dirty="0" smtClean="0"/>
              <a:t>                                         напиться.</a:t>
            </a:r>
          </a:p>
          <a:p>
            <a:r>
              <a:rPr lang="ru-RU" dirty="0" smtClean="0"/>
              <a:t>И надо же тому случиться, на беду,</a:t>
            </a:r>
          </a:p>
          <a:p>
            <a:r>
              <a:rPr lang="ru-RU" dirty="0" smtClean="0"/>
              <a:t>Компьютер он оставил на виду</a:t>
            </a:r>
          </a:p>
          <a:p>
            <a:r>
              <a:rPr lang="ru-RU" dirty="0" smtClean="0"/>
              <a:t>У толстого, ленивого кота.</a:t>
            </a:r>
          </a:p>
          <a:p>
            <a:r>
              <a:rPr lang="ru-RU" dirty="0" smtClean="0"/>
              <a:t>У рыжего моментом, скукота</a:t>
            </a:r>
          </a:p>
          <a:p>
            <a:r>
              <a:rPr lang="ru-RU" dirty="0" smtClean="0"/>
              <a:t>Вдруг улетучилась,</a:t>
            </a:r>
          </a:p>
          <a:p>
            <a:r>
              <a:rPr lang="ru-RU" dirty="0" smtClean="0"/>
              <a:t>И, приёмов пять кряхтя на стол </a:t>
            </a:r>
          </a:p>
          <a:p>
            <a:r>
              <a:rPr lang="ru-RU" dirty="0" smtClean="0"/>
              <a:t>                                        взвалился он</a:t>
            </a:r>
          </a:p>
          <a:p>
            <a:r>
              <a:rPr lang="ru-RU" dirty="0" smtClean="0"/>
              <a:t>И ну гулять по кнопкам ЭВМ</a:t>
            </a:r>
          </a:p>
          <a:p>
            <a:r>
              <a:rPr lang="ru-RU" dirty="0" smtClean="0"/>
              <a:t>И за изящной «мышкою» гоняться.</a:t>
            </a:r>
          </a:p>
          <a:p>
            <a:r>
              <a:rPr lang="ru-RU" dirty="0" smtClean="0"/>
              <a:t>Компьютер запищал.</a:t>
            </a:r>
          </a:p>
          <a:p>
            <a:r>
              <a:rPr lang="ru-RU" dirty="0" smtClean="0"/>
              <a:t>Тараща свой дисплей на жирного кота,</a:t>
            </a:r>
          </a:p>
          <a:p>
            <a:r>
              <a:rPr lang="ru-RU" dirty="0" smtClean="0"/>
              <a:t>Шкалою заморгал, пытаясь защищаться,</a:t>
            </a:r>
          </a:p>
          <a:p>
            <a:r>
              <a:rPr lang="ru-RU" dirty="0" smtClean="0"/>
              <a:t>Но тщетно.</a:t>
            </a:r>
          </a:p>
          <a:p>
            <a:r>
              <a:rPr lang="ru-RU" dirty="0" smtClean="0"/>
              <a:t>Гибкий диск устал вращаться</a:t>
            </a:r>
          </a:p>
          <a:p>
            <a:r>
              <a:rPr lang="ru-RU" dirty="0" smtClean="0"/>
              <a:t>То в бок</a:t>
            </a:r>
          </a:p>
          <a:p>
            <a:r>
              <a:rPr lang="ru-RU" dirty="0" smtClean="0"/>
              <a:t>То в бег</a:t>
            </a:r>
          </a:p>
          <a:p>
            <a:r>
              <a:rPr lang="ru-RU" dirty="0" smtClean="0"/>
              <a:t>То вскачь,</a:t>
            </a:r>
          </a:p>
          <a:p>
            <a:r>
              <a:rPr lang="ru-RU" dirty="0" smtClean="0"/>
              <a:t>То вверх.</a:t>
            </a:r>
          </a:p>
          <a:p>
            <a:r>
              <a:rPr lang="ru-RU" dirty="0" smtClean="0"/>
              <a:t>Процессор верещит, как дикий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628" y="857232"/>
            <a:ext cx="3981924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ОЗУ и ПЗУ сплелись проводами,</a:t>
            </a:r>
          </a:p>
          <a:p>
            <a:r>
              <a:rPr lang="ru-RU" dirty="0" smtClean="0"/>
              <a:t>А принтер раскаленными болтами</a:t>
            </a:r>
          </a:p>
          <a:p>
            <a:r>
              <a:rPr lang="ru-RU" dirty="0" smtClean="0"/>
              <a:t>Бумагу жжет.</a:t>
            </a:r>
          </a:p>
          <a:p>
            <a:r>
              <a:rPr lang="ru-RU" dirty="0" smtClean="0"/>
              <a:t>Но от когтистых лап</a:t>
            </a:r>
          </a:p>
          <a:p>
            <a:r>
              <a:rPr lang="ru-RU" dirty="0" smtClean="0"/>
              <a:t>Покоя он не знал</a:t>
            </a:r>
          </a:p>
          <a:p>
            <a:r>
              <a:rPr lang="ru-RU" dirty="0" smtClean="0"/>
              <a:t>И может быть, не быть компьютеру</a:t>
            </a:r>
          </a:p>
          <a:p>
            <a:r>
              <a:rPr lang="ru-RU" dirty="0" smtClean="0"/>
              <a:t>                                     в живых</a:t>
            </a:r>
          </a:p>
          <a:p>
            <a:r>
              <a:rPr lang="ru-RU" dirty="0" smtClean="0"/>
              <a:t>Да Канарейка заскучав на жерди,</a:t>
            </a:r>
          </a:p>
          <a:p>
            <a:r>
              <a:rPr lang="ru-RU" dirty="0" smtClean="0"/>
              <a:t>Из клетки выпорхнув,</a:t>
            </a:r>
          </a:p>
          <a:p>
            <a:r>
              <a:rPr lang="ru-RU" dirty="0" smtClean="0"/>
              <a:t>Насвистывая Верди</a:t>
            </a:r>
          </a:p>
          <a:p>
            <a:r>
              <a:rPr lang="ru-RU" dirty="0" smtClean="0"/>
              <a:t>Воспользовалась тем, что у кота</a:t>
            </a:r>
          </a:p>
          <a:p>
            <a:r>
              <a:rPr lang="ru-RU" dirty="0" smtClean="0"/>
              <a:t>Все лапы заняты,</a:t>
            </a:r>
          </a:p>
          <a:p>
            <a:r>
              <a:rPr lang="ru-RU" dirty="0" smtClean="0"/>
              <a:t>И ну щипать</a:t>
            </a:r>
          </a:p>
          <a:p>
            <a:r>
              <a:rPr lang="ru-RU" dirty="0" smtClean="0"/>
              <a:t>Конец его хвоста.</a:t>
            </a:r>
          </a:p>
          <a:p>
            <a:r>
              <a:rPr lang="ru-RU" dirty="0" smtClean="0"/>
              <a:t>Кот заорал и носом в дисковод</a:t>
            </a:r>
          </a:p>
          <a:p>
            <a:r>
              <a:rPr lang="ru-RU" dirty="0" smtClean="0"/>
              <a:t>А там его мотором так примяло,</a:t>
            </a:r>
          </a:p>
          <a:p>
            <a:r>
              <a:rPr lang="ru-RU" dirty="0" smtClean="0"/>
              <a:t>Что вырвался едва он.</a:t>
            </a:r>
          </a:p>
          <a:p>
            <a:r>
              <a:rPr lang="ru-RU" dirty="0" smtClean="0"/>
              <a:t>Да</a:t>
            </a:r>
          </a:p>
          <a:p>
            <a:r>
              <a:rPr lang="ru-RU" dirty="0" smtClean="0"/>
              <a:t>Немало</a:t>
            </a:r>
          </a:p>
          <a:p>
            <a:r>
              <a:rPr lang="ru-RU" dirty="0" smtClean="0"/>
              <a:t>Холёной шерсти</a:t>
            </a:r>
          </a:p>
          <a:p>
            <a:r>
              <a:rPr lang="ru-RU" dirty="0" smtClean="0"/>
              <a:t>На диск системный намотало.</a:t>
            </a:r>
          </a:p>
        </p:txBody>
      </p:sp>
    </p:spTree>
    <p:extLst>
      <p:ext uri="{BB962C8B-B14F-4D97-AF65-F5344CB8AC3E}">
        <p14:creationId xmlns:p14="http://schemas.microsoft.com/office/powerpoint/2010/main" xmlns="" val="413369659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60648"/>
            <a:ext cx="40604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 Кто быстрее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1285860"/>
            <a:ext cx="518834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Очухавшись едва, все беды</a:t>
            </a:r>
          </a:p>
          <a:p>
            <a:r>
              <a:rPr lang="ru-RU" dirty="0" smtClean="0"/>
              <a:t>Кот канарейке приписал.</a:t>
            </a:r>
          </a:p>
          <a:p>
            <a:r>
              <a:rPr lang="ru-RU" dirty="0" smtClean="0"/>
              <a:t>И уж почти её достал,</a:t>
            </a:r>
          </a:p>
          <a:p>
            <a:r>
              <a:rPr lang="ru-RU" dirty="0" smtClean="0"/>
              <a:t>Но тут, попив, поспав и плотно пообедав</a:t>
            </a:r>
          </a:p>
          <a:p>
            <a:r>
              <a:rPr lang="ru-RU" dirty="0" smtClean="0"/>
              <a:t>Наш Программист вошёл</a:t>
            </a:r>
          </a:p>
          <a:p>
            <a:r>
              <a:rPr lang="ru-RU" dirty="0" smtClean="0"/>
              <a:t>И их застал.</a:t>
            </a:r>
          </a:p>
          <a:p>
            <a:r>
              <a:rPr lang="ru-RU" dirty="0" smtClean="0"/>
              <a:t>Извлечь мораль из басни просто:</a:t>
            </a:r>
          </a:p>
          <a:p>
            <a:r>
              <a:rPr lang="ru-RU" dirty="0" smtClean="0"/>
              <a:t>Кот должен есть мышей, а Канарейка – просо.</a:t>
            </a:r>
          </a:p>
          <a:p>
            <a:r>
              <a:rPr lang="ru-RU" dirty="0" smtClean="0"/>
              <a:t>А программист обязан знать,</a:t>
            </a:r>
          </a:p>
          <a:p>
            <a:r>
              <a:rPr lang="ru-RU" dirty="0" smtClean="0"/>
              <a:t>Что уходя попить</a:t>
            </a:r>
          </a:p>
          <a:p>
            <a:r>
              <a:rPr lang="ru-RU" dirty="0" smtClean="0"/>
              <a:t>Компьютер надо выключать,</a:t>
            </a:r>
          </a:p>
          <a:p>
            <a:r>
              <a:rPr lang="ru-RU" dirty="0" smtClean="0"/>
              <a:t>Кота на крышу выпускать,</a:t>
            </a:r>
          </a:p>
          <a:p>
            <a:r>
              <a:rPr lang="ru-RU" dirty="0" smtClean="0"/>
              <a:t>А Канарейку – запирать,</a:t>
            </a:r>
          </a:p>
          <a:p>
            <a:r>
              <a:rPr lang="ru-RU" dirty="0" smtClean="0"/>
              <a:t>А уж потом спокойно спать.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072330" y="5286388"/>
            <a:ext cx="17054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  <a:hlinkClick r:id="rId2" action="ppaction://hlinksldjump"/>
              </a:rPr>
              <a:t>Назад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369659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214290"/>
            <a:ext cx="49071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5. Декодирование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857232"/>
            <a:ext cx="16351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214422"/>
            <a:ext cx="713285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Скажи мне, какой у тебя                        и я скажу, кто ты.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571612"/>
            <a:ext cx="58633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                         жить, только небо коптить.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857232"/>
            <a:ext cx="205979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лучший друг.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1214422"/>
            <a:ext cx="167347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компьютер,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857232"/>
            <a:ext cx="90441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Книга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43539" y="1214422"/>
            <a:ext cx="79989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друг,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69005" y="1571612"/>
            <a:ext cx="17456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компьютера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1571612"/>
            <a:ext cx="90582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труда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1928802"/>
            <a:ext cx="656102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                 </a:t>
            </a:r>
            <a:r>
              <a:rPr lang="ru-RU" sz="2000" b="1" cap="none" spc="0" dirty="0" err="1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неча</a:t>
            </a:r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пенять, коли                        крива.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5786" y="1928802"/>
            <a:ext cx="126329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дисплей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7686" y="5857892"/>
            <a:ext cx="173579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перезагрузи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034" y="5857892"/>
            <a:ext cx="394415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Семь раз подумай – один раз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86248" y="1928802"/>
            <a:ext cx="165442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видеокарта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57686" y="5857892"/>
            <a:ext cx="93647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скажи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57224" y="1928802"/>
            <a:ext cx="119737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зеркало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8297" y="2285992"/>
            <a:ext cx="80217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                     - полсироты, а без                            </a:t>
            </a:r>
          </a:p>
          <a:p>
            <a:r>
              <a:rPr lang="ru-RU" sz="2000" b="1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                                </a:t>
            </a:r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и вся сирота.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57224" y="2243072"/>
            <a:ext cx="165282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винчестера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43438" y="2285992"/>
            <a:ext cx="273959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материнской платы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42976" y="2243072"/>
            <a:ext cx="76328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отца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6314" y="2285992"/>
            <a:ext cx="109498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матери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2886014"/>
            <a:ext cx="538903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                        </a:t>
            </a:r>
            <a:r>
              <a:rPr lang="ru-RU" sz="2000" b="1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что фонарь без свечи.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65249" y="2886014"/>
            <a:ext cx="16351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28860" y="2886014"/>
            <a:ext cx="165942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программы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2910" y="2886014"/>
            <a:ext cx="108202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Голова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857488" y="2886014"/>
            <a:ext cx="65235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ума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7158" y="3286124"/>
            <a:ext cx="324319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смейся над старыми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868" y="3286124"/>
            <a:ext cx="216238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компьютерами,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643570" y="3286124"/>
            <a:ext cx="184306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твой будет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643570" y="3286124"/>
            <a:ext cx="186602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ты будешь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358082" y="3286124"/>
            <a:ext cx="82266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стар.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28596" y="3643314"/>
            <a:ext cx="284385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 памятью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56904" y="3643314"/>
            <a:ext cx="204235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испортишь.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214414" y="3643314"/>
            <a:ext cx="18880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Кашу маслом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28596" y="4000504"/>
            <a:ext cx="163519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946035" y="4000504"/>
            <a:ext cx="48282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357422" y="4000504"/>
            <a:ext cx="90242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столе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143240" y="4000504"/>
            <a:ext cx="334040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для одних только игр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57224" y="4000504"/>
            <a:ext cx="108202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Голова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357422" y="4000504"/>
            <a:ext cx="468513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плечах не для одной только шапки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28596" y="4357694"/>
            <a:ext cx="581178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                   встречают, по уму провожают.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928662" y="4357694"/>
            <a:ext cx="133357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ноутбуку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046526" y="4357694"/>
            <a:ext cx="109658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одёжке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86314" y="1928802"/>
            <a:ext cx="82240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рожа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38922" y="4714884"/>
            <a:ext cx="784785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Дарённому                         в                                не заглядывают.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928794" y="4714884"/>
            <a:ext cx="17456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компьютеру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786182" y="4714884"/>
            <a:ext cx="22810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системный блок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357422" y="4714884"/>
            <a:ext cx="84170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коню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500562" y="4714884"/>
            <a:ext cx="82747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зубы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857224" y="5072074"/>
            <a:ext cx="11238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Intel’</a:t>
            </a:r>
            <a:r>
              <a:rPr lang="ru-RU" sz="2000" b="1" cap="none" spc="0" dirty="0" err="1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ом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28596" y="5072074"/>
            <a:ext cx="323518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               единым жив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500430" y="5072074"/>
            <a:ext cx="27268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процессорный мир.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857224" y="5072074"/>
            <a:ext cx="112825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хлебом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500430" y="5072074"/>
            <a:ext cx="131920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человек.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28596" y="5429264"/>
            <a:ext cx="321107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Мал                   да дорог.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071538" y="5429264"/>
            <a:ext cx="12614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C935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ноутбук,</a:t>
            </a:r>
            <a:endParaRPr lang="ru-RU" sz="2000" b="1" cap="none" spc="0" dirty="0">
              <a:ln w="11430"/>
              <a:solidFill>
                <a:srgbClr val="C935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000100" y="5429264"/>
            <a:ext cx="140435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золотник,</a:t>
            </a:r>
            <a:endParaRPr lang="ru-RU" sz="2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7072330" y="5286388"/>
            <a:ext cx="17054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  <a:hlinkClick r:id="rId2" action="ppaction://hlinksldjump"/>
              </a:rPr>
              <a:t>Назад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5122" name="Picture 2" descr="http://img-fotki.yandex.ru/get/5804/tatyana2q8-medvedeva.25b/0_5dd84_b64e17e1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79068"/>
            <a:ext cx="2000232" cy="18042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903308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1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6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7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8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9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3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4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8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9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3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4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8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9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0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1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80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8" grpId="0"/>
      <p:bldP spid="19" grpId="0"/>
      <p:bldP spid="21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7" grpId="0"/>
      <p:bldP spid="39" grpId="0"/>
      <p:bldP spid="40" grpId="0"/>
      <p:bldP spid="42" grpId="0"/>
      <p:bldP spid="43" grpId="0"/>
      <p:bldP spid="44" grpId="0"/>
      <p:bldP spid="45" grpId="0"/>
      <p:bldP spid="47" grpId="0"/>
      <p:bldP spid="48" grpId="0"/>
      <p:bldP spid="14" grpId="0"/>
      <p:bldP spid="50" grpId="0"/>
      <p:bldP spid="51" grpId="0"/>
      <p:bldP spid="52" grpId="0"/>
      <p:bldP spid="53" grpId="0"/>
      <p:bldP spid="54" grpId="0"/>
      <p:bldP spid="56" grpId="0"/>
      <p:bldP spid="57" grpId="0"/>
      <p:bldP spid="58" grpId="0"/>
      <p:bldP spid="60" grpId="0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http://im7-tub-ru.yandex.net/i?id=171954287-68-7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1428736"/>
            <a:ext cx="18002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8" descr="http://im2-tub-ru.yandex.net/i?id=64535789-19-7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644636"/>
            <a:ext cx="198913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10" descr="http://im4-tub-ru.yandex.net/i?id=172571458-55-7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1500173"/>
            <a:ext cx="165576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12" descr="http://im0-tub-ru.yandex.net/i?id=324142817-39-7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1571611"/>
            <a:ext cx="18288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14" descr="http://im8-tub-ru.yandex.net/i?id=196676247-36-7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1500173"/>
            <a:ext cx="17287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3.bp.blogspot.com/-k5NTumM-skI/TnBUvTMKwFI/AAAAAAAAItg/yvbGKKjGTC4/s400/04022011-1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867150"/>
            <a:ext cx="3295650" cy="299085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blog-comp.ru/wp-content/uploads/2013/01/567568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1797" y="4714884"/>
            <a:ext cx="2342203" cy="214311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8098" y="404664"/>
            <a:ext cx="3457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Критерии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4049" y="1484784"/>
            <a:ext cx="69581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35AD"/>
                </a:solidFill>
                <a:effectLst>
                  <a:reflection blurRad="12700" stA="28000" endPos="45000" dist="1000" dir="5400000" sy="-100000" algn="bl" rotWithShape="0"/>
                </a:effectLst>
                <a:hlinkClick r:id="rId3" action="ppaction://hlinksldjump"/>
              </a:rPr>
              <a:t>1. Представление команд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935AD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2278613"/>
            <a:ext cx="57327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4" action="ppaction://hlinksldjump"/>
              </a:rPr>
              <a:t>2. дальше, дальше …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5645" y="3070701"/>
            <a:ext cx="68039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5" action="ppaction://hlinksldjump"/>
              </a:rPr>
              <a:t>3. Передача информации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37368" y="3861048"/>
            <a:ext cx="40604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6" action="ppaction://hlinksldjump"/>
              </a:rPr>
              <a:t>4. Кто быстрее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8098" y="5517232"/>
            <a:ext cx="242008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7" action="ppaction://hlinksldjump"/>
              </a:rPr>
              <a:t>6. финал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28794" y="4726885"/>
            <a:ext cx="49071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8" action="ppaction://hlinksldjump"/>
              </a:rPr>
              <a:t>5. Декодирование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12940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8024" y="260648"/>
            <a:ext cx="36848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6. ОТГАДАЙ-КА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714356"/>
            <a:ext cx="84969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По горизонтали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Единица хранения данных на гибких и жёстких дисках компьютеров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Графический… для рисования и ввода рукописного текста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4. Удаление,  копирование,  перемещение  или вырезание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6. Устройство для вывода текстовой и графической информации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7. Устройство для записи, считывания и длительного хранения информации на гибких магнитных дисках (дискетах)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9. Основное устройство компьютера, в которое подключаются другие устройства: процессор, память, платы, жесткий диск, дисковод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т.д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11. Процесс направления пакета данных на узел сети, которому этот пакет адресован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12. Программа, которая позволяет сжимать информацию путем устранения избыточности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13. Преобразует графический образ в форму для вывода на экран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15. Одновременная работа разных устройств вывода дала развитие систем…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16. - передача на дальнее расстояние речи, музыки, изображения средствами радио или телевидения (обычно осуществляемая непосредственно с места действия)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17. Устройство для ввода рисунков от руки непосредственно в компьютер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18. Процесс представления информации в виде кода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20. Он выполняет последовательность действий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21. Редакторы: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Фотошоп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Пейнт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22. Устройство обработки информации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23. Замкнутая внутренняя сеть какой-либо организации, работающая по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Интернет-протоколу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tcp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ip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3369659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980728"/>
            <a:ext cx="574238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По вертикали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Устройство вывода звука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3. То, через что управляем информацией в общем смысле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5. Универсальное устройство для обработки и передачи информации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8. Программы, которые созданы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спецально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для уроков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9. Основной элемент компьютера, выполняющий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операцию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обработки информации и управления компьютером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10. Устройство для ввода информации и управления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14. Другое название системной платы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19. Общение человека и компьютера</a:t>
            </a:r>
          </a:p>
        </p:txBody>
      </p:sp>
    </p:spTree>
    <p:extLst>
      <p:ext uri="{BB962C8B-B14F-4D97-AF65-F5344CB8AC3E}">
        <p14:creationId xmlns:p14="http://schemas.microsoft.com/office/powerpoint/2010/main" xmlns="" val="400628102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7704353" cy="1569660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Impact" pitchFamily="34" charset="0"/>
              </a:rPr>
              <a:t>ПОЗДРАВЛЯЕМ</a:t>
            </a:r>
          </a:p>
        </p:txBody>
      </p:sp>
      <p:pic>
        <p:nvPicPr>
          <p:cNvPr id="39938" name="Picture 2" descr="Картинка 47 из 1924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133600"/>
            <a:ext cx="50165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7715272" y="478632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728" y="500042"/>
            <a:ext cx="64452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Представление команд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98503"/>
            <a:ext cx="3096345" cy="2722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98941"/>
            <a:ext cx="2664296" cy="296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67461" y="4305870"/>
            <a:ext cx="38247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Кактусик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81875" y="4377878"/>
            <a:ext cx="16690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чип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72330" y="5286388"/>
            <a:ext cx="17054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  <a:hlinkClick r:id="rId4" action="ppaction://hlinksldjump"/>
              </a:rPr>
              <a:t>Назад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2" name="Picture 8" descr="http://im7-tub-ru.yandex.net/i?id=377302675-63-7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49906"/>
            <a:ext cx="1071538" cy="116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597770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642918"/>
            <a:ext cx="52197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дальше, дальше …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00174"/>
            <a:ext cx="3586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1. Назовите основные части ПК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1785926"/>
            <a:ext cx="508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Системный блок, монитор, клавиатура, мышь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214554"/>
            <a:ext cx="8660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 Как называется  основное электронное устройство компьютера, его «мозг»?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488" y="2571744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Процессор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0259" y="2928934"/>
            <a:ext cx="6791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3. Зачем нужны следующие дополнительные устройства ПК: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принтер, модем, сканер,</a:t>
            </a:r>
            <a:r>
              <a:rPr lang="en-US" dirty="0" smtClean="0">
                <a:solidFill>
                  <a:srgbClr val="FF0000"/>
                </a:solidFill>
              </a:rPr>
              <a:t> CD-ROM</a:t>
            </a:r>
            <a:r>
              <a:rPr lang="ru-RU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3571876"/>
            <a:ext cx="63285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Для распечатывания, для подключения к сети интернет,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для того чтобы документ внести в компьютер без набора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текста, для считывания информации с </a:t>
            </a:r>
            <a:r>
              <a:rPr lang="en-US" dirty="0" smtClean="0">
                <a:solidFill>
                  <a:srgbClr val="7030A0"/>
                </a:solidFill>
              </a:rPr>
              <a:t>CD</a:t>
            </a:r>
            <a:r>
              <a:rPr lang="ru-RU" dirty="0" smtClean="0">
                <a:solidFill>
                  <a:srgbClr val="7030A0"/>
                </a:solidFill>
              </a:rPr>
              <a:t> дисков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4500570"/>
            <a:ext cx="3428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4. Зачем нужен жёсткий диск?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5473" y="4857760"/>
            <a:ext cx="3116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Для хранения информации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5214950"/>
            <a:ext cx="5169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5. Как называется указатель места на экране?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1311" y="5572140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Курсор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4" name="Picture 2" descr="http://im6-tub-ru.yandex.net/i?id=286942093-58-7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0"/>
            <a:ext cx="1009649" cy="1514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16580305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642918"/>
            <a:ext cx="57327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дальше, дальше …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00174"/>
            <a:ext cx="579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6. Назовите самую длинную клавишу на клавиатуре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1785926"/>
            <a:ext cx="991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Пробел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214554"/>
            <a:ext cx="5865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7. Как называется  глобальная компьютерная сеть?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488" y="2571744"/>
            <a:ext cx="1193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Интернет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0259" y="2928934"/>
            <a:ext cx="3018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8. Что обозначает </a:t>
            </a:r>
            <a:r>
              <a:rPr lang="en-US" dirty="0" smtClean="0">
                <a:solidFill>
                  <a:srgbClr val="FF0000"/>
                </a:solidFill>
              </a:rPr>
              <a:t> WWW</a:t>
            </a:r>
            <a:r>
              <a:rPr lang="ru-RU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3286124"/>
            <a:ext cx="1907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World Wide Web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3929066"/>
            <a:ext cx="71050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9. Как называется место промежуточного хранения копируемого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фрагмента текста?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5473" y="4488428"/>
            <a:ext cx="1752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Буфер обмена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4929198"/>
            <a:ext cx="5565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10. Не оставит без ответов, телевизор умный этот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Задавай вопрос быстрей и смотри-ка на …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28926" y="5572140"/>
            <a:ext cx="1101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Дисплей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580305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642918"/>
            <a:ext cx="57327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дальше, дальше …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00174"/>
            <a:ext cx="81038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11. Назовите фамилию изобретателя системы кодирования информации,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использующей два символа – точку и тире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2059536"/>
            <a:ext cx="1662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Азбука Морзе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559602"/>
            <a:ext cx="75531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12. Назовите устройство вывода на печать текстовой и графической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информации?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488" y="3131106"/>
            <a:ext cx="1095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Принтер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0259" y="3500438"/>
            <a:ext cx="8510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13. Название какого устройства в компьютере с английского языка дословно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переводится как «радостная палка»?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4071942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Джойстик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4500570"/>
            <a:ext cx="8412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14. Перевод курсора на новую строку осуществляется с помощью клавиши?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5473" y="484561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Enter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5072074"/>
            <a:ext cx="5676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15. Какое число делится на все числа без остатка?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1311" y="571501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0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580305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642918"/>
            <a:ext cx="57327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дальше, дальше …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00174"/>
            <a:ext cx="7041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1. Как называют портативный компьютер «книжного» формата?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1785926"/>
            <a:ext cx="882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rgbClr val="7030A0"/>
                </a:solidFill>
              </a:rPr>
              <a:t>нетбук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214554"/>
            <a:ext cx="61718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 О какой компьютерной программе идет речь в песне: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      Он мне дорог с давних лет,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      И его милее нет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      Этих окон негасимый свет.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488" y="3357562"/>
            <a:ext cx="3713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Операционная система </a:t>
            </a:r>
            <a:r>
              <a:rPr lang="en-US" dirty="0" smtClean="0">
                <a:solidFill>
                  <a:srgbClr val="7030A0"/>
                </a:solidFill>
              </a:rPr>
              <a:t>Windows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3643314"/>
            <a:ext cx="8219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3. Какая связь между городом в Англии, ружьём калибра 30х30 и одним из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элементов компьютера?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5473" y="4214818"/>
            <a:ext cx="1544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«винчестер»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4500570"/>
            <a:ext cx="8421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4. Что общего между папирусом, берестяной грамотой, книгой и дискетой?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5473" y="4857760"/>
            <a:ext cx="2674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Хранения информации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5214950"/>
            <a:ext cx="2927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5. Хвостатое устройство?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1311" y="5572140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Мышь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580305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642918"/>
            <a:ext cx="57327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дальше, дальше …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00174"/>
            <a:ext cx="5108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6. Растение растущее рядом с компьютером?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1785926"/>
            <a:ext cx="859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кактус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214554"/>
            <a:ext cx="3982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7. Чем заканчивается день и ночь.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2488164"/>
            <a:ext cx="1153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Ь знаком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2928934"/>
            <a:ext cx="8198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8</a:t>
            </a:r>
            <a:r>
              <a:rPr lang="en-US" dirty="0" smtClean="0">
                <a:solidFill>
                  <a:srgbClr val="FF0000"/>
                </a:solidFill>
              </a:rPr>
              <a:t>. </a:t>
            </a:r>
            <a:r>
              <a:rPr lang="ru-RU" dirty="0" smtClean="0">
                <a:solidFill>
                  <a:srgbClr val="FF0000"/>
                </a:solidFill>
              </a:rPr>
              <a:t>Одно яйцо варят 4 минуты. Сколько нужно минут, чтобы сварить 5 яиц?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1772" y="320254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4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8992" y="3571876"/>
            <a:ext cx="59566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9. Вправо, влево, вверх и вниз выполняет без каприз.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Так и скачет как зайчишка по экрану ловко …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488" y="4143380"/>
            <a:ext cx="963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Мышка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2402" y="4416990"/>
            <a:ext cx="890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10. Устройство, при помощи которого человек вводит информацию в компьютер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4774180"/>
            <a:ext cx="1434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Клавиатура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580305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642918"/>
            <a:ext cx="57327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2. дальше, дальше …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500174"/>
            <a:ext cx="5781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11. Что такое «подмышка» на компьютерном языке?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1785926"/>
            <a:ext cx="2191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Коврик для мышки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214554"/>
            <a:ext cx="3354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12. Печатающее устройство.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2488164"/>
            <a:ext cx="1095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Принтер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2928934"/>
            <a:ext cx="568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13. Наименьшая единица измерения информации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5473" y="3202544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Бит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8992" y="3571876"/>
            <a:ext cx="6043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14. Какой носитель информации имеет форму пиццы?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5473" y="3845486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CD </a:t>
            </a:r>
            <a:r>
              <a:rPr lang="ru-RU" dirty="0" smtClean="0">
                <a:solidFill>
                  <a:srgbClr val="7030A0"/>
                </a:solidFill>
              </a:rPr>
              <a:t>диски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2402" y="4274114"/>
            <a:ext cx="3067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15. Почему собака бегает?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4572008"/>
            <a:ext cx="1196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По земле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72330" y="5286388"/>
            <a:ext cx="17054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  <a:hlinkClick r:id="rId2" action="ppaction://hlinksldjump"/>
              </a:rPr>
              <a:t>Назад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580305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37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2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Тема37</Template>
  <TotalTime>662</TotalTime>
  <Words>1255</Words>
  <Application>Microsoft Office PowerPoint</Application>
  <PresentationFormat>Экран (4:3)</PresentationFormat>
  <Paragraphs>273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Тема37</vt:lpstr>
      <vt:lpstr>Тема28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-L-</dc:creator>
  <cp:lastModifiedBy>NURI</cp:lastModifiedBy>
  <cp:revision>80</cp:revision>
  <dcterms:created xsi:type="dcterms:W3CDTF">2012-02-19T13:07:21Z</dcterms:created>
  <dcterms:modified xsi:type="dcterms:W3CDTF">2014-02-12T15:33:21Z</dcterms:modified>
</cp:coreProperties>
</file>