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0"/>
  </p:notesMasterIdLst>
  <p:sldIdLst>
    <p:sldId id="256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57" r:id="rId13"/>
    <p:sldId id="258" r:id="rId14"/>
    <p:sldId id="259" r:id="rId15"/>
    <p:sldId id="260" r:id="rId16"/>
    <p:sldId id="262" r:id="rId17"/>
    <p:sldId id="263" r:id="rId18"/>
    <p:sldId id="264" r:id="rId19"/>
    <p:sldId id="266" r:id="rId20"/>
    <p:sldId id="267" r:id="rId21"/>
    <p:sldId id="268" r:id="rId22"/>
    <p:sldId id="270" r:id="rId23"/>
    <p:sldId id="271" r:id="rId24"/>
    <p:sldId id="290" r:id="rId25"/>
    <p:sldId id="291" r:id="rId26"/>
    <p:sldId id="292" r:id="rId27"/>
    <p:sldId id="278" r:id="rId28"/>
    <p:sldId id="27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3" autoAdjust="0"/>
    <p:restoredTop sz="94660"/>
  </p:normalViewPr>
  <p:slideViewPr>
    <p:cSldViewPr>
      <p:cViewPr varScale="1">
        <p:scale>
          <a:sx n="73" d="100"/>
          <a:sy n="73" d="100"/>
        </p:scale>
        <p:origin x="-10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4DE5B0-0F38-42A8-9D59-0FE5890FCA8A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6B1DEA-2270-4FEA-AAA7-79B1F8CD5A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830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D13643-1818-4F7F-9DF5-7499695183D4}" type="slidenum">
              <a:rPr lang="ru-RU"/>
              <a:pPr/>
              <a:t>1</a:t>
            </a:fld>
            <a:endParaRPr lang="ru-RU"/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8DB9A3-7CAF-4467-8163-816318161A14}" type="slidenum">
              <a:rPr lang="ru-RU"/>
              <a:pPr/>
              <a:t>28</a:t>
            </a:fld>
            <a:endParaRPr lang="ru-RU"/>
          </a:p>
        </p:txBody>
      </p:sp>
      <p:sp>
        <p:nvSpPr>
          <p:cNvPr id="13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&#1089;&#1074;&#1086;&#1103;%20&#1080;&#1075;&#1088;&#1072;.pptx#19. &#1055;&#1077;&#1088;&#1077;&#1076; &#1087;&#1088;&#1080;&#1093;&#1086;&#1076;&#1086;&#1084; &#1075;&#1086;&#1089;&#1090;&#1077;&#1081; &#1043;&#1072;&#1083;&#1103; &#1087;&#1086;&#1083;&#1086;&#1078;&#1080;&#1083;&#1072; &#1074; &#1074;&#1072;&#1079;&#1091; &#1094;&#1077;&#1083;&#1086;&#1077; &#1103;&#1073;&#1083;&#1086;&#1082;&#1086;, ..." TargetMode="External"/><Relationship Id="rId13" Type="http://schemas.openxmlformats.org/officeDocument/2006/relationships/slide" Target="slide24.xml"/><Relationship Id="rId18" Type="http://schemas.openxmlformats.org/officeDocument/2006/relationships/slide" Target="slide25.xml"/><Relationship Id="rId3" Type="http://schemas.openxmlformats.org/officeDocument/2006/relationships/audio" Target="../media/audio3.wav"/><Relationship Id="rId21" Type="http://schemas.openxmlformats.org/officeDocument/2006/relationships/hyperlink" Target="&#1089;&#1074;&#1086;&#1103;%20&#1080;&#1075;&#1088;&#1072;.pptx#23. &#1048;&#1079; &#1087;&#1072;&#1082;&#1077;&#1090;&#1072;, &#1089;&#1086;&#1076;&#1077;&#1088;&#1078;&#1072;&#1097;&#1077;&#1075;&#1086; 1 &#1082;&#1075; &#1094;&#1077;&#1084;&#1077;&#1085;&#1090;&#1072;,&#1085;&#1091;&#1078;&#1085;&#1086; &#1086;&#1090;&#1089;&#1099;&#1087;&#1072;&#1090;&#1100; 100&#1075;.&#1050;..." TargetMode="External"/><Relationship Id="rId7" Type="http://schemas.openxmlformats.org/officeDocument/2006/relationships/slide" Target="slide18.xml"/><Relationship Id="rId12" Type="http://schemas.openxmlformats.org/officeDocument/2006/relationships/hyperlink" Target="&#1089;&#1074;&#1086;&#1103;%20&#1080;&#1075;&#1088;&#1072;.pptx#17. &#1056;&#1086;&#1076;&#1080;&#1090;&#1077;&#1083;&#1080; &#1089;&#1076;&#1077;&#1083;&#1072;&#1083;&#1080; &#1074; &#1073;&#1072;&#1085;&#1082;&#1077; &#1074;&#1082;&#1083;&#1072;&#1076; &#1074; 1000 &#1090;&#1077;&#1085;&#1075;&#1077;.&#1057;&#1082;&#1086;&#1083;&#1100;&#1082;&#1086; &#1076;&#1077;&#1085;&#1077;&#1075;..." TargetMode="External"/><Relationship Id="rId17" Type="http://schemas.openxmlformats.org/officeDocument/2006/relationships/hyperlink" Target="&#1089;&#1074;&#1086;&#1103;%20&#1080;&#1075;&#1088;&#1072;.pptx#18. &#1052;&#1072;&#1084;&#1072; &#1085;&#1072;&#1088;&#1074;&#1072;&#1083;&#1072; &#1087;&#1086;&#1083;&#1085;&#1091;&#1102; &#1082;&#1086;&#1088;&#1079;&#1080;&#1085;&#1091; &#1088;&#1072;&#1085;&#1077;&#1090;&#1086;&#1082;.&#1063;&#1080;&#1089;&#1083;&#1086; &#1088;&#1072;&#1085;&#1077;&#1090;&#1086;&#1082; &#1074; &#1082;&#1086;&#1088;&#1079;&#1080;..." TargetMode="External"/><Relationship Id="rId2" Type="http://schemas.openxmlformats.org/officeDocument/2006/relationships/audio" Target="../media/audio2.wav"/><Relationship Id="rId16" Type="http://schemas.openxmlformats.org/officeDocument/2006/relationships/hyperlink" Target="&#1089;&#1074;&#1086;&#1103;%20&#1080;&#1075;&#1088;&#1072;.pptx#15. &#1041;&#1088;&#1072;&#1090;&#1100;&#1103;&#1084;  &#1042;&#1072;&#1085;&#1077; &#1080; &#1058;&#1086;&#1083;&#1077; &#1082;&#1091;&#1087;&#1080;&#1083;&#1080; &#1087;&#1086; &#1090;&#1088;&#1080; &#1087;&#1080;&#1088;&#1086;&#1078;&#1085;&#1099;&#1093;.&#1042;&#1072;&#1085;&#1103; &#1089;&#1098;&#1077;&#1083; &#1089;&#1074;&#1086;..." TargetMode="External"/><Relationship Id="rId20" Type="http://schemas.openxmlformats.org/officeDocument/2006/relationships/hyperlink" Target="&#1089;&#1074;&#1086;&#1103;%20&#1080;&#1075;&#1088;&#1072;.pptx#22. &#1044;&#1074;&#1086;&#1077; &#1088;&#1072;&#1073;&#1086;&#1095;&#1080;&#1093; &#1084;&#1086;&#1102;&#1090; 60 &#1086;&#1082;&#1086;&#1085; &#1079;&#1072; 6 &#1095;&#1072;&#1089;&#1086;&#1074;.&#1057;&#1082;&#1086;&#1083;&#1100;&#1082;&#1086; &#1074;&#1088;&#1077;&#1084;&#1077;&#1085;&#1080; &#1080;&#1084; &#1087;...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89;&#1074;&#1086;&#1103;%20&#1080;&#1075;&#1088;&#1072;.pptx#16. &#1041;&#1072;&#1073;&#1091;&#1096;&#1082;&#1072; &#1087;&#1086;&#1083;&#1086;&#1078;&#1080;&#1083;&#1072; &#1074;&#1085;&#1091;&#1082;&#1072;&#1084; &#1082;&#1086;&#1085;&#1092;&#1077;&#1090;&#1099; &#1074; &#1076;&#1074;&#1072; &#1087;&#1072;&#1082;&#1077;&#1090;&#1072;, &#1087;&#1088;&#1080;&#1095;&#1077;&#1084; &#1074; &#1087;&#1077;..." TargetMode="External"/><Relationship Id="rId11" Type="http://schemas.openxmlformats.org/officeDocument/2006/relationships/slide" Target="slide16.xml"/><Relationship Id="rId5" Type="http://schemas.openxmlformats.org/officeDocument/2006/relationships/slide" Target="slide15.xml"/><Relationship Id="rId15" Type="http://schemas.openxmlformats.org/officeDocument/2006/relationships/slide" Target="slide28.xml"/><Relationship Id="rId10" Type="http://schemas.openxmlformats.org/officeDocument/2006/relationships/hyperlink" Target="&#1089;&#1074;&#1086;&#1103;%20&#1080;&#1075;&#1088;&#1072;.pptx#14. &#1059; &#1089;&#1090;&#1072;&#1088;&#1096;&#1077;&#1075;&#1086; &#1073;&#1088;&#1072;&#1090;&#1072; 12 &#1082;&#1086;&#1085;&#1092;&#1077;&#1090;,&#1072; &#1091; &#1084;&#1083;&#1072;&#1076;&#1096;&#1077;&#1075;&#1086; 2 &#1082;&#1086;&#1085;&#1092;&#1077;&#1090;&#1099;.&#1057;&#1082;&#1086;&#1083;&#1100;&#1082;&#1086;..." TargetMode="External"/><Relationship Id="rId19" Type="http://schemas.openxmlformats.org/officeDocument/2006/relationships/hyperlink" Target="&#1089;&#1074;&#1086;&#1103;%20&#1080;&#1075;&#1088;&#1072;.pptx#21. &#1050;&#1072;&#1082; &#1088;&#1072;&#1079;&#1076;&#1077;&#1083;&#1080;&#1090;&#1100; &#1090;&#1086;&#1088;&#1090; &#1085;&#1072; 8 &#1088;&#1072;&#1074;&#1085;&#1099;&#1093; &#1095;&#1072;&#1089;&#1090;&#1077;&#1081; &#1090;&#1088;&#1077;&#1084;&#1103; &#1087;&#1088;&#1103;&#1084;&#1099;&#1084;&#1080; &#1088;&#1072;&#1079;&#1088;&#1077;..." TargetMode="External"/><Relationship Id="rId4" Type="http://schemas.openxmlformats.org/officeDocument/2006/relationships/hyperlink" Target="&#1089;&#1074;&#1086;&#1103;%20&#1080;&#1075;&#1088;&#1072;.pptx#13. &#1057;&#1083;&#1072;&#1081;&#1076; 13" TargetMode="External"/><Relationship Id="rId9" Type="http://schemas.openxmlformats.org/officeDocument/2006/relationships/slide" Target="slide27.xml"/><Relationship Id="rId14" Type="http://schemas.openxmlformats.org/officeDocument/2006/relationships/hyperlink" Target="&#1089;&#1074;&#1086;&#1103;%20&#1080;&#1075;&#1088;&#1072;.pptx#20. &#1044;&#1083;&#1103; &#1074;&#1072;&#1088;&#1082;&#1080; &#1082;&#1086;&#1084;&#1087;&#1086;&#1090;&#1072; &#1084;&#1072;&#1084;&#1077; &#1085;&#1091;&#1078;&#1085;&#1086; 4 &#1083;&#1080;&#1090;&#1088;&#1072; &#1074;&#1086;&#1076;&#1099;.&#1050;&#1072;&#1082; &#1089; &#1087;&#1086;&#1084;&#1086;&#1097;&#1100;&#1102; &#1087;..." TargetMode="External"/><Relationship Id="rId22" Type="http://schemas.openxmlformats.org/officeDocument/2006/relationships/slide" Target="slide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lluzi.ru/node/219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index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4929198"/>
            <a:ext cx="2371725" cy="1382712"/>
          </a:xfrm>
          <a:prstGeom prst="rect">
            <a:avLst/>
          </a:prstGeom>
          <a:noFill/>
        </p:spPr>
      </p:pic>
      <p:sp>
        <p:nvSpPr>
          <p:cNvPr id="80900" name="WordArt 4"/>
          <p:cNvSpPr>
            <a:spLocks noChangeArrowheads="1" noChangeShapeType="1" noTextEdit="1"/>
          </p:cNvSpPr>
          <p:nvPr/>
        </p:nvSpPr>
        <p:spPr bwMode="auto">
          <a:xfrm>
            <a:off x="1357290" y="1714488"/>
            <a:ext cx="6929485" cy="2795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Семейная математика</a:t>
            </a:r>
            <a:endParaRPr lang="ru-RU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80902" name="Rectangle 6"/>
          <p:cNvSpPr>
            <a:spLocks noChangeArrowheads="1"/>
          </p:cNvSpPr>
          <p:nvPr/>
        </p:nvSpPr>
        <p:spPr bwMode="auto">
          <a:xfrm>
            <a:off x="539750" y="0"/>
            <a:ext cx="7848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63500" dir="3187806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kk-KZ" sz="7200" b="1" dirty="0" smtClean="0">
                <a:solidFill>
                  <a:srgbClr val="FF0000"/>
                </a:solidFill>
                <a:latin typeface="Arial" charset="0"/>
              </a:rPr>
              <a:t>Игра-конкурс</a:t>
            </a:r>
            <a:endParaRPr lang="en-US" sz="7200" b="1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jeopardy-wait l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 tmFilter="0, 0; .2, .5; .8, .5; 1, 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0" autoRev="1" fill="hold"/>
                                        <p:tgtEl>
                                          <p:spTgt spid="809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000"/>
                            </p:stCondLst>
                            <p:childTnLst>
                              <p:par>
                                <p:cTn id="19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 tmFilter="0, 0; .2, .5; .8, .5; 1, 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000" autoRev="1" fill="hold"/>
                                        <p:tgtEl>
                                          <p:spTgt spid="809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3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 tmFilter="0, 0; .2, .5; .8, .5; 1, 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autoRev="1" fill="hold"/>
                                        <p:tgtEl>
                                          <p:spTgt spid="809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 animBg="1"/>
      <p:bldP spid="80900" grpId="1" animBg="1"/>
      <p:bldP spid="80900" grpId="2" animBg="1"/>
      <p:bldP spid="80900" grpId="3" animBg="1"/>
      <p:bldP spid="8090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320000">
            <a:off x="1143344" y="542610"/>
            <a:ext cx="214314" cy="38576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 rot="20280000" flipH="1">
            <a:off x="1143344" y="542610"/>
            <a:ext cx="214314" cy="38576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000364" y="928670"/>
            <a:ext cx="214314" cy="31432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5400000">
            <a:off x="3000364" y="1071546"/>
            <a:ext cx="214314" cy="27860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929190" y="714356"/>
            <a:ext cx="214314" cy="3571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5429256" y="2285992"/>
            <a:ext cx="1285884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429256" y="3071810"/>
            <a:ext cx="1285884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 rot="1320000">
            <a:off x="8072830" y="614048"/>
            <a:ext cx="214314" cy="38576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20280000" flipH="1">
            <a:off x="8001393" y="685486"/>
            <a:ext cx="214314" cy="38576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6811" y="428604"/>
            <a:ext cx="736098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Заключительный этап </a:t>
            </a:r>
          </a:p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«Семейная викторина»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69307">
            <a:off x="902907" y="2724480"/>
            <a:ext cx="3889538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809" y="3068960"/>
            <a:ext cx="3201606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spect="1" noChangeArrowheads="1"/>
          </p:cNvSpPr>
          <p:nvPr/>
        </p:nvSpPr>
        <p:spPr bwMode="auto">
          <a:xfrm>
            <a:off x="428596" y="0"/>
            <a:ext cx="1728788" cy="1092200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ДЕТИ</a:t>
            </a:r>
            <a:endParaRPr lang="en-US" sz="20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589" name="Rectangle 5"/>
          <p:cNvSpPr>
            <a:spLocks noChangeAspect="1" noChangeArrowheads="1"/>
          </p:cNvSpPr>
          <p:nvPr/>
        </p:nvSpPr>
        <p:spPr bwMode="auto">
          <a:xfrm>
            <a:off x="2571736" y="500042"/>
            <a:ext cx="1684338" cy="779463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РОДИТЕЛИ</a:t>
            </a:r>
            <a:endParaRPr lang="en-US" sz="20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592" name="Rectangle 8">
            <a:hlinkClick r:id="rId4" action="ppaction://hlinkpres?slideindex=13&amp;slidetitle=Слайд 13"/>
          </p:cNvPr>
          <p:cNvSpPr>
            <a:spLocks noChangeAspect="1" noChangeArrowheads="1"/>
          </p:cNvSpPr>
          <p:nvPr/>
        </p:nvSpPr>
        <p:spPr bwMode="auto">
          <a:xfrm>
            <a:off x="500034" y="1484313"/>
            <a:ext cx="1581150" cy="1052512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5" action="ppaction://hlinksldjump"/>
              </a:rPr>
              <a:t>100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593" name="Rectangle 9">
            <a:hlinkClick r:id="rId6" action="ppaction://hlinkpres?slideindex=16&amp;slidetitle=Бабушка положила внукам конфеты в два пакета, причем в пе..."/>
          </p:cNvPr>
          <p:cNvSpPr>
            <a:spLocks noChangeAspect="1" noChangeArrowheads="1"/>
          </p:cNvSpPr>
          <p:nvPr/>
        </p:nvSpPr>
        <p:spPr bwMode="auto">
          <a:xfrm>
            <a:off x="2643174" y="1484313"/>
            <a:ext cx="1581150" cy="1052512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7" action="ppaction://hlinksldjump"/>
              </a:rPr>
              <a:t>100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594" name="Rectangle 10">
            <a:hlinkClick r:id="rId8" action="ppaction://hlinkpres?slideindex=19&amp;slidetitle=Перед приходом гостей Галя положила в вазу целое яблоко, ..."/>
          </p:cNvPr>
          <p:cNvSpPr>
            <a:spLocks noChangeAspect="1" noChangeArrowheads="1"/>
          </p:cNvSpPr>
          <p:nvPr/>
        </p:nvSpPr>
        <p:spPr bwMode="auto">
          <a:xfrm>
            <a:off x="5133990" y="1428736"/>
            <a:ext cx="1581150" cy="1052513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9" action="ppaction://hlinksldjump"/>
              </a:rPr>
              <a:t>100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596" name="Rectangle 12">
            <a:hlinkClick r:id="rId10" action="ppaction://hlinkpres?slideindex=14&amp;slidetitle=У старшего брата 12 конфет,а у младшего 2 конфеты.Сколько..."/>
          </p:cNvPr>
          <p:cNvSpPr>
            <a:spLocks noChangeAspect="1" noChangeArrowheads="1"/>
          </p:cNvSpPr>
          <p:nvPr/>
        </p:nvSpPr>
        <p:spPr bwMode="auto">
          <a:xfrm>
            <a:off x="490520" y="2565400"/>
            <a:ext cx="1581150" cy="1052513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11" action="ppaction://hlinksldjump"/>
              </a:rPr>
              <a:t>200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598" name="Rectangle 14">
            <a:hlinkClick r:id="rId12" action="ppaction://hlinkpres?slideindex=17&amp;slidetitle=Родители сделали в банке вклад в 1000 тенге.Сколько денег..."/>
          </p:cNvPr>
          <p:cNvSpPr>
            <a:spLocks noChangeAspect="1" noChangeArrowheads="1"/>
          </p:cNvSpPr>
          <p:nvPr/>
        </p:nvSpPr>
        <p:spPr bwMode="auto">
          <a:xfrm>
            <a:off x="2643174" y="2565400"/>
            <a:ext cx="1581150" cy="1052513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13" action="ppaction://hlinksldjump"/>
              </a:rPr>
              <a:t>200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599" name="Rectangle 15">
            <a:hlinkClick r:id="rId14" action="ppaction://hlinkpres?slideindex=20&amp;slidetitle=Для варки компота маме нужно 4 литра воды.Как с помощью п..."/>
          </p:cNvPr>
          <p:cNvSpPr>
            <a:spLocks noChangeAspect="1" noChangeArrowheads="1"/>
          </p:cNvSpPr>
          <p:nvPr/>
        </p:nvSpPr>
        <p:spPr bwMode="auto">
          <a:xfrm>
            <a:off x="5143504" y="2565400"/>
            <a:ext cx="1581150" cy="1052513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15" action="ppaction://hlinksldjump"/>
              </a:rPr>
              <a:t>200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01" name="Rectangle 17">
            <a:hlinkClick r:id="rId16" action="ppaction://hlinkpres?slideindex=15&amp;slidetitle=Братьям  Ване и Толе купили по три пирожных.Ваня съел сво..."/>
          </p:cNvPr>
          <p:cNvSpPr>
            <a:spLocks noChangeAspect="1" noChangeArrowheads="1"/>
          </p:cNvSpPr>
          <p:nvPr/>
        </p:nvSpPr>
        <p:spPr bwMode="auto">
          <a:xfrm>
            <a:off x="490520" y="3716338"/>
            <a:ext cx="1581150" cy="1052512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11" action="ppaction://hlinksldjump"/>
              </a:rPr>
              <a:t>300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02" name="Rectangle 18">
            <a:hlinkClick r:id="rId17" action="ppaction://hlinkpres?slideindex=18&amp;slidetitle=Мама нарвала полную корзину ранеток.Число ранеток в корзи..."/>
          </p:cNvPr>
          <p:cNvSpPr>
            <a:spLocks noChangeAspect="1" noChangeArrowheads="1"/>
          </p:cNvSpPr>
          <p:nvPr/>
        </p:nvSpPr>
        <p:spPr bwMode="auto">
          <a:xfrm>
            <a:off x="2643174" y="3716338"/>
            <a:ext cx="1581150" cy="1052512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18" action="ppaction://hlinksldjump"/>
              </a:rPr>
              <a:t>300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03" name="Rectangle 19">
            <a:hlinkClick r:id="rId19" action="ppaction://hlinkpres?slideindex=21&amp;slidetitle=Как разделить торт на 8 равных частей тремя прямыми разре..."/>
          </p:cNvPr>
          <p:cNvSpPr>
            <a:spLocks noChangeAspect="1" noChangeArrowheads="1"/>
          </p:cNvSpPr>
          <p:nvPr/>
        </p:nvSpPr>
        <p:spPr bwMode="auto">
          <a:xfrm>
            <a:off x="5133990" y="3716338"/>
            <a:ext cx="1581150" cy="1052512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" action="ppaction://noaction"/>
              </a:rPr>
              <a:t>300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09" name="Rectangle 25"/>
          <p:cNvSpPr>
            <a:spLocks noChangeAspect="1" noChangeArrowheads="1"/>
          </p:cNvSpPr>
          <p:nvPr/>
        </p:nvSpPr>
        <p:spPr bwMode="auto">
          <a:xfrm>
            <a:off x="7286644" y="571480"/>
            <a:ext cx="1616075" cy="747713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8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r>
              <a:rPr lang="ru-RU" sz="1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РЕМОНТ</a:t>
            </a:r>
            <a:r>
              <a:rPr lang="ru-RU" sz="20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endParaRPr lang="en-US" sz="20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10" name="Rectangle 26"/>
          <p:cNvSpPr>
            <a:spLocks noChangeAspect="1" noChangeArrowheads="1"/>
          </p:cNvSpPr>
          <p:nvPr/>
        </p:nvSpPr>
        <p:spPr bwMode="auto">
          <a:xfrm>
            <a:off x="4929190" y="0"/>
            <a:ext cx="1871663" cy="1182688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ГОСТИ</a:t>
            </a:r>
            <a:endParaRPr lang="en-US" sz="20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11" name="Rectangle 27">
            <a:hlinkClick r:id="rId20" action="ppaction://hlinkpres?slideindex=22&amp;slidetitle=Двое рабочих моют 60 окон за 6 часов.Сколько времени им п..."/>
          </p:cNvPr>
          <p:cNvSpPr>
            <a:spLocks noChangeAspect="1" noChangeArrowheads="1"/>
          </p:cNvSpPr>
          <p:nvPr/>
        </p:nvSpPr>
        <p:spPr bwMode="auto">
          <a:xfrm>
            <a:off x="7286644" y="1428736"/>
            <a:ext cx="1581150" cy="1052513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15" action="ppaction://hlinksldjump"/>
              </a:rPr>
              <a:t>100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12" name="Rectangle 28">
            <a:hlinkClick r:id="rId21" action="ppaction://hlinkpres?slideindex=23&amp;slidetitle=Из пакета, содержащего 1 кг цемента,нужно отсыпать 100г.К..."/>
          </p:cNvPr>
          <p:cNvSpPr>
            <a:spLocks noChangeAspect="1" noChangeArrowheads="1"/>
          </p:cNvSpPr>
          <p:nvPr/>
        </p:nvSpPr>
        <p:spPr bwMode="auto">
          <a:xfrm>
            <a:off x="7277130" y="2565400"/>
            <a:ext cx="1581150" cy="1052513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22" action="ppaction://hlinksldjump"/>
              </a:rPr>
              <a:t>200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13" name="Rectangle 29"/>
          <p:cNvSpPr>
            <a:spLocks noChangeAspect="1" noChangeArrowheads="1"/>
          </p:cNvSpPr>
          <p:nvPr/>
        </p:nvSpPr>
        <p:spPr bwMode="auto">
          <a:xfrm>
            <a:off x="7277130" y="3716338"/>
            <a:ext cx="1581150" cy="1052512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3366FF"/>
              </a:gs>
              <a:gs pos="100000">
                <a:srgbClr val="00006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hlinkClick r:id="rId13" action="ppaction://hlinksldjump"/>
              </a:rPr>
              <a:t>300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7615" name="AutoShape 31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443663" y="6237288"/>
            <a:ext cx="1944687" cy="333375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50000">
                <a:schemeClr val="tx1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chemeClr val="bg1"/>
                </a:solidFill>
              </a:rPr>
              <a:t>Закончить игру</a:t>
            </a:r>
          </a:p>
        </p:txBody>
      </p:sp>
      <p:sp>
        <p:nvSpPr>
          <p:cNvPr id="67616" name="AutoShape 3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116013" y="6237288"/>
            <a:ext cx="1944687" cy="333375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50000">
                <a:schemeClr val="tx1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chemeClr val="bg1"/>
                </a:solidFill>
              </a:rPr>
              <a:t>Начать игру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6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7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616"/>
                  </p:tgtEl>
                </p:cond>
              </p:nextCondLst>
            </p:seq>
          </p:childTnLst>
        </p:cTn>
      </p:par>
    </p:tnLst>
    <p:bldLst>
      <p:bldP spid="67588" grpId="0" animBg="1" autoUpdateAnimBg="0"/>
      <p:bldP spid="67589" grpId="0" animBg="1" autoUpdateAnimBg="0"/>
      <p:bldP spid="67592" grpId="0" animBg="1" autoUpdateAnimBg="0"/>
      <p:bldP spid="67593" grpId="0" animBg="1" autoUpdateAnimBg="0"/>
      <p:bldP spid="67594" grpId="0" animBg="1" autoUpdateAnimBg="0"/>
      <p:bldP spid="67596" grpId="0" animBg="1" autoUpdateAnimBg="0"/>
      <p:bldP spid="67598" grpId="0" animBg="1" autoUpdateAnimBg="0"/>
      <p:bldP spid="67599" grpId="0" animBg="1" autoUpdateAnimBg="0"/>
      <p:bldP spid="67601" grpId="0" animBg="1" autoUpdateAnimBg="0"/>
      <p:bldP spid="67602" grpId="0" animBg="1" autoUpdateAnimBg="0"/>
      <p:bldP spid="67603" grpId="0" animBg="1" autoUpdateAnimBg="0"/>
      <p:bldP spid="67609" grpId="0" animBg="1" autoUpdateAnimBg="0"/>
      <p:bldP spid="67610" grpId="0" animBg="1" autoUpdateAnimBg="0"/>
      <p:bldP spid="67611" grpId="0" animBg="1" autoUpdateAnimBg="0"/>
      <p:bldP spid="67612" grpId="0" animBg="1" autoUpdateAnimBg="0"/>
      <p:bldP spid="67613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9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2088" y="5734050"/>
            <a:ext cx="935037" cy="835025"/>
          </a:xfrm>
          <a:prstGeom prst="actionButtonBackPrevious">
            <a:avLst/>
          </a:prstGeom>
          <a:gradFill rotWithShape="1">
            <a:gsLst>
              <a:gs pos="0">
                <a:srgbClr val="0000FF"/>
              </a:gs>
              <a:gs pos="50000">
                <a:schemeClr val="bg2"/>
              </a:gs>
              <a:gs pos="100000">
                <a:srgbClr val="0000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8071" name="Rectangle 7"/>
          <p:cNvSpPr>
            <a:spLocks noChangeArrowheads="1"/>
          </p:cNvSpPr>
          <p:nvPr/>
        </p:nvSpPr>
        <p:spPr bwMode="auto">
          <a:xfrm>
            <a:off x="2143109" y="188913"/>
            <a:ext cx="450059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3200" b="1" dirty="0">
                <a:solidFill>
                  <a:srgbClr val="CCFFFF"/>
                </a:solidFill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«Дети» </a:t>
            </a:r>
            <a:endParaRPr lang="ru-RU" sz="3200" b="1" dirty="0">
              <a:solidFill>
                <a:srgbClr val="0000FF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100</a:t>
            </a:r>
          </a:p>
        </p:txBody>
      </p:sp>
      <p:sp>
        <p:nvSpPr>
          <p:cNvPr id="880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580063" y="6092825"/>
            <a:ext cx="1944687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  <p:sp>
        <p:nvSpPr>
          <p:cNvPr id="88077" name="Text Box 13"/>
          <p:cNvSpPr txBox="1">
            <a:spLocks noChangeArrowheads="1"/>
          </p:cNvSpPr>
          <p:nvPr/>
        </p:nvSpPr>
        <p:spPr bwMode="auto">
          <a:xfrm>
            <a:off x="0" y="1916113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u="sng" dirty="0" smtClean="0">
                <a:solidFill>
                  <a:srgbClr val="FB1503"/>
                </a:solidFill>
                <a:latin typeface="Times New Roman" pitchFamily="18" charset="0"/>
              </a:rPr>
              <a:t>В двух карманах у Пети денег </a:t>
            </a:r>
            <a:r>
              <a:rPr lang="ru-RU" sz="3600" b="1" u="sng" dirty="0" err="1" smtClean="0">
                <a:solidFill>
                  <a:srgbClr val="FB1503"/>
                </a:solidFill>
                <a:latin typeface="Times New Roman" pitchFamily="18" charset="0"/>
              </a:rPr>
              <a:t>поровну.Из</a:t>
            </a:r>
            <a:r>
              <a:rPr lang="ru-RU" sz="3600" b="1" u="sng" dirty="0" smtClean="0">
                <a:solidFill>
                  <a:srgbClr val="FB1503"/>
                </a:solidFill>
                <a:latin typeface="Times New Roman" pitchFamily="18" charset="0"/>
              </a:rPr>
              <a:t> левого кармана в правый он переложил 3 </a:t>
            </a:r>
            <a:r>
              <a:rPr lang="ru-RU" sz="3600" b="1" u="sng" dirty="0" err="1" smtClean="0">
                <a:solidFill>
                  <a:srgbClr val="FB1503"/>
                </a:solidFill>
                <a:latin typeface="Times New Roman" pitchFamily="18" charset="0"/>
              </a:rPr>
              <a:t>тенге.На</a:t>
            </a:r>
            <a:r>
              <a:rPr lang="ru-RU" sz="3600" b="1" u="sng" dirty="0" smtClean="0">
                <a:solidFill>
                  <a:srgbClr val="FB1503"/>
                </a:solidFill>
                <a:latin typeface="Times New Roman" pitchFamily="18" charset="0"/>
              </a:rPr>
              <a:t> сколько тенге в правом кармане стало </a:t>
            </a:r>
            <a:r>
              <a:rPr lang="ru-RU" sz="3600" b="1" u="sng" dirty="0" err="1" smtClean="0">
                <a:solidFill>
                  <a:srgbClr val="FB1503"/>
                </a:solidFill>
                <a:latin typeface="Times New Roman" pitchFamily="18" charset="0"/>
              </a:rPr>
              <a:t>больше,чем</a:t>
            </a:r>
            <a:r>
              <a:rPr lang="ru-RU" sz="3600" b="1" u="sng" dirty="0" smtClean="0">
                <a:solidFill>
                  <a:srgbClr val="FB1503"/>
                </a:solidFill>
                <a:latin typeface="Times New Roman" pitchFamily="18" charset="0"/>
              </a:rPr>
              <a:t> в левом?</a:t>
            </a:r>
            <a:endParaRPr lang="ru-RU" sz="3600" b="1" u="sng" baseline="30000" dirty="0">
              <a:solidFill>
                <a:srgbClr val="FB1503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3857628"/>
            <a:ext cx="8572530" cy="1136656"/>
          </a:xfrm>
        </p:spPr>
        <p:txBody>
          <a:bodyPr>
            <a:normAutofit fontScale="90000"/>
          </a:bodyPr>
          <a:lstStyle/>
          <a:p>
            <a:r>
              <a:rPr lang="ru-RU" sz="6000" b="1" baseline="30000" dirty="0" smtClean="0">
                <a:solidFill>
                  <a:srgbClr val="FB1503"/>
                </a:solidFill>
              </a:rPr>
              <a:t>У старшего брата 12 </a:t>
            </a:r>
            <a:r>
              <a:rPr lang="ru-RU" sz="6000" b="1" baseline="30000" dirty="0" err="1" smtClean="0">
                <a:solidFill>
                  <a:srgbClr val="FB1503"/>
                </a:solidFill>
              </a:rPr>
              <a:t>конфет,а</a:t>
            </a:r>
            <a:r>
              <a:rPr lang="ru-RU" sz="6000" b="1" baseline="30000" dirty="0" smtClean="0">
                <a:solidFill>
                  <a:srgbClr val="FB1503"/>
                </a:solidFill>
              </a:rPr>
              <a:t> у младшего 2 </a:t>
            </a:r>
            <a:r>
              <a:rPr lang="ru-RU" sz="6000" b="1" baseline="30000" dirty="0" err="1" smtClean="0">
                <a:solidFill>
                  <a:srgbClr val="FB1503"/>
                </a:solidFill>
              </a:rPr>
              <a:t>конфеты.Сколько</a:t>
            </a:r>
            <a:r>
              <a:rPr lang="ru-RU" sz="6000" b="1" baseline="30000" dirty="0" smtClean="0">
                <a:solidFill>
                  <a:srgbClr val="FB1503"/>
                </a:solidFill>
              </a:rPr>
              <a:t> конфет должен отдать старший </a:t>
            </a:r>
            <a:r>
              <a:rPr lang="ru-RU" sz="6000" b="1" baseline="30000" dirty="0" err="1" smtClean="0">
                <a:solidFill>
                  <a:srgbClr val="FB1503"/>
                </a:solidFill>
              </a:rPr>
              <a:t>младшему,чтобы</a:t>
            </a:r>
            <a:r>
              <a:rPr lang="ru-RU" sz="6000" b="1" baseline="30000" dirty="0" smtClean="0">
                <a:solidFill>
                  <a:srgbClr val="FB1503"/>
                </a:solidFill>
              </a:rPr>
              <a:t> справедливость восторжествовала?</a:t>
            </a:r>
            <a:endParaRPr lang="ru-RU" sz="6000" b="1" baseline="30000" dirty="0">
              <a:solidFill>
                <a:srgbClr val="FB1503"/>
              </a:solidFill>
            </a:endParaRPr>
          </a:p>
        </p:txBody>
      </p:sp>
      <p:sp>
        <p:nvSpPr>
          <p:cNvPr id="89095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24750" y="5689600"/>
            <a:ext cx="935038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909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6092825"/>
            <a:ext cx="1944688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3108" y="21429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3200" b="1" dirty="0" smtClean="0">
                <a:solidFill>
                  <a:srgbClr val="CCFFFF"/>
                </a:solidFill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«Дети»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200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000240"/>
            <a:ext cx="8534400" cy="214314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B1503"/>
                </a:solidFill>
              </a:rPr>
              <a:t>Братьям  Ване и Толе купили по три </a:t>
            </a:r>
            <a:r>
              <a:rPr lang="ru-RU" sz="2800" b="1" dirty="0" err="1" smtClean="0">
                <a:solidFill>
                  <a:srgbClr val="FB1503"/>
                </a:solidFill>
              </a:rPr>
              <a:t>пирожных.Ваня</a:t>
            </a:r>
            <a:r>
              <a:rPr lang="ru-RU" sz="2800" b="1" dirty="0" smtClean="0">
                <a:solidFill>
                  <a:srgbClr val="FB1503"/>
                </a:solidFill>
              </a:rPr>
              <a:t> съел свои за 6 минут и стал с завистью смотреть, как Толя ест каждое пирожное по 4 </a:t>
            </a:r>
            <a:r>
              <a:rPr lang="ru-RU" sz="2800" b="1" dirty="0" err="1" smtClean="0">
                <a:solidFill>
                  <a:srgbClr val="FB1503"/>
                </a:solidFill>
              </a:rPr>
              <a:t>минуты.Долго</a:t>
            </a:r>
            <a:r>
              <a:rPr lang="ru-RU" sz="2800" b="1" dirty="0" smtClean="0">
                <a:solidFill>
                  <a:srgbClr val="FB1503"/>
                </a:solidFill>
              </a:rPr>
              <a:t> ли Ваня будет смотреть на Толю с завистью?</a:t>
            </a:r>
            <a:endParaRPr lang="ru-RU" sz="2800" b="1" baseline="30000" dirty="0">
              <a:solidFill>
                <a:srgbClr val="FB1503"/>
              </a:solidFill>
            </a:endParaRP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3071802" y="285728"/>
            <a:ext cx="271004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3200" b="1" dirty="0" smtClean="0">
                <a:solidFill>
                  <a:srgbClr val="CCFFFF"/>
                </a:solidFill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«Дети»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300</a:t>
            </a:r>
          </a:p>
          <a:p>
            <a:pPr algn="ctr"/>
            <a:endParaRPr lang="ru-RU" sz="1600" b="1" dirty="0">
              <a:solidFill>
                <a:srgbClr val="CCFFFF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011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24750" y="5618163"/>
            <a:ext cx="935038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012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64163" y="6092825"/>
            <a:ext cx="1944687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3500438"/>
            <a:ext cx="85344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B1503"/>
                </a:solidFill>
              </a:rPr>
              <a:t>Бабушка положила внукам конфеты в два пакета, причем в первый пакет на 10 конфет </a:t>
            </a:r>
            <a:r>
              <a:rPr lang="ru-RU" sz="3200" b="1" dirty="0" err="1" smtClean="0">
                <a:solidFill>
                  <a:srgbClr val="FB1503"/>
                </a:solidFill>
              </a:rPr>
              <a:t>больше,чем</a:t>
            </a:r>
            <a:r>
              <a:rPr lang="ru-RU" sz="3200" b="1" dirty="0" smtClean="0">
                <a:solidFill>
                  <a:srgbClr val="FB1503"/>
                </a:solidFill>
              </a:rPr>
              <a:t> во второй. Сколько конфет ей надо переложить из первого во второй, чтобы конфет стало поровну?</a:t>
            </a:r>
            <a:endParaRPr lang="ru-RU" sz="3200" b="1" dirty="0">
              <a:solidFill>
                <a:srgbClr val="FB1503"/>
              </a:solidFill>
            </a:endParaRPr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3057433" y="333375"/>
            <a:ext cx="26322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3200" b="1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«Родители» </a:t>
            </a:r>
            <a:endParaRPr lang="ru-RU" sz="3200" b="1" dirty="0">
              <a:solidFill>
                <a:srgbClr val="0000FF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100</a:t>
            </a:r>
          </a:p>
        </p:txBody>
      </p:sp>
      <p:sp>
        <p:nvSpPr>
          <p:cNvPr id="92167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24750" y="5618163"/>
            <a:ext cx="935038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16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64163" y="6092825"/>
            <a:ext cx="1944687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3500438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B1503"/>
                </a:solidFill>
              </a:rPr>
              <a:t>Родители сделали в банке вклад в 1000 </a:t>
            </a:r>
            <a:r>
              <a:rPr lang="ru-RU" b="1" dirty="0" err="1" smtClean="0">
                <a:solidFill>
                  <a:srgbClr val="FB1503"/>
                </a:solidFill>
              </a:rPr>
              <a:t>тенге.Сколько</a:t>
            </a:r>
            <a:r>
              <a:rPr lang="ru-RU" b="1" dirty="0" smtClean="0">
                <a:solidFill>
                  <a:srgbClr val="FB1503"/>
                </a:solidFill>
              </a:rPr>
              <a:t> денег будет на вкладе через два года, если процентная ставка банка 10% годовых?</a:t>
            </a:r>
            <a:endParaRPr lang="ru-RU" b="1" dirty="0">
              <a:solidFill>
                <a:srgbClr val="FB1503"/>
              </a:solidFill>
            </a:endParaRPr>
          </a:p>
        </p:txBody>
      </p:sp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3130458" y="260350"/>
            <a:ext cx="26322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3200" b="1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«Родители»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200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02409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24750" y="5589588"/>
            <a:ext cx="935038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1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64163" y="6092825"/>
            <a:ext cx="1944687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3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724525" y="6237288"/>
            <a:ext cx="1944688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3071810"/>
            <a:ext cx="853440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B1503"/>
                </a:solidFill>
              </a:rPr>
              <a:t>Мама нарвала полную корзину </a:t>
            </a:r>
            <a:r>
              <a:rPr lang="ru-RU" sz="2800" b="1" dirty="0" err="1" smtClean="0">
                <a:solidFill>
                  <a:srgbClr val="FB1503"/>
                </a:solidFill>
              </a:rPr>
              <a:t>ранеток.Число</a:t>
            </a:r>
            <a:r>
              <a:rPr lang="ru-RU" sz="2800" b="1" dirty="0" smtClean="0">
                <a:solidFill>
                  <a:srgbClr val="FB1503"/>
                </a:solidFill>
              </a:rPr>
              <a:t> ранеток в корзине- </a:t>
            </a:r>
            <a:r>
              <a:rPr lang="ru-RU" sz="2800" b="1" dirty="0" err="1" smtClean="0">
                <a:solidFill>
                  <a:srgbClr val="FB1503"/>
                </a:solidFill>
              </a:rPr>
              <a:t>двузначное.Ранетки</a:t>
            </a:r>
            <a:r>
              <a:rPr lang="ru-RU" sz="2800" b="1" dirty="0" smtClean="0">
                <a:solidFill>
                  <a:srgbClr val="FB1503"/>
                </a:solidFill>
              </a:rPr>
              <a:t> можно поделить поровну между </a:t>
            </a:r>
            <a:r>
              <a:rPr lang="ru-RU" sz="2800" b="1" dirty="0" err="1" smtClean="0">
                <a:solidFill>
                  <a:srgbClr val="FB1503"/>
                </a:solidFill>
              </a:rPr>
              <a:t>двумя,тремя,пятью</a:t>
            </a:r>
            <a:r>
              <a:rPr lang="ru-RU" sz="2800" b="1" dirty="0" smtClean="0">
                <a:solidFill>
                  <a:srgbClr val="FB1503"/>
                </a:solidFill>
              </a:rPr>
              <a:t> и девятью </a:t>
            </a:r>
            <a:r>
              <a:rPr lang="ru-RU" sz="2800" b="1" dirty="0" err="1" smtClean="0">
                <a:solidFill>
                  <a:srgbClr val="FB1503"/>
                </a:solidFill>
              </a:rPr>
              <a:t>детьми,но</a:t>
            </a:r>
            <a:r>
              <a:rPr lang="ru-RU" sz="2800" b="1" dirty="0" smtClean="0">
                <a:solidFill>
                  <a:srgbClr val="FB1503"/>
                </a:solidFill>
              </a:rPr>
              <a:t> нельзя разделить между четырьмя </a:t>
            </a:r>
            <a:r>
              <a:rPr lang="ru-RU" sz="2800" b="1" dirty="0" err="1" smtClean="0">
                <a:solidFill>
                  <a:srgbClr val="FB1503"/>
                </a:solidFill>
              </a:rPr>
              <a:t>детьми.Сколько</a:t>
            </a:r>
            <a:r>
              <a:rPr lang="ru-RU" sz="2800" b="1" dirty="0" smtClean="0">
                <a:solidFill>
                  <a:srgbClr val="FB1503"/>
                </a:solidFill>
              </a:rPr>
              <a:t> ранеток в корзине?</a:t>
            </a:r>
            <a:endParaRPr lang="ru-RU" sz="2800" b="1" dirty="0">
              <a:solidFill>
                <a:srgbClr val="FB1503"/>
              </a:solidFill>
            </a:endParaRPr>
          </a:p>
        </p:txBody>
      </p:sp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3273333" y="260350"/>
            <a:ext cx="26322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3200" b="1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«Родители»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300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0343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85113" y="5661025"/>
            <a:ext cx="935037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3071810"/>
            <a:ext cx="85344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66"/>
                </a:solidFill>
              </a:rPr>
              <a:t>Перед приходом гостей Галя положила в вазу целое яблоко, две половинки и четыре </a:t>
            </a:r>
            <a:r>
              <a:rPr lang="ru-RU" sz="4000" b="1" dirty="0" err="1" smtClean="0">
                <a:solidFill>
                  <a:srgbClr val="FF0066"/>
                </a:solidFill>
              </a:rPr>
              <a:t>четвертинки.Сколько</a:t>
            </a:r>
            <a:r>
              <a:rPr lang="ru-RU" sz="4000" b="1" dirty="0" smtClean="0">
                <a:solidFill>
                  <a:srgbClr val="FF0066"/>
                </a:solidFill>
              </a:rPr>
              <a:t> яблок были у Гали?</a:t>
            </a:r>
            <a:endParaRPr lang="ru-RU" sz="4000" b="1" dirty="0">
              <a:solidFill>
                <a:srgbClr val="FF0066"/>
              </a:solidFill>
            </a:endParaRPr>
          </a:p>
        </p:txBody>
      </p:sp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3303238" y="214290"/>
            <a:ext cx="240540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3200" b="1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«Гости» </a:t>
            </a:r>
            <a:endParaRPr lang="ru-RU" sz="3200" b="1" dirty="0">
              <a:solidFill>
                <a:srgbClr val="0000FF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100</a:t>
            </a:r>
          </a:p>
        </p:txBody>
      </p:sp>
      <p:sp>
        <p:nvSpPr>
          <p:cNvPr id="10547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27988" y="5805488"/>
            <a:ext cx="935037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48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940425" y="6308725"/>
            <a:ext cx="1944688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08" y="714356"/>
            <a:ext cx="49292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FF0000"/>
                </a:solidFill>
              </a:rPr>
              <a:t>ЭПИГРАФ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728" y="1714488"/>
            <a:ext cx="650085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Пусть каждый день и каждый час</a:t>
            </a:r>
          </a:p>
          <a:p>
            <a:r>
              <a:rPr lang="ru-RU" sz="4000" b="1" dirty="0" smtClean="0">
                <a:solidFill>
                  <a:schemeClr val="bg1"/>
                </a:solidFill>
              </a:rPr>
              <a:t>Вам новое добудет.</a:t>
            </a:r>
          </a:p>
          <a:p>
            <a:r>
              <a:rPr lang="ru-RU" sz="4000" b="1" dirty="0" smtClean="0">
                <a:solidFill>
                  <a:schemeClr val="bg1"/>
                </a:solidFill>
              </a:rPr>
              <a:t>Пусть добрым будет ум у Вас,</a:t>
            </a:r>
          </a:p>
          <a:p>
            <a:r>
              <a:rPr lang="ru-RU" sz="4000" b="1" dirty="0" smtClean="0">
                <a:solidFill>
                  <a:schemeClr val="bg1"/>
                </a:solidFill>
              </a:rPr>
              <a:t>А сердце умным будет</a:t>
            </a:r>
          </a:p>
          <a:p>
            <a:pPr algn="r"/>
            <a:r>
              <a:rPr lang="ru-RU" sz="4000" b="1" dirty="0" smtClean="0">
                <a:solidFill>
                  <a:schemeClr val="bg1"/>
                </a:solidFill>
              </a:rPr>
              <a:t>С.Маршак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3643314"/>
            <a:ext cx="85344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66"/>
                </a:solidFill>
              </a:rPr>
              <a:t>Для варки компота маме нужно 4 литра </a:t>
            </a:r>
            <a:r>
              <a:rPr lang="ru-RU" sz="4000" b="1" dirty="0" err="1" smtClean="0">
                <a:solidFill>
                  <a:srgbClr val="FF0066"/>
                </a:solidFill>
              </a:rPr>
              <a:t>воды.Как</a:t>
            </a:r>
            <a:r>
              <a:rPr lang="ru-RU" sz="4000" b="1" dirty="0" smtClean="0">
                <a:solidFill>
                  <a:srgbClr val="FF0066"/>
                </a:solidFill>
              </a:rPr>
              <a:t> с помощью пятилитрового </a:t>
            </a:r>
            <a:r>
              <a:rPr lang="ru-RU" sz="4000" b="1" dirty="0" err="1" smtClean="0">
                <a:solidFill>
                  <a:srgbClr val="FF0066"/>
                </a:solidFill>
              </a:rPr>
              <a:t>бутыля</a:t>
            </a:r>
            <a:r>
              <a:rPr lang="ru-RU" sz="4000" b="1" dirty="0" smtClean="0">
                <a:solidFill>
                  <a:srgbClr val="FF0066"/>
                </a:solidFill>
              </a:rPr>
              <a:t> и трехлитровой банки быстро налить из крана в кастрюлю ровно 4 литра воды?</a:t>
            </a:r>
            <a:endParaRPr lang="ru-RU" sz="4000" b="1" baseline="30000" dirty="0">
              <a:solidFill>
                <a:srgbClr val="FF0066"/>
              </a:solidFill>
            </a:endParaRPr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3588990" y="285728"/>
            <a:ext cx="240540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3200" b="1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«Гости»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200</a:t>
            </a:r>
          </a:p>
          <a:p>
            <a:pPr algn="ctr"/>
            <a:endParaRPr lang="ru-RU" sz="1600" b="1" dirty="0">
              <a:solidFill>
                <a:srgbClr val="CCFFFF"/>
              </a:solidFill>
            </a:endParaRPr>
          </a:p>
        </p:txBody>
      </p:sp>
      <p:sp>
        <p:nvSpPr>
          <p:cNvPr id="106503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24750" y="5589588"/>
            <a:ext cx="935038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6504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5949950"/>
            <a:ext cx="1944688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2928934"/>
            <a:ext cx="8534400" cy="114300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FF0066"/>
                </a:solidFill>
              </a:rPr>
              <a:t>Как разделить торт на 8 равных частей тремя прямыми разрезами?</a:t>
            </a:r>
            <a:endParaRPr lang="ru-RU" sz="5400" b="1" dirty="0">
              <a:solidFill>
                <a:srgbClr val="FF0066"/>
              </a:solidFill>
            </a:endParaRPr>
          </a:p>
        </p:txBody>
      </p:sp>
      <p:sp>
        <p:nvSpPr>
          <p:cNvPr id="107524" name="Rectangle 4"/>
          <p:cNvSpPr>
            <a:spLocks noChangeArrowheads="1"/>
          </p:cNvSpPr>
          <p:nvPr/>
        </p:nvSpPr>
        <p:spPr bwMode="auto">
          <a:xfrm>
            <a:off x="3197055" y="188913"/>
            <a:ext cx="240540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3200" b="1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«Гости»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300</a:t>
            </a:r>
          </a:p>
          <a:p>
            <a:pPr algn="ctr"/>
            <a:endParaRPr lang="ru-RU" sz="1600" b="1" dirty="0">
              <a:solidFill>
                <a:srgbClr val="CCFFFF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07527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85113" y="5734050"/>
            <a:ext cx="935037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752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64163" y="6092825"/>
            <a:ext cx="1944687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2" name="Rectangle 4"/>
          <p:cNvSpPr>
            <a:spLocks noChangeArrowheads="1"/>
          </p:cNvSpPr>
          <p:nvPr/>
        </p:nvSpPr>
        <p:spPr bwMode="auto">
          <a:xfrm>
            <a:off x="3231800" y="285728"/>
            <a:ext cx="240540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3200" b="1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«Ремонт» </a:t>
            </a:r>
            <a:endParaRPr lang="ru-RU" sz="3200" b="1" dirty="0">
              <a:solidFill>
                <a:srgbClr val="0000FF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100</a:t>
            </a:r>
          </a:p>
        </p:txBody>
      </p:sp>
      <p:sp>
        <p:nvSpPr>
          <p:cNvPr id="109582" name="Rectangle 14"/>
          <p:cNvSpPr>
            <a:spLocks noGrp="1" noChangeArrowheads="1"/>
          </p:cNvSpPr>
          <p:nvPr>
            <p:ph type="title"/>
          </p:nvPr>
        </p:nvSpPr>
        <p:spPr>
          <a:xfrm>
            <a:off x="179388" y="24209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4000" b="1" u="sng" dirty="0" smtClean="0">
                <a:solidFill>
                  <a:srgbClr val="FF0066"/>
                </a:solidFill>
              </a:rPr>
              <a:t>Двое рабочих моют 60 окон за 6 </a:t>
            </a:r>
            <a:r>
              <a:rPr lang="ru-RU" sz="4000" b="1" u="sng" dirty="0" err="1" smtClean="0">
                <a:solidFill>
                  <a:srgbClr val="FF0066"/>
                </a:solidFill>
              </a:rPr>
              <a:t>часов.Сколько</a:t>
            </a:r>
            <a:r>
              <a:rPr lang="ru-RU" sz="4000" b="1" u="sng" dirty="0" smtClean="0">
                <a:solidFill>
                  <a:srgbClr val="FF0066"/>
                </a:solidFill>
              </a:rPr>
              <a:t> времени им понадобится на то, чтобы вымыть 30 зеркал?</a:t>
            </a:r>
            <a:endParaRPr lang="ru-RU" dirty="0"/>
          </a:p>
        </p:txBody>
      </p:sp>
      <p:sp>
        <p:nvSpPr>
          <p:cNvPr id="109583" name="AutoShape 1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24750" y="5589588"/>
            <a:ext cx="935038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9584" name="AutoShape 1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5949950"/>
            <a:ext cx="1944688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2786058"/>
            <a:ext cx="8534400" cy="1143000"/>
          </a:xfrm>
        </p:spPr>
        <p:txBody>
          <a:bodyPr>
            <a:normAutofit fontScale="90000"/>
          </a:bodyPr>
          <a:lstStyle/>
          <a:p>
            <a:r>
              <a:rPr lang="ru-RU" sz="4000" b="1" u="sng" dirty="0" smtClean="0">
                <a:solidFill>
                  <a:srgbClr val="FB1503"/>
                </a:solidFill>
              </a:rPr>
              <a:t>Из пакета, содержащего 1 кг </a:t>
            </a:r>
            <a:r>
              <a:rPr lang="ru-RU" sz="4000" b="1" u="sng" dirty="0" err="1" smtClean="0">
                <a:solidFill>
                  <a:srgbClr val="FB1503"/>
                </a:solidFill>
              </a:rPr>
              <a:t>цемента,нужно</a:t>
            </a:r>
            <a:r>
              <a:rPr lang="ru-RU" sz="4000" b="1" u="sng" dirty="0" smtClean="0">
                <a:solidFill>
                  <a:srgbClr val="FB1503"/>
                </a:solidFill>
              </a:rPr>
              <a:t> отсыпать 100г.Как это сделать, имея два пакета, вмещающие 300г и 650 г?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0596" name="Rectangle 4"/>
          <p:cNvSpPr>
            <a:spLocks noChangeArrowheads="1"/>
          </p:cNvSpPr>
          <p:nvPr/>
        </p:nvSpPr>
        <p:spPr bwMode="auto">
          <a:xfrm>
            <a:off x="3231800" y="214290"/>
            <a:ext cx="240540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Категория</a:t>
            </a:r>
            <a:r>
              <a:rPr lang="ru-RU" sz="3200" b="1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«Ремонт»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 200</a:t>
            </a:r>
          </a:p>
          <a:p>
            <a:pPr algn="ctr"/>
            <a:endParaRPr lang="ru-RU" sz="1600" b="1" dirty="0">
              <a:solidFill>
                <a:srgbClr val="CCFFFF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1059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24750" y="5589588"/>
            <a:ext cx="935038" cy="835025"/>
          </a:xfrm>
          <a:prstGeom prst="actionButtonBackPrevious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060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92725" y="5949950"/>
            <a:ext cx="1944688" cy="333375"/>
          </a:xfrm>
          <a:prstGeom prst="actionButtonBlank">
            <a:avLst/>
          </a:prstGeom>
          <a:gradFill rotWithShape="1">
            <a:gsLst>
              <a:gs pos="0">
                <a:srgbClr val="000080"/>
              </a:gs>
              <a:gs pos="50000">
                <a:schemeClr val="bg1"/>
              </a:gs>
              <a:gs pos="100000">
                <a:srgbClr val="00008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00FF"/>
                </a:solidFill>
              </a:rPr>
              <a:t>Ответ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lightboxImage" descr="С. Орлов. &quot;Ох уж эти сказочки…&quot;, 2004 год. 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76672"/>
            <a:ext cx="7704856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7418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Герасим и Му-му. Художник Валентин Дубинин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04664"/>
            <a:ext cx="7272808" cy="5616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619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prizemlis.ru/uploads/posts/2010-08/1282517189_202.jpe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32656"/>
            <a:ext cx="7056784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706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640763" cy="1944688"/>
          </a:xfrm>
        </p:spPr>
        <p:txBody>
          <a:bodyPr/>
          <a:lstStyle/>
          <a:p>
            <a:r>
              <a:rPr lang="ru-RU" sz="6000" b="1">
                <a:solidFill>
                  <a:srgbClr val="FB150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Поздравляем победителей!</a:t>
            </a:r>
          </a:p>
        </p:txBody>
      </p:sp>
      <p:pic>
        <p:nvPicPr>
          <p:cNvPr id="13107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132856"/>
            <a:ext cx="3816970" cy="409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432048" y="1988840"/>
            <a:ext cx="4572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Пожелать Вам хочется счастья, </a:t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400" b="1" dirty="0">
                <a:solidFill>
                  <a:schemeClr val="bg1"/>
                </a:solidFill>
              </a:rPr>
              <a:t>Широты, изобилья, добра, </a:t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400" b="1" dirty="0">
                <a:solidFill>
                  <a:schemeClr val="bg1"/>
                </a:solidFill>
              </a:rPr>
              <a:t>Чтоб сегодня жилось интересней, </a:t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400" b="1" dirty="0">
                <a:solidFill>
                  <a:schemeClr val="bg1"/>
                </a:solidFill>
              </a:rPr>
              <a:t>Чем минутой назад, чем вчера. </a:t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400" b="1" dirty="0">
                <a:solidFill>
                  <a:schemeClr val="bg1"/>
                </a:solidFill>
              </a:rPr>
              <a:t>Чтоб в душе теплота не угасла, </a:t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400" b="1" dirty="0">
                <a:solidFill>
                  <a:schemeClr val="bg1"/>
                </a:solidFill>
              </a:rPr>
              <a:t>Чтобы сердцу стучать да стучать, </a:t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400" b="1" dirty="0">
                <a:solidFill>
                  <a:schemeClr val="bg1"/>
                </a:solidFill>
              </a:rPr>
              <a:t>И такого огромного счастья, </a:t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400" b="1" dirty="0">
                <a:solidFill>
                  <a:schemeClr val="bg1"/>
                </a:solidFill>
              </a:rPr>
              <a:t>Чтоб руками его не объять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2" descr="index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4508500"/>
            <a:ext cx="2371725" cy="1382713"/>
          </a:xfrm>
          <a:prstGeom prst="rect">
            <a:avLst/>
          </a:prstGeom>
          <a:noFill/>
        </p:spPr>
      </p:pic>
      <p:sp>
        <p:nvSpPr>
          <p:cNvPr id="132100" name="WordArt 4">
            <a:hlinkClick r:id="" action="ppaction://noaction">
              <a:snd r:embed="rId3" name="jeopardy-wait long.wav"/>
            </a:hlinkClick>
          </p:cNvPr>
          <p:cNvSpPr>
            <a:spLocks noChangeArrowheads="1" noChangeShapeType="1" noTextEdit="1"/>
          </p:cNvSpPr>
          <p:nvPr/>
        </p:nvSpPr>
        <p:spPr bwMode="auto">
          <a:xfrm>
            <a:off x="900113" y="333375"/>
            <a:ext cx="7200900" cy="2665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Всем   спасибо!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8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jeopardy-wait l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132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4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132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8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 tmFilter="0, 0; .2, .5; .8, .5; 1, 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500" autoRev="1" fill="hold"/>
                                        <p:tgtEl>
                                          <p:spTgt spid="132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0" grpId="0" animBg="1"/>
      <p:bldP spid="132100" grpId="1" animBg="1"/>
      <p:bldP spid="132100" grpId="2" animBg="1"/>
      <p:bldP spid="132100" grpId="3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32" y="428604"/>
            <a:ext cx="54292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Конкурс № 1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43042" y="1785926"/>
            <a:ext cx="63579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РАЗМИНКА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3286124"/>
            <a:ext cx="3003547" cy="3369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612" y="3000372"/>
            <a:ext cx="4248472" cy="3321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071670" y="500042"/>
            <a:ext cx="58579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Конкурс № 2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1857364"/>
            <a:ext cx="7143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Все на одну букву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642918"/>
            <a:ext cx="63579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РЕБУС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2000240"/>
            <a:ext cx="77867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		2		7		</a:t>
            </a:r>
            <a:r>
              <a:rPr lang="kk-KZ" sz="9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ң</a:t>
            </a:r>
            <a:endParaRPr lang="ru-RU" sz="9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4810" y="1428736"/>
            <a:ext cx="4286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</a:rPr>
              <a:t>,</a:t>
            </a:r>
            <a:endParaRPr lang="ru-RU" sz="72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57950" y="1357298"/>
            <a:ext cx="47801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</a:rPr>
              <a:t>,</a:t>
            </a:r>
            <a:endParaRPr lang="ru-RU" sz="72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72198" y="1357298"/>
            <a:ext cx="47801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</a:rPr>
              <a:t>,</a:t>
            </a:r>
            <a:endParaRPr lang="ru-RU" sz="72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7290" y="4572008"/>
            <a:ext cx="62151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Составлен на казахском языке.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Ответ перевести на русский.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285860"/>
            <a:ext cx="607223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45446" y="571480"/>
            <a:ext cx="505567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Конкурс № 3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728" y="1928802"/>
            <a:ext cx="67151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bg1"/>
                </a:solidFill>
              </a:rPr>
              <a:t>Математика в жизни моей семьи</a:t>
            </a:r>
            <a:endParaRPr lang="ru-RU" sz="7200" b="1" dirty="0">
              <a:solidFill>
                <a:schemeClr val="bg1"/>
              </a:solidFill>
            </a:endParaRPr>
          </a:p>
        </p:txBody>
      </p:sp>
      <p:pic>
        <p:nvPicPr>
          <p:cNvPr id="4" name="Picture 2" descr="index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5072074"/>
            <a:ext cx="2371725" cy="1382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9188" y="500042"/>
            <a:ext cx="746499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Конкурс капитанов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290" y="1928802"/>
            <a:ext cx="6730524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0"/>
            <a:ext cx="87868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Конкурс «Каждому по душе»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2143116"/>
            <a:ext cx="700092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Для </a:t>
            </a:r>
            <a:r>
              <a:rPr lang="ru-RU" sz="4400" b="1" dirty="0" err="1" smtClean="0">
                <a:solidFill>
                  <a:srgbClr val="002060"/>
                </a:solidFill>
              </a:rPr>
              <a:t>детей:</a:t>
            </a:r>
            <a:r>
              <a:rPr lang="ru-RU" sz="3200" b="1" dirty="0" err="1" smtClean="0">
                <a:solidFill>
                  <a:schemeClr val="bg1"/>
                </a:solidFill>
              </a:rPr>
              <a:t>Нарисовать</a:t>
            </a:r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</a:rPr>
              <a:t>человечка,используя</a:t>
            </a:r>
            <a:r>
              <a:rPr lang="ru-RU" sz="3200" b="1" dirty="0" smtClean="0">
                <a:solidFill>
                  <a:schemeClr val="bg1"/>
                </a:solidFill>
              </a:rPr>
              <a:t> только геометрические </a:t>
            </a:r>
            <a:r>
              <a:rPr lang="ru-RU" sz="3200" b="1" dirty="0" err="1" smtClean="0">
                <a:solidFill>
                  <a:schemeClr val="bg1"/>
                </a:solidFill>
              </a:rPr>
              <a:t>фигуры,цифры</a:t>
            </a:r>
            <a:r>
              <a:rPr lang="ru-RU" sz="3200" b="1" dirty="0" smtClean="0">
                <a:solidFill>
                  <a:schemeClr val="bg1"/>
                </a:solidFill>
              </a:rPr>
              <a:t> и знаки</a:t>
            </a:r>
          </a:p>
          <a:p>
            <a:r>
              <a:rPr lang="ru-RU" sz="4400" b="1" dirty="0" smtClean="0">
                <a:solidFill>
                  <a:srgbClr val="002060"/>
                </a:solidFill>
              </a:rPr>
              <a:t>Для </a:t>
            </a:r>
            <a:r>
              <a:rPr lang="ru-RU" sz="4400" b="1" dirty="0" err="1" smtClean="0">
                <a:solidFill>
                  <a:srgbClr val="002060"/>
                </a:solidFill>
              </a:rPr>
              <a:t>мам:</a:t>
            </a:r>
            <a:r>
              <a:rPr lang="ru-RU" sz="3200" b="1" dirty="0" err="1" smtClean="0">
                <a:solidFill>
                  <a:schemeClr val="bg1"/>
                </a:solidFill>
              </a:rPr>
              <a:t>Переложить</a:t>
            </a:r>
            <a:r>
              <a:rPr lang="ru-RU" sz="3200" b="1" dirty="0" smtClean="0">
                <a:solidFill>
                  <a:schemeClr val="bg1"/>
                </a:solidFill>
              </a:rPr>
              <a:t> одну спичку так, чтобы получилось верное равенство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130</TotalTime>
  <Words>463</Words>
  <Application>Microsoft Office PowerPoint</Application>
  <PresentationFormat>Экран (4:3)</PresentationFormat>
  <Paragraphs>105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 старшего брата 12 конфет,а у младшего 2 конфеты.Сколько конфет должен отдать старший младшему,чтобы справедливость восторжествовала?</vt:lpstr>
      <vt:lpstr>Братьям  Ване и Толе купили по три пирожных.Ваня съел свои за 6 минут и стал с завистью смотреть, как Толя ест каждое пирожное по 4 минуты.Долго ли Ваня будет смотреть на Толю с завистью?</vt:lpstr>
      <vt:lpstr>Бабушка положила внукам конфеты в два пакета, причем в первый пакет на 10 конфет больше,чем во второй. Сколько конфет ей надо переложить из первого во второй, чтобы конфет стало поровну?</vt:lpstr>
      <vt:lpstr>Родители сделали в банке вклад в 1000 тенге.Сколько денег будет на вкладе через два года, если процентная ставка банка 10% годовых?</vt:lpstr>
      <vt:lpstr>Мама нарвала полную корзину ранеток.Число ранеток в корзине- двузначное.Ранетки можно поделить поровну между двумя,тремя,пятью и девятью детьми,но нельзя разделить между четырьмя детьми.Сколько ранеток в корзине?</vt:lpstr>
      <vt:lpstr>Перед приходом гостей Галя положила в вазу целое яблоко, две половинки и четыре четвертинки.Сколько яблок были у Гали?</vt:lpstr>
      <vt:lpstr>Для варки компота маме нужно 4 литра воды.Как с помощью пятилитрового бутыля и трехлитровой банки быстро налить из крана в кастрюлю ровно 4 литра воды?</vt:lpstr>
      <vt:lpstr>Как разделить торт на 8 равных частей тремя прямыми разрезами?</vt:lpstr>
      <vt:lpstr>Двое рабочих моют 60 окон за 6 часов.Сколько времени им понадобится на то, чтобы вымыть 30 зеркал?</vt:lpstr>
      <vt:lpstr>Из пакета, содержащего 1 кг цемента,нужно отсыпать 100г.Как это сделать, имея два пакета, вмещающие 300г и 650 г? </vt:lpstr>
      <vt:lpstr>Презентация PowerPoint</vt:lpstr>
      <vt:lpstr>Презентация PowerPoint</vt:lpstr>
      <vt:lpstr>Презентация PowerPoint</vt:lpstr>
      <vt:lpstr>Поздравляем победителей!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MILA</dc:creator>
  <cp:lastModifiedBy>User</cp:lastModifiedBy>
  <cp:revision>17</cp:revision>
  <dcterms:created xsi:type="dcterms:W3CDTF">2013-07-10T21:31:43Z</dcterms:created>
  <dcterms:modified xsi:type="dcterms:W3CDTF">2014-02-06T10:01:48Z</dcterms:modified>
</cp:coreProperties>
</file>