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19"/>
  </p:notesMasterIdLst>
  <p:handoutMasterIdLst>
    <p:handoutMasterId r:id="rId20"/>
  </p:handoutMasterIdLst>
  <p:sldIdLst>
    <p:sldId id="262" r:id="rId2"/>
    <p:sldId id="306" r:id="rId3"/>
    <p:sldId id="308" r:id="rId4"/>
    <p:sldId id="309" r:id="rId5"/>
    <p:sldId id="310" r:id="rId6"/>
    <p:sldId id="312" r:id="rId7"/>
    <p:sldId id="313" r:id="rId8"/>
    <p:sldId id="314" r:id="rId9"/>
    <p:sldId id="315" r:id="rId10"/>
    <p:sldId id="316" r:id="rId11"/>
    <p:sldId id="317" r:id="rId12"/>
    <p:sldId id="318" r:id="rId13"/>
    <p:sldId id="319" r:id="rId14"/>
    <p:sldId id="320" r:id="rId15"/>
    <p:sldId id="296" r:id="rId16"/>
    <p:sldId id="297" r:id="rId17"/>
    <p:sldId id="305" r:id="rId18"/>
  </p:sldIdLst>
  <p:sldSz cx="9144000" cy="6858000" type="screen4x3"/>
  <p:notesSz cx="3203575" cy="50339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66"/>
    <a:srgbClr val="FFFFFF"/>
    <a:srgbClr val="008000"/>
    <a:srgbClr val="FFFF66"/>
    <a:srgbClr val="8FE2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8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387475" cy="252413"/>
          </a:xfrm>
          <a:prstGeom prst="rect">
            <a:avLst/>
          </a:prstGeom>
        </p:spPr>
        <p:txBody>
          <a:bodyPr vert="horz" lIns="47064" tIns="23532" rIns="47064" bIns="235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1814513" y="0"/>
            <a:ext cx="1389062" cy="252413"/>
          </a:xfrm>
          <a:prstGeom prst="rect">
            <a:avLst/>
          </a:prstGeom>
        </p:spPr>
        <p:txBody>
          <a:bodyPr vert="horz" lIns="47064" tIns="23532" rIns="47064" bIns="235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fld id="{478D1A8E-BBFF-4B45-A205-CC679D03EC1D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4781550"/>
            <a:ext cx="1387475" cy="250825"/>
          </a:xfrm>
          <a:prstGeom prst="rect">
            <a:avLst/>
          </a:prstGeom>
        </p:spPr>
        <p:txBody>
          <a:bodyPr vert="horz" lIns="47064" tIns="23532" rIns="47064" bIns="235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1814513" y="4781550"/>
            <a:ext cx="1389062" cy="250825"/>
          </a:xfrm>
          <a:prstGeom prst="rect">
            <a:avLst/>
          </a:prstGeom>
        </p:spPr>
        <p:txBody>
          <a:bodyPr vert="horz" lIns="47064" tIns="23532" rIns="47064" bIns="235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fld id="{ED3D2D00-46F7-41EF-8C2C-98F1FB607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1387475" cy="252413"/>
          </a:xfrm>
          <a:prstGeom prst="rect">
            <a:avLst/>
          </a:prstGeom>
        </p:spPr>
        <p:txBody>
          <a:bodyPr vert="horz" lIns="47064" tIns="23532" rIns="47064" bIns="235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1814513" y="0"/>
            <a:ext cx="1389062" cy="252413"/>
          </a:xfrm>
          <a:prstGeom prst="rect">
            <a:avLst/>
          </a:prstGeom>
        </p:spPr>
        <p:txBody>
          <a:bodyPr vert="horz" lIns="47064" tIns="23532" rIns="47064" bIns="235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fld id="{BC59ADAA-E925-4795-AC89-BF710778D4A8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4488" y="377825"/>
            <a:ext cx="2514600" cy="1887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47064" tIns="23532" rIns="47064" bIns="2353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320675" y="2390775"/>
            <a:ext cx="2562225" cy="2265363"/>
          </a:xfrm>
          <a:prstGeom prst="rect">
            <a:avLst/>
          </a:prstGeom>
        </p:spPr>
        <p:txBody>
          <a:bodyPr vert="horz" lIns="47064" tIns="23532" rIns="47064" bIns="2353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4781550"/>
            <a:ext cx="1387475" cy="250825"/>
          </a:xfrm>
          <a:prstGeom prst="rect">
            <a:avLst/>
          </a:prstGeom>
        </p:spPr>
        <p:txBody>
          <a:bodyPr vert="horz" lIns="47064" tIns="23532" rIns="47064" bIns="235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1814513" y="4781550"/>
            <a:ext cx="1389062" cy="250825"/>
          </a:xfrm>
          <a:prstGeom prst="rect">
            <a:avLst/>
          </a:prstGeom>
        </p:spPr>
        <p:txBody>
          <a:bodyPr vert="horz" lIns="47064" tIns="23532" rIns="47064" bIns="235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600">
                <a:latin typeface="+mn-lt"/>
              </a:defRPr>
            </a:lvl1pPr>
          </a:lstStyle>
          <a:p>
            <a:pPr>
              <a:defRPr/>
            </a:pPr>
            <a:fld id="{704945BE-A95E-44FF-9BEB-CB2476030E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037E2-EFE9-4CF8-8BC7-DA3BE1483ED3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37BC8-9749-4944-9EAA-C256FB2F6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8E24-462B-443B-8238-C0409EC5984A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0B85F-6358-47FA-8FF2-8C2FD6FDC5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62E71-9FC9-4905-A3B5-C37B30DB6220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CA9A8-894C-4B11-9672-40ED5CC759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8C8881-F4B1-4D98-BA70-60557CEA46D1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3FB55-7BAA-4C10-9742-054EFD74D2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09D9C-8E78-483E-B07C-FEECC7050157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7DE8-A2F3-4667-9037-FA3C23985C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29388-7BC1-47EE-B9E9-5394490D33E0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D15FA-1D63-4044-A7F7-526E262142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7D707-11BE-40E2-B59B-98DB0913CCF5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8507A-43D8-43F9-ACDD-D7AB08355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8102BA-2BC8-4701-BED3-767AF5D8856D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9ACF0-C69A-4638-A621-6BDADB34D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FF8E2-B4EF-45D9-8FB3-637BFCE25B0D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A8B57-C368-44C7-91EA-FBDED62E9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3B7C9-CDAD-49F0-AA26-686B9A3394EB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C9607-747A-4D68-8A3B-4B7A5371E0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BC665-CDD7-4C33-A19F-3E4428E6C5D2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E339A-1A40-49C6-B134-BE47542727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">
              <a:srgbClr val="FFFF66">
                <a:alpha val="47000"/>
              </a:srgbClr>
            </a:gs>
            <a:gs pos="5000">
              <a:srgbClr val="99FF66"/>
            </a:gs>
            <a:gs pos="0">
              <a:srgbClr val="FFFF66">
                <a:alpha val="49000"/>
              </a:srgbClr>
            </a:gs>
            <a:gs pos="50000">
              <a:schemeClr val="accent3">
                <a:lumMod val="40000"/>
                <a:lumOff val="60000"/>
              </a:schemeClr>
            </a:gs>
            <a:gs pos="85000">
              <a:srgbClr val="8FE2FF">
                <a:alpha val="43000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99058AD-9587-417B-B1D1-8681ABBFCCF8}" type="datetimeFigureOut">
              <a:rPr lang="ru-RU"/>
              <a:pPr>
                <a:defRPr/>
              </a:pPr>
              <a:t>11.04.2014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0C9DCC-33E9-4A4C-A540-025433AC1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file:///E:\&#1044;&#1074;&#1086;&#1081;&#1085;&#1086;&#1077;%20&#1086;&#1087;&#1083;&#1086;&#1076;&#1086;&#1090;&#1074;&#1086;&#1088;&#1077;&#1085;&#1080;&#1077;%20&#1094;&#1074;&#1077;&#1090;&#1082;&#1086;&#1074;&#1099;&#1093;%20&#1088;&#1072;&#1089;&#1090;&#1077;&#1085;&#1080;&#1081;.mp4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E:\&#1044;&#1074;&#1086;&#1081;&#1085;&#1086;&#1077;%20&#1086;&#1087;&#1083;&#1086;&#1076;&#1086;&#1090;&#1074;&#1086;&#1088;&#1077;&#1085;&#1080;&#1077;%20&#1094;&#1074;&#1077;&#1090;&#1082;&#1086;&#1074;&#1099;&#1093;%20&#1088;&#1072;&#1089;&#1090;&#1077;&#1085;&#1080;&#1081;.mp4" TargetMode="Externa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&#1055;&#1088;&#1077;&#1079;&#1077;&#1085;&#1090;&#1072;&#1094;&#1080;&#1103;/&#1055;&#1088;&#1080;&#1083;&#1086;&#1078;&#1077;&#1085;&#1080;&#1077;/&#1058;&#1077;&#1089;&#1090;%20&#1044;&#1080;&#1085;&#1072;&#1084;&#1080;&#1082;&#1072;%20&#1087;&#1086;&#1087;&#1091;&#1083;&#1103;&#1094;&#1080;&#1080;.htm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hyperlink" Target="http://pedagog.k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" Target="slide5.xml"/><Relationship Id="rId7" Type="http://schemas.openxmlformats.org/officeDocument/2006/relationships/slide" Target="slide1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E:\&#1044;&#1086;&#1082;&#1091;&#1084;&#1077;&#1085;&#1090;&#1099;%20-%20&#1052;&#1040;&#1052;&#1054;&#1063;&#1063;&#1063;&#1050;&#1040;\&#1084;&#1077;&#1081;&#1086;&#1079;%20&#1075;&#1072;&#1084;&#1077;&#1090;&#1086;&#1075;&#1077;&#1085;&#1077;&#1079;%209%20&#1082;&#1083;\&#1103;&#1081;&#1094;&#1077;&#1082;&#1083;&#1077;&#1090;&#1082;&#1080;.avi" TargetMode="Externa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5" Type="http://schemas.openxmlformats.org/officeDocument/2006/relationships/slide" Target="slide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/>
              <a:t>Тема </a:t>
            </a:r>
            <a:r>
              <a:rPr lang="ru-RU" b="1" dirty="0" smtClean="0">
                <a:solidFill>
                  <a:srgbClr val="C00000"/>
                </a:solidFill>
              </a:rPr>
              <a:t>«Оплодотворение»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endParaRPr lang="ru-RU" sz="4000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3" y="4286250"/>
            <a:ext cx="8642350" cy="1752600"/>
          </a:xfrm>
        </p:spPr>
        <p:txBody>
          <a:bodyPr/>
          <a:lstStyle/>
          <a:p>
            <a:pPr eaLnBrk="1" hangingPunct="1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Цель:</a:t>
            </a:r>
          </a:p>
          <a:p>
            <a:pPr eaLnBrk="1" hangingPunct="1"/>
            <a:r>
              <a:rPr lang="ru-RU" sz="2400" dirty="0" smtClean="0">
                <a:solidFill>
                  <a:schemeClr val="tx1"/>
                </a:solidFill>
                <a:cs typeface="Times New Roman" pitchFamily="18" charset="0"/>
              </a:rPr>
              <a:t>изучить механизм процесса оплодотворения растений и животных, его виды и значение в природе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214438" y="6143625"/>
            <a:ext cx="6858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Calibri" pitchFamily="34" charset="0"/>
              </a:rPr>
              <a:t>Учитель биологии </a:t>
            </a:r>
            <a:r>
              <a:rPr lang="ru-RU" sz="1400" dirty="0" err="1" smtClean="0">
                <a:latin typeface="Calibri" pitchFamily="34" charset="0"/>
              </a:rPr>
              <a:t>Мартукской</a:t>
            </a:r>
            <a:r>
              <a:rPr lang="ru-RU" sz="1400" dirty="0" smtClean="0">
                <a:latin typeface="Calibri" pitchFamily="34" charset="0"/>
              </a:rPr>
              <a:t> средней школы № 3 </a:t>
            </a:r>
            <a:r>
              <a:rPr lang="ru-RU" sz="1400" dirty="0" err="1" smtClean="0">
                <a:latin typeface="Calibri" pitchFamily="34" charset="0"/>
              </a:rPr>
              <a:t>Крекотень</a:t>
            </a:r>
            <a:r>
              <a:rPr lang="ru-RU" sz="1400" dirty="0" smtClean="0">
                <a:latin typeface="Calibri" pitchFamily="34" charset="0"/>
              </a:rPr>
              <a:t> Татьяна Викторовна </a:t>
            </a:r>
            <a:endParaRPr lang="ru-RU" sz="1400" dirty="0">
              <a:latin typeface="Calibri" pitchFamily="34" charset="0"/>
            </a:endParaRPr>
          </a:p>
        </p:txBody>
      </p:sp>
      <p:grpSp>
        <p:nvGrpSpPr>
          <p:cNvPr id="4103" name="Группа 19"/>
          <p:cNvGrpSpPr>
            <a:grpSpLocks/>
          </p:cNvGrpSpPr>
          <p:nvPr/>
        </p:nvGrpSpPr>
        <p:grpSpPr bwMode="auto">
          <a:xfrm>
            <a:off x="7572375" y="6500813"/>
            <a:ext cx="1428750" cy="217487"/>
            <a:chOff x="7000875" y="6357938"/>
            <a:chExt cx="2000281" cy="288925"/>
          </a:xfrm>
        </p:grpSpPr>
        <p:cxnSp>
          <p:nvCxnSpPr>
            <p:cNvPr id="4104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4105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</p:cxnSp>
        <p:sp>
          <p:nvSpPr>
            <p:cNvPr id="4106" name="AutoShape 32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107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108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109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4110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5882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000">
                <a:solidFill>
                  <a:schemeClr val="tx2"/>
                </a:solidFill>
                <a:latin typeface="Constantia" panose="02030602050306030303" pitchFamily="18" charset="0"/>
              </a:rPr>
              <a:t>Внутреннее оплодотворение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sz="2800">
                <a:latin typeface="Constantia" panose="02030602050306030303" pitchFamily="18" charset="0"/>
              </a:rPr>
              <a:t>Происходит в половых путях самки, обычно в водной среде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sz="2800">
                <a:latin typeface="Constantia" panose="02030602050306030303" pitchFamily="18" charset="0"/>
              </a:rPr>
              <a:t>Зигота защищена материнским организмом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sz="2800">
                <a:latin typeface="Constantia" panose="02030602050306030303" pitchFamily="18" charset="0"/>
              </a:rPr>
              <a:t>Уменьшается вероятность гибели клеток в окружающей среде</a:t>
            </a:r>
          </a:p>
          <a:p>
            <a:pPr eaLnBrk="1" hangingPunct="1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ru-RU" sz="2800">
              <a:latin typeface="Constantia" panose="02030602050306030303" pitchFamily="18" charset="0"/>
            </a:endParaRPr>
          </a:p>
        </p:txBody>
      </p:sp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990600"/>
            <a:ext cx="2819400" cy="230822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15365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38600"/>
            <a:ext cx="2820988" cy="2159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grpSp>
        <p:nvGrpSpPr>
          <p:cNvPr id="6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7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8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9" name="AutoShape 32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войное оплодотворение цветковых растений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241630" y="764704"/>
            <a:ext cx="6858762" cy="5487010"/>
          </a:xfrm>
          <a:prstGeom prst="rect">
            <a:avLst/>
          </a:prstGeom>
        </p:spPr>
      </p:pic>
      <p:grpSp>
        <p:nvGrpSpPr>
          <p:cNvPr id="3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4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5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6" name="AutoShape 32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7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07726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457200" y="0"/>
            <a:ext cx="8229600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400" b="1" dirty="0">
                <a:solidFill>
                  <a:schemeClr val="tx2"/>
                </a:solidFill>
                <a:latin typeface="Comic Sans MS" panose="030F0702030302020204" pitchFamily="66" charset="0"/>
              </a:rPr>
              <a:t>Оплодотворение растений</a:t>
            </a:r>
          </a:p>
          <a:p>
            <a:pPr algn="ctr" eaLnBrk="1" hangingPunct="1"/>
            <a:r>
              <a:rPr lang="ru-RU" sz="4400" b="1" dirty="0">
                <a:solidFill>
                  <a:schemeClr val="tx2"/>
                </a:solidFill>
                <a:latin typeface="Comic Sans MS" panose="030F0702030302020204" pitchFamily="66" charset="0"/>
                <a:hlinkClick r:id="rId2" action="ppaction://hlinksldjump"/>
              </a:rPr>
              <a:t>(двойное оплодотворение</a:t>
            </a:r>
            <a:r>
              <a:rPr lang="ru-RU" sz="4400" b="1" dirty="0">
                <a:solidFill>
                  <a:schemeClr val="tx2"/>
                </a:solidFill>
                <a:latin typeface="Comic Sans MS" panose="030F0702030302020204" pitchFamily="66" charset="0"/>
              </a:rPr>
              <a:t>)</a:t>
            </a:r>
          </a:p>
        </p:txBody>
      </p:sp>
      <p:sp>
        <p:nvSpPr>
          <p:cNvPr id="16387" name="Rectangle 5"/>
          <p:cNvSpPr>
            <a:spLocks noChangeArrowheads="1"/>
          </p:cNvSpPr>
          <p:nvPr/>
        </p:nvSpPr>
        <p:spPr bwMode="auto">
          <a:xfrm>
            <a:off x="0" y="1916113"/>
            <a:ext cx="8435975" cy="406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3200" i="1">
                <a:latin typeface="Georgia" panose="02040502050405020303" pitchFamily="18" charset="0"/>
              </a:rPr>
              <a:t>Открыто в 1898 г.   ………………….</a:t>
            </a:r>
            <a:endParaRPr lang="ru-RU" sz="3200" b="1" i="1">
              <a:solidFill>
                <a:srgbClr val="FF6600"/>
              </a:solidFill>
              <a:latin typeface="Georgia" panose="02040502050405020303" pitchFamily="18" charset="0"/>
            </a:endParaRPr>
          </a:p>
          <a:p>
            <a:pPr eaLnBrk="1" hangingPunct="1">
              <a:spcBef>
                <a:spcPct val="20000"/>
              </a:spcBef>
            </a:pPr>
            <a:endParaRPr lang="ru-RU" sz="3200" b="1" i="1">
              <a:solidFill>
                <a:srgbClr val="FF6600"/>
              </a:solidFill>
              <a:latin typeface="Georgia" panose="02040502050405020303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2800" i="1">
                <a:latin typeface="Georgia" panose="02040502050405020303" pitchFamily="18" charset="0"/>
              </a:rPr>
              <a:t>Оплодотворению предшествует </a:t>
            </a:r>
            <a:r>
              <a:rPr lang="ru-RU" sz="3200" i="1">
                <a:latin typeface="Georgia" panose="02040502050405020303" pitchFamily="18" charset="0"/>
              </a:rPr>
              <a:t>……….</a:t>
            </a:r>
          </a:p>
          <a:p>
            <a:pPr eaLnBrk="1" hangingPunct="1">
              <a:spcBef>
                <a:spcPct val="20000"/>
              </a:spcBef>
            </a:pPr>
            <a:endParaRPr lang="ru-RU" sz="3200" i="1">
              <a:latin typeface="Georgia" panose="02040502050405020303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3200" i="1">
                <a:latin typeface="Georgia" panose="02040502050405020303" pitchFamily="18" charset="0"/>
              </a:rPr>
              <a:t>Происходит у ……………………..растений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4663" y="1989138"/>
            <a:ext cx="38163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С. Г. </a:t>
            </a:r>
            <a:r>
              <a:rPr lang="ru-RU" sz="2800" dirty="0" err="1"/>
              <a:t>Навашиным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27763" y="3213100"/>
            <a:ext cx="2520950" cy="358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опыление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6600" y="4437063"/>
            <a:ext cx="2663825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цветковых</a:t>
            </a:r>
          </a:p>
        </p:txBody>
      </p:sp>
      <p:grpSp>
        <p:nvGrpSpPr>
          <p:cNvPr id="7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8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9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0" name="AutoShape 32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400" b="1">
                <a:solidFill>
                  <a:schemeClr val="tx2"/>
                </a:solidFill>
                <a:latin typeface="Comic Sans MS" panose="030F0702030302020204" pitchFamily="66" charset="0"/>
              </a:rPr>
              <a:t>Двойное оплодотворение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752600" y="1371600"/>
            <a:ext cx="220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2400" b="1" i="1">
                <a:solidFill>
                  <a:schemeClr val="folHlink"/>
                </a:solidFill>
                <a:latin typeface="Comic Sans MS" panose="030F0702030302020204" pitchFamily="66" charset="0"/>
              </a:rPr>
              <a:t>Семяпочка </a:t>
            </a:r>
          </a:p>
        </p:txBody>
      </p:sp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1524000" y="3276600"/>
            <a:ext cx="2133600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>
                <a:solidFill>
                  <a:schemeClr val="folHlink"/>
                </a:solidFill>
                <a:latin typeface="Comic Sans MS" panose="030F0702030302020204" pitchFamily="66" charset="0"/>
              </a:rPr>
              <a:t>Яйцеклетка</a:t>
            </a:r>
            <a:endParaRPr lang="ru-RU">
              <a:solidFill>
                <a:schemeClr val="folHlink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ru-RU">
                <a:solidFill>
                  <a:schemeClr val="folHlink"/>
                </a:solidFill>
              </a:rPr>
              <a:t>и</a:t>
            </a:r>
          </a:p>
          <a:p>
            <a:pPr eaLnBrk="1" hangingPunct="1">
              <a:spcBef>
                <a:spcPct val="50000"/>
              </a:spcBef>
            </a:pPr>
            <a:endParaRPr lang="ru-RU">
              <a:solidFill>
                <a:schemeClr val="folHlink"/>
              </a:solidFill>
            </a:endParaRPr>
          </a:p>
        </p:txBody>
      </p:sp>
      <p:sp>
        <p:nvSpPr>
          <p:cNvPr id="18437" name="Text Box 9"/>
          <p:cNvSpPr txBox="1">
            <a:spLocks noChangeArrowheads="1"/>
          </p:cNvSpPr>
          <p:nvPr/>
        </p:nvSpPr>
        <p:spPr bwMode="auto">
          <a:xfrm>
            <a:off x="5029200" y="2133600"/>
            <a:ext cx="2362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>
                <a:solidFill>
                  <a:schemeClr val="folHlink"/>
                </a:solidFill>
                <a:latin typeface="Comic Sans MS" panose="030F0702030302020204" pitchFamily="66" charset="0"/>
              </a:rPr>
              <a:t>Пыльцевое зерно</a:t>
            </a:r>
          </a:p>
        </p:txBody>
      </p:sp>
      <p:sp>
        <p:nvSpPr>
          <p:cNvPr id="18438" name="Text Box 10"/>
          <p:cNvSpPr txBox="1">
            <a:spLocks noChangeArrowheads="1"/>
          </p:cNvSpPr>
          <p:nvPr/>
        </p:nvSpPr>
        <p:spPr bwMode="auto">
          <a:xfrm>
            <a:off x="5334000" y="32766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400" b="1" i="1">
              <a:solidFill>
                <a:schemeClr val="folHlink"/>
              </a:solidFill>
            </a:endParaRPr>
          </a:p>
        </p:txBody>
      </p:sp>
      <p:sp>
        <p:nvSpPr>
          <p:cNvPr id="18439" name="Text Box 11"/>
          <p:cNvSpPr txBox="1">
            <a:spLocks noChangeArrowheads="1"/>
          </p:cNvSpPr>
          <p:nvPr/>
        </p:nvSpPr>
        <p:spPr bwMode="auto">
          <a:xfrm>
            <a:off x="228600" y="4495800"/>
            <a:ext cx="85344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Яйцеклетка (</a:t>
            </a:r>
            <a:r>
              <a:rPr lang="en-US" sz="2400" b="1" i="1" dirty="0"/>
              <a:t>n) </a:t>
            </a:r>
            <a:r>
              <a:rPr lang="ru-RU" sz="2400" b="1" i="1" dirty="0"/>
              <a:t>+ 1-й спермий </a:t>
            </a:r>
            <a:r>
              <a:rPr lang="en-US" sz="2400" b="1" i="1" dirty="0"/>
              <a:t>(n) </a:t>
            </a:r>
            <a:r>
              <a:rPr lang="ru-RU" sz="2400" b="1" i="1" dirty="0"/>
              <a:t>= </a:t>
            </a:r>
            <a:endParaRPr lang="en-US" sz="2400" b="1" i="1" dirty="0"/>
          </a:p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………….</a:t>
            </a:r>
            <a:r>
              <a:rPr lang="en-US" sz="2400" b="1" i="1" dirty="0"/>
              <a:t> (2n)</a:t>
            </a:r>
            <a:endParaRPr lang="ru-RU" sz="2400" b="1" i="1" dirty="0"/>
          </a:p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Центральная клетка</a:t>
            </a:r>
            <a:r>
              <a:rPr lang="en-US" sz="2400" b="1" i="1" dirty="0"/>
              <a:t> (2n)</a:t>
            </a:r>
            <a:r>
              <a:rPr lang="ru-RU" sz="2400" b="1" i="1" dirty="0"/>
              <a:t> + 2-й спермий </a:t>
            </a:r>
            <a:r>
              <a:rPr lang="en-US" sz="2400" b="1" i="1" dirty="0"/>
              <a:t>(n) </a:t>
            </a:r>
            <a:r>
              <a:rPr lang="ru-RU" sz="2400" b="1" i="1" dirty="0"/>
              <a:t>=</a:t>
            </a:r>
            <a:endParaRPr lang="en-US" sz="2400" b="1" i="1" dirty="0"/>
          </a:p>
          <a:p>
            <a:pPr algn="ctr" eaLnBrk="1" hangingPunct="1">
              <a:spcBef>
                <a:spcPct val="50000"/>
              </a:spcBef>
            </a:pPr>
            <a:r>
              <a:rPr lang="ru-RU" sz="2400" b="1" i="1" dirty="0"/>
              <a:t> ………………</a:t>
            </a:r>
            <a:r>
              <a:rPr lang="en-US" sz="2400" b="1" i="1" dirty="0"/>
              <a:t> (3n)</a:t>
            </a:r>
            <a:endParaRPr lang="ru-RU" sz="2400" b="1" i="1" dirty="0"/>
          </a:p>
        </p:txBody>
      </p:sp>
      <p:sp>
        <p:nvSpPr>
          <p:cNvPr id="18440" name="Line 12"/>
          <p:cNvSpPr>
            <a:spLocks noChangeShapeType="1"/>
          </p:cNvSpPr>
          <p:nvPr/>
        </p:nvSpPr>
        <p:spPr bwMode="auto">
          <a:xfrm>
            <a:off x="2700338" y="17732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1" name="Line 13"/>
          <p:cNvSpPr>
            <a:spLocks noChangeShapeType="1"/>
          </p:cNvSpPr>
          <p:nvPr/>
        </p:nvSpPr>
        <p:spPr bwMode="auto">
          <a:xfrm>
            <a:off x="2700338" y="2924175"/>
            <a:ext cx="0" cy="433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2" name="Line 14"/>
          <p:cNvSpPr>
            <a:spLocks noChangeShapeType="1"/>
          </p:cNvSpPr>
          <p:nvPr/>
        </p:nvSpPr>
        <p:spPr bwMode="auto">
          <a:xfrm>
            <a:off x="6227763" y="1773238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8443" name="Line 15"/>
          <p:cNvSpPr>
            <a:spLocks noChangeShapeType="1"/>
          </p:cNvSpPr>
          <p:nvPr/>
        </p:nvSpPr>
        <p:spPr bwMode="auto">
          <a:xfrm>
            <a:off x="6227763" y="2852738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1476375" y="2349500"/>
            <a:ext cx="2374900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i="1"/>
              <a:t>Зародышевый мешок</a:t>
            </a: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5364163" y="1268413"/>
            <a:ext cx="1871662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/>
              <a:t>пыльник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5292725" y="3500438"/>
            <a:ext cx="2016125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/>
              <a:t>2 спермия</a:t>
            </a:r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1476375" y="4076700"/>
            <a:ext cx="24479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/>
              <a:t>центральная клетка</a:t>
            </a:r>
          </a:p>
        </p:txBody>
      </p:sp>
      <p:sp>
        <p:nvSpPr>
          <p:cNvPr id="11285" name="Rectangle 21"/>
          <p:cNvSpPr>
            <a:spLocks noChangeArrowheads="1"/>
          </p:cNvSpPr>
          <p:nvPr/>
        </p:nvSpPr>
        <p:spPr bwMode="auto">
          <a:xfrm>
            <a:off x="3131840" y="5013176"/>
            <a:ext cx="1727200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dirty="0"/>
              <a:t>зигота</a:t>
            </a:r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3132138" y="6092825"/>
            <a:ext cx="20161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/>
              <a:t>эндосперм</a:t>
            </a:r>
          </a:p>
        </p:txBody>
      </p:sp>
      <p:grpSp>
        <p:nvGrpSpPr>
          <p:cNvPr id="18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19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20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21" name="AutoShape 32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2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3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4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5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1" grpId="0" animBg="1"/>
      <p:bldP spid="11282" grpId="0" animBg="1"/>
      <p:bldP spid="11283" grpId="0" animBg="1"/>
      <p:bldP spid="11284" grpId="0" animBg="1"/>
      <p:bldP spid="11285" grpId="0" animBg="1"/>
      <p:bldP spid="112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8229600" cy="1008063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atin typeface="Comic Sans MS" pitchFamily="66" charset="0"/>
              </a:rPr>
              <a:t>Двойное оплодотворение</a:t>
            </a:r>
            <a:endParaRPr lang="ru-RU" dirty="0"/>
          </a:p>
        </p:txBody>
      </p:sp>
      <p:sp>
        <p:nvSpPr>
          <p:cNvPr id="19459" name="Содержимое 3"/>
          <p:cNvSpPr>
            <a:spLocks noGrp="1"/>
          </p:cNvSpPr>
          <p:nvPr>
            <p:ph idx="1"/>
          </p:nvPr>
        </p:nvSpPr>
        <p:spPr>
          <a:xfrm>
            <a:off x="539750" y="1196753"/>
            <a:ext cx="8229600" cy="5127848"/>
          </a:xfrm>
        </p:spPr>
        <p:txBody>
          <a:bodyPr/>
          <a:lstStyle/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1.Генеративный орган растения    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2. Женский орган размножения растений -                  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3. Мужской орган размножения растений -                  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4. Пыльцевое зерно содержит                                 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5. Женские половые клетки-    …………..              находятся в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……………..     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6. При слиянии одного из спермиев с ……………..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образуется      ……….,            из нее развивается …………  .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7. Другой спермий сливается с центральной </a:t>
            </a:r>
          </a:p>
          <a:p>
            <a:pPr marL="514350" indent="-514350" eaLnBrk="1" hangingPunct="1">
              <a:buFont typeface="Wingdings 2" panose="05020102010507070707" pitchFamily="18" charset="2"/>
              <a:buNone/>
            </a:pPr>
            <a:r>
              <a:rPr lang="ru-RU" sz="2400" dirty="0" smtClean="0"/>
              <a:t>     …………………    клеткой, образуется </a:t>
            </a:r>
            <a:r>
              <a:rPr lang="ru-RU" dirty="0" smtClean="0"/>
              <a:t>………………..  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04048" y="1196752"/>
            <a:ext cx="2305050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цветок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1628800"/>
            <a:ext cx="1511300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пестик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2200" y="2132856"/>
            <a:ext cx="1655762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тычинки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2564904"/>
            <a:ext cx="3024188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два спермия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2996952"/>
            <a:ext cx="1871663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яйцеклетки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3429000"/>
            <a:ext cx="2376488" cy="358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семяпочке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580112" y="3861048"/>
            <a:ext cx="2447925" cy="2873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яйцеклеткой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95736" y="4293096"/>
            <a:ext cx="1584325" cy="3603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зигота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4365104"/>
            <a:ext cx="1728787" cy="2889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зародыш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5301208"/>
            <a:ext cx="2303463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диплоидной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436096" y="5301208"/>
            <a:ext cx="2376488" cy="360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эндосперм</a:t>
            </a:r>
          </a:p>
        </p:txBody>
      </p:sp>
      <p:grpSp>
        <p:nvGrpSpPr>
          <p:cNvPr id="16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17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18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9" name="AutoShape 32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0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1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2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3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731838"/>
            <a:ext cx="8572500" cy="591185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1</a:t>
            </a:r>
            <a:r>
              <a:rPr lang="ru-RU" b="1" dirty="0"/>
              <a:t>. </a:t>
            </a:r>
            <a:r>
              <a:rPr lang="ru-RU" b="1" dirty="0" smtClean="0"/>
              <a:t>Какие из названных клеток участвуют в бесполом размножении? </a:t>
            </a:r>
            <a:endParaRPr lang="ru-RU" b="1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споры </a:t>
            </a:r>
            <a:endParaRPr lang="ru-RU" sz="4600" baseline="-25000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сперматозоиды</a:t>
            </a:r>
            <a:endParaRPr lang="ru-RU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яйцеклетки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2. </a:t>
            </a:r>
            <a:r>
              <a:rPr lang="ru-RU" b="1" dirty="0" smtClean="0"/>
              <a:t>У кого из названных организмов преобладает бесполое размножение: </a:t>
            </a:r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амеба</a:t>
            </a:r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майский жук</a:t>
            </a:r>
            <a:endParaRPr lang="ru-RU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акула</a:t>
            </a: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/>
              <a:t>3</a:t>
            </a:r>
            <a:r>
              <a:rPr lang="ru-RU" b="1" dirty="0"/>
              <a:t>. </a:t>
            </a:r>
            <a:r>
              <a:rPr lang="ru-RU" b="1" dirty="0" smtClean="0"/>
              <a:t>Бесполое размножение папоротников осуществляется:</a:t>
            </a:r>
            <a:endParaRPr lang="ru-RU" b="1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гаметами</a:t>
            </a:r>
            <a:endParaRPr lang="ru-RU" dirty="0"/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Вайями</a:t>
            </a:r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спорами</a:t>
            </a:r>
          </a:p>
          <a:p>
            <a:pPr marL="1341438" indent="-441325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8675" name="TextBox 3"/>
          <p:cNvSpPr txBox="1">
            <a:spLocks noChangeArrowheads="1"/>
          </p:cNvSpPr>
          <p:nvPr/>
        </p:nvSpPr>
        <p:spPr bwMode="auto">
          <a:xfrm>
            <a:off x="2143125" y="142875"/>
            <a:ext cx="353808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500" b="1" dirty="0">
                <a:latin typeface="Calibri" pitchFamily="34" charset="0"/>
                <a:hlinkClick r:id="rId2" action="ppaction://hlinkfile"/>
              </a:rPr>
              <a:t>Тест </a:t>
            </a:r>
            <a:r>
              <a:rPr lang="ru-RU" sz="2500" b="1" dirty="0" smtClean="0">
                <a:latin typeface="Calibri" pitchFamily="34" charset="0"/>
                <a:hlinkClick r:id="rId2" action="ppaction://hlinkfile"/>
              </a:rPr>
              <a:t>«Оплодотворение»</a:t>
            </a:r>
            <a:endParaRPr lang="ru-RU" sz="2500" b="1" dirty="0">
              <a:latin typeface="Calibri" pitchFamily="34" charset="0"/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3131840" y="1412776"/>
            <a:ext cx="500062" cy="357187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3714750" y="3214688"/>
            <a:ext cx="500063" cy="357187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3491880" y="5517232"/>
            <a:ext cx="500062" cy="3571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8679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28680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28681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28682" name="AutoShape 32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83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84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85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8686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500063"/>
            <a:ext cx="8858250" cy="57864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4. </a:t>
            </a:r>
            <a:r>
              <a:rPr lang="ru-RU" sz="2400" b="1" dirty="0" smtClean="0"/>
              <a:t>Если диплоидный набор хромосом пчелы равен32, то 16 хромосом будет содержаться в соматических клетках: </a:t>
            </a:r>
            <a:endParaRPr lang="ru-RU" sz="2400" b="1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трутня</a:t>
            </a:r>
            <a:endParaRPr lang="ru-RU" sz="2400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матки</a:t>
            </a:r>
            <a:endParaRPr lang="ru-RU" sz="2400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рабочей пчелы</a:t>
            </a:r>
            <a:endParaRPr lang="ru-RU" sz="24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sz="2400" b="1" dirty="0"/>
              <a:t>.  </a:t>
            </a:r>
            <a:r>
              <a:rPr lang="ru-RU" sz="2400" b="1" dirty="0" smtClean="0"/>
              <a:t>Какая структура развивается из зиготы?</a:t>
            </a:r>
            <a:endParaRPr lang="ru-RU" sz="2400" b="1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семя</a:t>
            </a:r>
            <a:endParaRPr lang="ru-RU" sz="2400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эндосперм</a:t>
            </a:r>
            <a:endParaRPr lang="ru-RU" sz="2400" dirty="0"/>
          </a:p>
          <a:p>
            <a:pPr marL="1341438" indent="-441325" eaLnBrk="1" fontAlgn="auto" hangingPunct="1">
              <a:lnSpc>
                <a:spcPct val="8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400" dirty="0" smtClean="0"/>
              <a:t>зародыш</a:t>
            </a:r>
            <a:endParaRPr lang="ru-RU" sz="2400" dirty="0"/>
          </a:p>
        </p:txBody>
      </p:sp>
      <p:sp>
        <p:nvSpPr>
          <p:cNvPr id="4" name="Улыбающееся лицо 3"/>
          <p:cNvSpPr/>
          <p:nvPr/>
        </p:nvSpPr>
        <p:spPr>
          <a:xfrm>
            <a:off x="4499992" y="1988840"/>
            <a:ext cx="500063" cy="3571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3275856" y="4005064"/>
            <a:ext cx="500063" cy="357188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29701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29702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29703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29704" name="AutoShape 32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9705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9706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9707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29708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3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atin typeface="+mn-lt"/>
                <a:ea typeface="+mn-ea"/>
                <a:cs typeface="+mn-cs"/>
              </a:rPr>
              <a:t>Источники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eaLnBrk="1" hangingPunct="1">
              <a:buFont typeface="Calibri" pitchFamily="34" charset="0"/>
              <a:buAutoNum type="arabicPeriod"/>
            </a:pPr>
            <a:r>
              <a:rPr lang="ru-RU" sz="1800" dirty="0" smtClean="0"/>
              <a:t>Т. </a:t>
            </a:r>
            <a:r>
              <a:rPr lang="ru-RU" sz="1800" dirty="0" err="1" smtClean="0"/>
              <a:t>Касымбаева</a:t>
            </a:r>
            <a:r>
              <a:rPr lang="ru-RU" sz="1800" dirty="0" smtClean="0"/>
              <a:t>, К. </a:t>
            </a:r>
            <a:r>
              <a:rPr lang="ru-RU" sz="1800" dirty="0" err="1" smtClean="0"/>
              <a:t>Мухамбетжанов</a:t>
            </a:r>
            <a:r>
              <a:rPr lang="ru-RU" sz="1800" dirty="0" smtClean="0"/>
              <a:t> «Общая биология»   естественно-математическое направление. </a:t>
            </a:r>
            <a:r>
              <a:rPr lang="ru-RU" sz="1800" dirty="0" err="1" smtClean="0"/>
              <a:t>Алматы</a:t>
            </a:r>
            <a:r>
              <a:rPr lang="ru-RU" sz="1800" dirty="0" smtClean="0"/>
              <a:t> «</a:t>
            </a:r>
            <a:r>
              <a:rPr lang="ru-RU" sz="1800" dirty="0" err="1" smtClean="0"/>
              <a:t>Мектеп</a:t>
            </a:r>
            <a:r>
              <a:rPr lang="ru-RU" sz="1800" dirty="0" smtClean="0"/>
              <a:t>» 2010 год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800" dirty="0" smtClean="0"/>
              <a:t>Н. В. Мишина Задания для самостоятельной работы по общей биологии  Москва, «Просвещение», 1980 год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800" dirty="0" smtClean="0"/>
              <a:t>Т. Л. Богданова Биология. Задания и упражнения. Пособие для поступающих в ВУЗы. Москва, «высшая школа», 1990 год </a:t>
            </a:r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800" u="sng" dirty="0" smtClean="0"/>
              <a:t>http://</a:t>
            </a:r>
            <a:r>
              <a:rPr lang="en-US" sz="1800" u="sng" dirty="0" smtClean="0"/>
              <a:t>worldteacher.ru/publish.html</a:t>
            </a:r>
            <a:endParaRPr lang="ru-RU" sz="1800" dirty="0" smtClean="0"/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800" u="sng" dirty="0" smtClean="0"/>
              <a:t>http://</a:t>
            </a:r>
            <a:r>
              <a:rPr lang="en-US" sz="1800" u="sng" dirty="0" smtClean="0"/>
              <a:t>collegy.ukoz.ru./</a:t>
            </a:r>
            <a:endParaRPr lang="ru-RU" sz="1800" dirty="0" smtClean="0"/>
          </a:p>
          <a:p>
            <a:pPr eaLnBrk="1" hangingPunct="1">
              <a:buFont typeface="Calibri" pitchFamily="34" charset="0"/>
              <a:buAutoNum type="arabicPeriod"/>
            </a:pPr>
            <a:r>
              <a:rPr lang="ru-RU" sz="1800" u="sng" dirty="0" smtClean="0">
                <a:hlinkClick r:id="rId2"/>
              </a:rPr>
              <a:t>http://</a:t>
            </a:r>
            <a:r>
              <a:rPr lang="en-US" sz="1800" u="sng" dirty="0" smtClean="0">
                <a:hlinkClick r:id="rId2"/>
              </a:rPr>
              <a:t>pedagog.kz</a:t>
            </a:r>
            <a:endParaRPr lang="ru-RU" sz="1800" u="sng" dirty="0" smtClean="0"/>
          </a:p>
          <a:p>
            <a:pPr eaLnBrk="1" hangingPunct="1">
              <a:buFont typeface="Calibri" pitchFamily="34" charset="0"/>
              <a:buAutoNum type="arabicPeriod"/>
            </a:pPr>
            <a:r>
              <a:rPr lang="en-US" sz="1800" u="sng" dirty="0" smtClean="0"/>
              <a:t>http</a:t>
            </a:r>
            <a:r>
              <a:rPr lang="ru-RU" sz="1800" u="sng" dirty="0" smtClean="0"/>
              <a:t>://</a:t>
            </a:r>
            <a:r>
              <a:rPr lang="en-US" sz="1800" u="sng" smtClean="0"/>
              <a:t>www.youtube.com/</a:t>
            </a:r>
            <a:endParaRPr lang="ru-RU" sz="1800" dirty="0" smtClean="0"/>
          </a:p>
        </p:txBody>
      </p:sp>
      <p:grpSp>
        <p:nvGrpSpPr>
          <p:cNvPr id="31748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31749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31750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31751" name="AutoShape 32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2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3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4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31755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75"/>
          </a:xfrm>
        </p:spPr>
        <p:txBody>
          <a:bodyPr/>
          <a:lstStyle/>
          <a:p>
            <a:pPr eaLnBrk="1" hangingPunct="1"/>
            <a:r>
              <a:rPr lang="ru-RU" sz="3600" b="1" smtClean="0"/>
              <a:t>План урока</a:t>
            </a:r>
          </a:p>
        </p:txBody>
      </p:sp>
      <p:sp>
        <p:nvSpPr>
          <p:cNvPr id="5123" name="Содержимое 19"/>
          <p:cNvSpPr>
            <a:spLocks noGrp="1"/>
          </p:cNvSpPr>
          <p:nvPr>
            <p:ph idx="1"/>
          </p:nvPr>
        </p:nvSpPr>
        <p:spPr>
          <a:xfrm>
            <a:off x="357188" y="1214438"/>
            <a:ext cx="8572500" cy="4525962"/>
          </a:xfrm>
        </p:spPr>
        <p:txBody>
          <a:bodyPr/>
          <a:lstStyle/>
          <a:p>
            <a:pPr eaLnBrk="1" hangingPunct="1"/>
            <a:r>
              <a:rPr lang="ru-RU" sz="2800" u="sng" dirty="0" smtClean="0">
                <a:solidFill>
                  <a:schemeClr val="tx2"/>
                </a:solidFill>
                <a:hlinkClick r:id="" action="ppaction://hlinkshowjump?jump=nextslide"/>
              </a:rPr>
              <a:t>Мозговой шторм «Что изображено на слайде?»</a:t>
            </a:r>
            <a:endParaRPr lang="ru-RU" sz="2800" u="sng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ru-RU" sz="2800" u="sng" dirty="0" smtClean="0">
                <a:solidFill>
                  <a:schemeClr val="tx2"/>
                </a:solidFill>
                <a:hlinkClick r:id="rId2" action="ppaction://hlinksldjump"/>
              </a:rPr>
              <a:t>Тема урока</a:t>
            </a:r>
            <a:r>
              <a:rPr lang="ru-RU" sz="2800" u="sng" dirty="0" smtClean="0">
                <a:solidFill>
                  <a:schemeClr val="tx2"/>
                </a:solidFill>
              </a:rPr>
              <a:t>.</a:t>
            </a:r>
          </a:p>
          <a:p>
            <a:pPr eaLnBrk="1" hangingPunct="1"/>
            <a:r>
              <a:rPr lang="ru-RU" sz="2800" u="sng" dirty="0" smtClean="0">
                <a:solidFill>
                  <a:schemeClr val="tx2"/>
                </a:solidFill>
                <a:hlinkClick r:id="rId3" action="ppaction://hlinksldjump"/>
              </a:rPr>
              <a:t>Оплодотворение. Этапы оплодотворения</a:t>
            </a:r>
            <a:r>
              <a:rPr lang="ru-RU" sz="2800" u="sng" dirty="0" smtClean="0">
                <a:solidFill>
                  <a:schemeClr val="tx2"/>
                </a:solidFill>
              </a:rPr>
              <a:t>.</a:t>
            </a:r>
            <a:endParaRPr lang="en-US" sz="2800" u="sng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ru-RU" sz="2800" u="sng" dirty="0" smtClean="0">
                <a:solidFill>
                  <a:schemeClr val="tx2"/>
                </a:solidFill>
                <a:hlinkClick r:id="rId4" action="ppaction://hlinksldjump"/>
              </a:rPr>
              <a:t>Оплодотворение у животных</a:t>
            </a:r>
            <a:r>
              <a:rPr lang="ru-RU" sz="2800" dirty="0" smtClean="0">
                <a:solidFill>
                  <a:schemeClr val="tx2"/>
                </a:solidFill>
              </a:rPr>
              <a:t>.</a:t>
            </a:r>
          </a:p>
          <a:p>
            <a:pPr eaLnBrk="1" hangingPunct="1"/>
            <a:r>
              <a:rPr lang="ru-RU" sz="2800" dirty="0" smtClean="0">
                <a:solidFill>
                  <a:schemeClr val="tx2"/>
                </a:solidFill>
                <a:hlinkClick r:id="rId5" action="ppaction://hlinksldjump"/>
              </a:rPr>
              <a:t>Фильм «Оплодотворение цветковых растений»</a:t>
            </a:r>
            <a:endParaRPr lang="ru-RU" sz="2800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ru-RU" sz="2800" u="sng" dirty="0" smtClean="0">
                <a:solidFill>
                  <a:schemeClr val="tx2"/>
                </a:solidFill>
                <a:hlinkClick r:id="rId6" action="ppaction://hlinksldjump"/>
              </a:rPr>
              <a:t>Оплодотворение растений.</a:t>
            </a:r>
            <a:endParaRPr lang="ru-RU" sz="2800" u="sng" dirty="0" smtClean="0">
              <a:solidFill>
                <a:schemeClr val="tx2"/>
              </a:solidFill>
            </a:endParaRPr>
          </a:p>
          <a:p>
            <a:pPr eaLnBrk="1" hangingPunct="1"/>
            <a:r>
              <a:rPr lang="ru-RU" sz="2800" dirty="0" smtClean="0">
                <a:solidFill>
                  <a:schemeClr val="tx2"/>
                </a:solidFill>
                <a:hlinkClick r:id="rId7" action="ppaction://hlinksldjump"/>
              </a:rPr>
              <a:t>Проверь себя.</a:t>
            </a:r>
            <a:endParaRPr lang="ru-RU" sz="2800" dirty="0" smtClean="0">
              <a:solidFill>
                <a:schemeClr val="tx2"/>
              </a:solidFill>
            </a:endParaRPr>
          </a:p>
          <a:p>
            <a:endParaRPr lang="ru-RU" sz="2800" dirty="0" smtClean="0"/>
          </a:p>
        </p:txBody>
      </p:sp>
      <p:grpSp>
        <p:nvGrpSpPr>
          <p:cNvPr id="5124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5125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5126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5127" name="AutoShape 32">
              <a:hlinkClick r:id="rId8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8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29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30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5131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1008112"/>
          </a:xfrm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Что изображено на слайде?</a:t>
            </a:r>
            <a:endParaRPr lang="ru-RU" dirty="0"/>
          </a:p>
        </p:txBody>
      </p:sp>
      <p:pic>
        <p:nvPicPr>
          <p:cNvPr id="5" name="яйцеклетки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556792"/>
            <a:ext cx="3960440" cy="443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860032" y="1412776"/>
            <a:ext cx="3888432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sz="3200" b="1" dirty="0">
                <a:solidFill>
                  <a:srgbClr val="990033"/>
                </a:solidFill>
                <a:latin typeface="Constantia" panose="02030602050306030303" pitchFamily="18" charset="0"/>
              </a:rPr>
              <a:t>«</a:t>
            </a:r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Приход наш и уход загадочны – их цели</a:t>
            </a:r>
          </a:p>
          <a:p>
            <a:pPr eaLnBrk="1" hangingPunct="1"/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Все мудрецы Земли осмыслить не сумели.</a:t>
            </a:r>
          </a:p>
          <a:p>
            <a:pPr eaLnBrk="1" hangingPunct="1"/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Где круга этого начало, где конец?</a:t>
            </a:r>
          </a:p>
          <a:p>
            <a:pPr eaLnBrk="1" hangingPunct="1"/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Откуда мы пришли, куда уйдем отсель?»      </a:t>
            </a:r>
          </a:p>
          <a:p>
            <a:pPr eaLnBrk="1" hangingPunct="1"/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              </a:t>
            </a:r>
            <a:r>
              <a:rPr lang="ru-RU" sz="3200" b="1" dirty="0" smtClean="0">
                <a:solidFill>
                  <a:srgbClr val="990033"/>
                </a:solidFill>
                <a:latin typeface="Monotype Corsiva" panose="03010101010201010101" pitchFamily="66" charset="0"/>
              </a:rPr>
              <a:t>  </a:t>
            </a:r>
            <a:r>
              <a:rPr lang="ru-RU" sz="3200" b="1" dirty="0">
                <a:solidFill>
                  <a:srgbClr val="990033"/>
                </a:solidFill>
                <a:latin typeface="Monotype Corsiva" panose="03010101010201010101" pitchFamily="66" charset="0"/>
              </a:rPr>
              <a:t>Омар Хайям</a:t>
            </a:r>
          </a:p>
        </p:txBody>
      </p:sp>
      <p:grpSp>
        <p:nvGrpSpPr>
          <p:cNvPr id="7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8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9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0" name="AutoShape 32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4"/>
          <p:cNvSpPr>
            <a:spLocks noChangeArrowheads="1" noChangeShapeType="1" noTextEdit="1"/>
          </p:cNvSpPr>
          <p:nvPr/>
        </p:nvSpPr>
        <p:spPr bwMode="auto">
          <a:xfrm>
            <a:off x="900113" y="981075"/>
            <a:ext cx="7467600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2857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33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+mn-lt"/>
                <a:ea typeface="+mn-lt"/>
                <a:cs typeface="+mn-lt"/>
              </a:rPr>
              <a:t>Тема :«Оплодотворение»</a:t>
            </a:r>
          </a:p>
        </p:txBody>
      </p:sp>
      <p:pic>
        <p:nvPicPr>
          <p:cNvPr id="8195" name="Picture 4" descr="как происходит оплодотворение, процесс оплодотворения яйцеклет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3357563"/>
            <a:ext cx="2619375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5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6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7" name="AutoShape 32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8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6" descr="оплодотворение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620713"/>
            <a:ext cx="6335713" cy="277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39975" y="3573017"/>
            <a:ext cx="4319588" cy="576064"/>
          </a:xfrm>
        </p:spPr>
        <p:txBody>
          <a:bodyPr/>
          <a:lstStyle/>
          <a:p>
            <a:pPr eaLnBrk="1" hangingPunct="1"/>
            <a:r>
              <a:rPr lang="ru-RU" sz="3600" dirty="0" smtClean="0">
                <a:hlinkClick r:id="rId3" action="ppaction://hlinksldjump"/>
              </a:rPr>
              <a:t>ОПЛОДОТВОРЕНИЕ</a:t>
            </a:r>
            <a:r>
              <a:rPr lang="ru-RU" sz="3600" dirty="0" smtClean="0"/>
              <a:t> -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63713" y="4149081"/>
            <a:ext cx="6019800" cy="1152127"/>
          </a:xfrm>
        </p:spPr>
        <p:txBody>
          <a:bodyPr/>
          <a:lstStyle/>
          <a:p>
            <a:pPr eaLnBrk="1" hangingPunct="1"/>
            <a:r>
              <a:rPr lang="ru-RU" sz="2800" b="1" smtClean="0"/>
              <a:t>процесс слияния половых клеток </a:t>
            </a:r>
          </a:p>
          <a:p>
            <a:pPr eaLnBrk="1" hangingPunct="1"/>
            <a:r>
              <a:rPr lang="ru-RU" sz="2800" b="1" dirty="0" smtClean="0"/>
              <a:t>(яйцеклетки со сперматозоидом)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445224"/>
            <a:ext cx="6839227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hlinkClick r:id="rId4" action="ppaction://hlinksldjump"/>
              </a:rPr>
              <a:t>Этапы оплодотворения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7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8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9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0" name="AutoShape 32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4"/>
          <p:cNvSpPr>
            <a:spLocks noChangeArrowheads="1"/>
          </p:cNvSpPr>
          <p:nvPr/>
        </p:nvSpPr>
        <p:spPr bwMode="auto">
          <a:xfrm>
            <a:off x="611188" y="692150"/>
            <a:ext cx="7921625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4000" b="1" i="1">
                <a:solidFill>
                  <a:srgbClr val="FF0000"/>
                </a:solidFill>
                <a:latin typeface="Constantia" panose="02030602050306030303" pitchFamily="18" charset="0"/>
              </a:rPr>
              <a:t>Этапы   оплодотворения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4000">
                <a:latin typeface="Constantia" panose="02030602050306030303" pitchFamily="18" charset="0"/>
              </a:rPr>
              <a:t>Проникновение     ….   </a:t>
            </a:r>
          </a:p>
          <a:p>
            <a:pPr eaLnBrk="1" hangingPunct="1">
              <a:spcBef>
                <a:spcPct val="20000"/>
              </a:spcBef>
            </a:pPr>
            <a:r>
              <a:rPr lang="ru-RU" sz="4000">
                <a:latin typeface="Constantia" panose="02030602050306030303" pitchFamily="18" charset="0"/>
              </a:rPr>
              <a:t>в клетку. </a:t>
            </a:r>
          </a:p>
          <a:p>
            <a:pPr eaLnBrk="1" hangingPunct="1">
              <a:spcBef>
                <a:spcPct val="20000"/>
              </a:spcBef>
            </a:pPr>
            <a:endParaRPr lang="ru-RU" sz="4000">
              <a:latin typeface="Constantia" panose="02030602050306030303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4000">
                <a:latin typeface="Constantia" panose="02030602050306030303" pitchFamily="18" charset="0"/>
              </a:rPr>
              <a:t>Слияние …………….          ядер.</a:t>
            </a:r>
          </a:p>
          <a:p>
            <a:pPr eaLnBrk="1" hangingPunct="1">
              <a:spcBef>
                <a:spcPct val="20000"/>
              </a:spcBef>
            </a:pPr>
            <a:endParaRPr lang="ru-RU" sz="4000">
              <a:latin typeface="Constantia" panose="02030602050306030303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ru-RU" sz="4000">
                <a:latin typeface="Constantia" panose="02030602050306030303" pitchFamily="18" charset="0"/>
              </a:rPr>
              <a:t>Активация …………   к делению.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03575" y="3716338"/>
            <a:ext cx="2881313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гаплоидных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35375" y="5229225"/>
            <a:ext cx="1873250" cy="431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tx1"/>
                </a:solidFill>
              </a:rPr>
              <a:t>зиготы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76825" y="1628775"/>
            <a:ext cx="3167063" cy="5048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1"/>
                </a:solidFill>
              </a:rPr>
              <a:t>сперматозоида</a:t>
            </a:r>
          </a:p>
        </p:txBody>
      </p:sp>
      <p:grpSp>
        <p:nvGrpSpPr>
          <p:cNvPr id="6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10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11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2" name="AutoShape 32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6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400">
                <a:solidFill>
                  <a:schemeClr val="tx2"/>
                </a:solidFill>
                <a:latin typeface="Constantia" panose="02030602050306030303" pitchFamily="18" charset="0"/>
              </a:rPr>
              <a:t>Оплодотворение </a:t>
            </a:r>
          </a:p>
        </p:txBody>
      </p:sp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457200" y="3886200"/>
            <a:ext cx="8001000" cy="254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ru-RU" sz="2400">
                <a:latin typeface="Constantia" panose="02030602050306030303" pitchFamily="18" charset="0"/>
              </a:rPr>
              <a:t>В результате оплодотворения образуется </a:t>
            </a:r>
            <a:r>
              <a:rPr lang="ru-RU" sz="2400" b="1" i="1">
                <a:latin typeface="Constantia" panose="02030602050306030303" pitchFamily="18" charset="0"/>
              </a:rPr>
              <a:t>……….. – </a:t>
            </a:r>
            <a:r>
              <a:rPr lang="ru-RU" sz="2400">
                <a:latin typeface="Constantia" panose="02030602050306030303" pitchFamily="18" charset="0"/>
              </a:rPr>
              <a:t>диплоидная клетка, покрытая защитной оболочкой</a:t>
            </a:r>
          </a:p>
          <a:p>
            <a:pPr eaLnBrk="1" hangingPunct="1">
              <a:spcBef>
                <a:spcPct val="20000"/>
              </a:spcBef>
            </a:pPr>
            <a:r>
              <a:rPr lang="ru-RU" sz="2400">
                <a:latin typeface="Constantia" panose="02030602050306030303" pitchFamily="18" charset="0"/>
              </a:rPr>
              <a:t>Благодаря оплодотворению в зиготе восстанавливается ……………… набор хромосом и объединяется генетическая информация отцовского и материнского организмов</a:t>
            </a:r>
          </a:p>
        </p:txBody>
      </p:sp>
      <p:pic>
        <p:nvPicPr>
          <p:cNvPr id="11268" name="Picture 8" descr="сперматозоид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5963" y="1557338"/>
            <a:ext cx="1655762" cy="126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9" descr="яйцеклет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484313"/>
            <a:ext cx="1652588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300192" y="4005064"/>
            <a:ext cx="208823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зигота</a:t>
            </a:r>
            <a:endParaRPr lang="ru-RU" sz="2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085184"/>
            <a:ext cx="180020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/>
              <a:t>диплоидный</a:t>
            </a:r>
            <a:endParaRPr lang="ru-RU" sz="2000" dirty="0"/>
          </a:p>
        </p:txBody>
      </p:sp>
      <p:grpSp>
        <p:nvGrpSpPr>
          <p:cNvPr id="8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9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10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1" name="AutoShape 32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3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3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4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5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457200" y="152400"/>
            <a:ext cx="82296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400">
                <a:solidFill>
                  <a:schemeClr val="tx2"/>
                </a:solidFill>
                <a:latin typeface="Constantia" panose="02030602050306030303" pitchFamily="18" charset="0"/>
              </a:rPr>
              <a:t>Оплодотворение у животных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11560" y="1268760"/>
            <a:ext cx="3429000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i="1" u="sng" dirty="0">
                <a:latin typeface="Constantia" panose="02030602050306030303" pitchFamily="18" charset="0"/>
                <a:hlinkClick r:id="rId2" action="ppaction://hlinksldjump"/>
              </a:rPr>
              <a:t>Внешнее</a:t>
            </a:r>
            <a:r>
              <a:rPr lang="ru-RU" sz="2800" b="1" i="1" u="sng" dirty="0">
                <a:solidFill>
                  <a:srgbClr val="FF6600"/>
                </a:solidFill>
                <a:latin typeface="Constantia" panose="02030602050306030303" pitchFamily="18" charset="0"/>
                <a:hlinkClick r:id="rId2" action="ppaction://hlinksldjump"/>
              </a:rPr>
              <a:t> </a:t>
            </a:r>
            <a:endParaRPr lang="ru-RU" sz="2800" b="1" i="1" u="sng" dirty="0">
              <a:solidFill>
                <a:srgbClr val="FF6600"/>
              </a:solidFill>
              <a:latin typeface="Constantia" panose="02030602050306030303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029200" y="1295400"/>
            <a:ext cx="3429000" cy="6207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i="1" u="sng" dirty="0">
                <a:latin typeface="Constantia" panose="02030602050306030303" pitchFamily="18" charset="0"/>
                <a:hlinkClick r:id="rId3" action="ppaction://hlinksldjump"/>
              </a:rPr>
              <a:t>Внутреннее</a:t>
            </a:r>
            <a:endParaRPr lang="ru-RU" sz="2800" b="1" i="1" u="sng" dirty="0">
              <a:latin typeface="Constantia" panose="02030602050306030303" pitchFamily="18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09600" y="2743200"/>
            <a:ext cx="3429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>
                <a:latin typeface="Constantia" panose="02030602050306030303" pitchFamily="18" charset="0"/>
              </a:rPr>
              <a:t>Рыбы, земноводные, большинство моллюсков, некоторые черви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5029200" y="2743200"/>
            <a:ext cx="3429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sz="2400">
                <a:latin typeface="Constantia" panose="02030602050306030303" pitchFamily="18" charset="0"/>
              </a:rPr>
              <a:t>Пресмыкающиеся, птицы, млекопитающие</a:t>
            </a:r>
          </a:p>
        </p:txBody>
      </p:sp>
      <p:pic>
        <p:nvPicPr>
          <p:cNvPr id="13319" name="Picture 7" descr="внешнее оплодотвор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508500"/>
            <a:ext cx="3581400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611188" y="2205038"/>
            <a:ext cx="3455987" cy="5762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i="1">
                <a:latin typeface="Constantia" panose="02030602050306030303" pitchFamily="18" charset="0"/>
              </a:rPr>
              <a:t>Вода</a:t>
            </a: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5003800" y="2276475"/>
            <a:ext cx="3455988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2800" b="1" i="1">
                <a:latin typeface="Constantia" panose="02030602050306030303" pitchFamily="18" charset="0"/>
              </a:rPr>
              <a:t>Спаривание</a:t>
            </a:r>
          </a:p>
        </p:txBody>
      </p:sp>
      <p:pic>
        <p:nvPicPr>
          <p:cNvPr id="13322" name="Picture 2" descr="1292606779_foto-priko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581525"/>
            <a:ext cx="211455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3" descr="1287680060_examples-ungulate-mammals_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9925" y="4581525"/>
            <a:ext cx="194627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13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14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15" name="AutoShape 32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6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7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8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9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  <p:bldP spid="18436" grpId="0" animBg="1"/>
      <p:bldP spid="18441" grpId="0" animBg="1"/>
      <p:bldP spid="1844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sz="4400">
                <a:solidFill>
                  <a:schemeClr val="tx2"/>
                </a:solidFill>
                <a:latin typeface="Constantia" panose="02030602050306030303" pitchFamily="18" charset="0"/>
              </a:rPr>
              <a:t>Внешнее оплодотворение</a:t>
            </a: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3048000" y="1600200"/>
            <a:ext cx="5638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>
                <a:latin typeface="Constantia" panose="02030602050306030303" pitchFamily="18" charset="0"/>
              </a:rPr>
              <a:t>Происходит вне организма самки, обычно в водной среде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ru-RU" sz="3200">
                <a:latin typeface="Constantia" panose="02030602050306030303" pitchFamily="18" charset="0"/>
              </a:rPr>
              <a:t>При внешнем оплодотворении много половых клеток гибнет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ru-RU" sz="3200">
              <a:latin typeface="Constantia" panose="02030602050306030303" pitchFamily="18" charset="0"/>
            </a:endParaRP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752600"/>
            <a:ext cx="2287588" cy="3883025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  <a:miter lim="800000"/>
            <a:headEnd/>
            <a:tailEnd/>
          </a:ln>
        </p:spPr>
      </p:pic>
      <p:grpSp>
        <p:nvGrpSpPr>
          <p:cNvPr id="5" name="Группа 31"/>
          <p:cNvGrpSpPr>
            <a:grpSpLocks/>
          </p:cNvGrpSpPr>
          <p:nvPr/>
        </p:nvGrpSpPr>
        <p:grpSpPr bwMode="auto">
          <a:xfrm>
            <a:off x="7000875" y="6357938"/>
            <a:ext cx="2000250" cy="288925"/>
            <a:chOff x="7000875" y="6357938"/>
            <a:chExt cx="2000281" cy="288925"/>
          </a:xfrm>
        </p:grpSpPr>
        <p:cxnSp>
          <p:nvCxnSpPr>
            <p:cNvPr id="6" name="Прямая соединительная линия 9"/>
            <p:cNvCxnSpPr>
              <a:cxnSpLocks noChangeShapeType="1"/>
            </p:cNvCxnSpPr>
            <p:nvPr/>
          </p:nvCxnSpPr>
          <p:spPr bwMode="auto">
            <a:xfrm>
              <a:off x="8572528" y="6357958"/>
              <a:ext cx="428628" cy="285752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cxnSp>
          <p:nvCxnSpPr>
            <p:cNvPr id="7" name="Прямая соединительная линия 10"/>
            <p:cNvCxnSpPr>
              <a:cxnSpLocks noChangeShapeType="1"/>
            </p:cNvCxnSpPr>
            <p:nvPr/>
          </p:nvCxnSpPr>
          <p:spPr bwMode="auto">
            <a:xfrm flipV="1">
              <a:off x="8572500" y="6357938"/>
              <a:ext cx="428625" cy="285750"/>
            </a:xfrm>
            <a:prstGeom prst="line">
              <a:avLst/>
            </a:prstGeom>
            <a:noFill/>
            <a:ln w="15875">
              <a:solidFill>
                <a:schemeClr val="tx1">
                  <a:alpha val="27843"/>
                </a:schemeClr>
              </a:solidFill>
              <a:miter lim="800000"/>
              <a:headEnd/>
              <a:tailEnd/>
            </a:ln>
          </p:spPr>
        </p:cxnSp>
        <p:sp>
          <p:nvSpPr>
            <p:cNvPr id="8" name="AutoShape 32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7000875" y="6357938"/>
              <a:ext cx="399294" cy="288925"/>
            </a:xfrm>
            <a:prstGeom prst="actionButtonHome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9" name="AutoShape 33">
              <a:hlinkClick r:id="" action="ppaction://hlinkshowjump?jump=previousslide" highlightClick="1"/>
            </p:cNvPr>
            <p:cNvSpPr>
              <a:spLocks noChangeArrowheads="1"/>
            </p:cNvSpPr>
            <p:nvPr/>
          </p:nvSpPr>
          <p:spPr bwMode="auto">
            <a:xfrm>
              <a:off x="7401429" y="6357938"/>
              <a:ext cx="400554" cy="288925"/>
            </a:xfrm>
            <a:prstGeom prst="actionButtonBackPrevious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0" name="AutoShape 34">
              <a:hlinkClick r:id="" action="ppaction://hlinkshowjump?jump=nextslide" highlightClick="1"/>
            </p:cNvPr>
            <p:cNvSpPr>
              <a:spLocks noChangeArrowheads="1"/>
            </p:cNvSpPr>
            <p:nvPr/>
          </p:nvSpPr>
          <p:spPr bwMode="auto">
            <a:xfrm>
              <a:off x="7800723" y="6357938"/>
              <a:ext cx="399294" cy="288925"/>
            </a:xfrm>
            <a:prstGeom prst="actionButtonForwardNext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1" name="AutoShape 35">
              <a:hlinkClick r:id="" action="ppaction://hlinkshowjump?jump=lastslide" highlightClick="1"/>
            </p:cNvPr>
            <p:cNvSpPr>
              <a:spLocks noChangeArrowheads="1"/>
            </p:cNvSpPr>
            <p:nvPr/>
          </p:nvSpPr>
          <p:spPr bwMode="auto">
            <a:xfrm>
              <a:off x="8201277" y="6357938"/>
              <a:ext cx="399294" cy="288925"/>
            </a:xfrm>
            <a:prstGeom prst="actionButtonEnd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>
                <a:latin typeface="Times New Roman" pitchFamily="18" charset="0"/>
              </a:endParaRPr>
            </a:p>
          </p:txBody>
        </p:sp>
        <p:sp>
          <p:nvSpPr>
            <p:cNvPr id="12" name="AutoShape 36">
              <a:hlinkClick r:id="" action="ppaction://hlinkshowjump?jump=endshow" highlightClick="1"/>
            </p:cNvPr>
            <p:cNvSpPr>
              <a:spLocks noChangeArrowheads="1"/>
            </p:cNvSpPr>
            <p:nvPr/>
          </p:nvSpPr>
          <p:spPr bwMode="auto">
            <a:xfrm>
              <a:off x="8600571" y="6357938"/>
              <a:ext cx="400554" cy="288925"/>
            </a:xfrm>
            <a:prstGeom prst="actionButtonBlank">
              <a:avLst/>
            </a:prstGeom>
            <a:solidFill>
              <a:srgbClr val="FFFFFF">
                <a:alpha val="0"/>
              </a:srgbClr>
            </a:solidFill>
            <a:ln w="15875">
              <a:solidFill>
                <a:schemeClr val="tx1">
                  <a:alpha val="21176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 sz="2400" b="1">
                <a:latin typeface="Times New Roman" pitchFamily="18" charset="0"/>
                <a:sym typeface="Webdings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1634</TotalTime>
  <Words>541</Words>
  <Application>Microsoft Office PowerPoint</Application>
  <PresentationFormat>Экран (4:3)</PresentationFormat>
  <Paragraphs>129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Тема «Оплодотворение» </vt:lpstr>
      <vt:lpstr>План урока</vt:lpstr>
      <vt:lpstr>Что изображено на слайде?</vt:lpstr>
      <vt:lpstr>Слайд 4</vt:lpstr>
      <vt:lpstr>ОПЛОДОТВОРЕНИЕ -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Двойное оплодотворение</vt:lpstr>
      <vt:lpstr>Слайд 15</vt:lpstr>
      <vt:lpstr>Слайд 16</vt:lpstr>
      <vt:lpstr>Источники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«Динамика популяции. Жизненные стратегии» </dc:title>
  <dc:creator>user</dc:creator>
  <cp:lastModifiedBy>WORK</cp:lastModifiedBy>
  <cp:revision>179</cp:revision>
  <dcterms:created xsi:type="dcterms:W3CDTF">2010-02-22T10:08:15Z</dcterms:created>
  <dcterms:modified xsi:type="dcterms:W3CDTF">2014-04-11T11:16:47Z</dcterms:modified>
</cp:coreProperties>
</file>