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8" r:id="rId3"/>
    <p:sldId id="266" r:id="rId4"/>
    <p:sldId id="268" r:id="rId5"/>
    <p:sldId id="257" r:id="rId6"/>
    <p:sldId id="258" r:id="rId7"/>
    <p:sldId id="260" r:id="rId8"/>
    <p:sldId id="261" r:id="rId9"/>
    <p:sldId id="259" r:id="rId10"/>
    <p:sldId id="265" r:id="rId11"/>
    <p:sldId id="263" r:id="rId12"/>
    <p:sldId id="262" r:id="rId13"/>
    <p:sldId id="267" r:id="rId14"/>
    <p:sldId id="264" r:id="rId15"/>
    <p:sldId id="272" r:id="rId16"/>
    <p:sldId id="273" r:id="rId17"/>
    <p:sldId id="274" r:id="rId18"/>
    <p:sldId id="275" r:id="rId19"/>
    <p:sldId id="276" r:id="rId20"/>
    <p:sldId id="277" r:id="rId21"/>
    <p:sldId id="269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21.09.2014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21.09.2014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21.09.2014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5214950"/>
            <a:ext cx="7772400" cy="1643050"/>
          </a:xfrm>
        </p:spPr>
        <p:txBody>
          <a:bodyPr/>
          <a:lstStyle/>
          <a:p>
            <a:r>
              <a:rPr lang="ru-RU" u="sng" dirty="0" smtClean="0"/>
              <a:t>«Алтын тенге»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Валюта Казахстана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714356"/>
            <a:ext cx="6500826" cy="492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07504" y="5301208"/>
            <a:ext cx="2520280" cy="12961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Подготовила учитель истории </a:t>
            </a:r>
          </a:p>
          <a:p>
            <a:pPr algn="ctr"/>
            <a:r>
              <a:rPr lang="ru-RU" dirty="0" smtClean="0"/>
              <a:t>Карякина Е.В.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071546"/>
            <a:ext cx="432435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64" y="714356"/>
            <a:ext cx="885825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857232"/>
            <a:ext cx="885825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2428868"/>
            <a:ext cx="94297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8" y="2428868"/>
            <a:ext cx="94297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4876" y="4500570"/>
            <a:ext cx="11620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29388" y="4572008"/>
            <a:ext cx="11620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680068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Степени защиты новых банкнот тенге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6215082"/>
            <a:ext cx="3977640" cy="642918"/>
          </a:xfrm>
        </p:spPr>
        <p:txBody>
          <a:bodyPr>
            <a:normAutofit/>
          </a:bodyPr>
          <a:lstStyle/>
          <a:p>
            <a:r>
              <a:rPr lang="ru-RU" sz="1400" dirty="0" smtClean="0"/>
              <a:t>Тенге в числе самых «экипированных» валют мира.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178808" y="6072206"/>
            <a:ext cx="3520440" cy="785794"/>
          </a:xfrm>
        </p:spPr>
        <p:txBody>
          <a:bodyPr>
            <a:normAutofit/>
          </a:bodyPr>
          <a:lstStyle/>
          <a:p>
            <a:r>
              <a:rPr lang="ru-RU" dirty="0" smtClean="0"/>
              <a:t>У казахстанского тенге 18 степеней защиты. 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1071546"/>
            <a:ext cx="3520440" cy="4714908"/>
          </a:xfrm>
        </p:spPr>
        <p:txBody>
          <a:bodyPr>
            <a:noAutofit/>
          </a:bodyPr>
          <a:lstStyle/>
          <a:p>
            <a:r>
              <a:rPr lang="ru-RU" sz="900" dirty="0" smtClean="0"/>
              <a:t>На банкнотах использованы следующие элементы защиты:</a:t>
            </a:r>
          </a:p>
          <a:p>
            <a:r>
              <a:rPr lang="ru-RU" sz="900" dirty="0" smtClean="0">
                <a:solidFill>
                  <a:srgbClr val="FF0000"/>
                </a:solidFill>
              </a:rPr>
              <a:t>Водяные знаки</a:t>
            </a:r>
            <a:r>
              <a:rPr lang="ru-RU" sz="900" dirty="0" smtClean="0"/>
              <a:t>. Изображения водяных знаков состоят из контрастных тёмных и светлых тонов, которые чётко видны при просмотре банкноты в проходящем свете.</a:t>
            </a:r>
          </a:p>
          <a:p>
            <a:r>
              <a:rPr lang="ru-RU" sz="900" dirty="0" smtClean="0">
                <a:solidFill>
                  <a:srgbClr val="FF0000"/>
                </a:solidFill>
              </a:rPr>
              <a:t>Защитные нити</a:t>
            </a:r>
            <a:r>
              <a:rPr lang="ru-RU" sz="900" dirty="0" smtClean="0"/>
              <a:t>. Одна защитная нить внесена в структуру бумаги и видна при просмотре банкноты в проходящем свете как сплошная линия. Вторая, ныряющая нить выходит на поверхность бумаги в виде пунктиров, видна как сплошная линия с надписями и рисунками при просмотре банкноты в проходящем свете.</a:t>
            </a:r>
          </a:p>
          <a:p>
            <a:r>
              <a:rPr lang="ru-RU" sz="900" dirty="0" smtClean="0">
                <a:solidFill>
                  <a:srgbClr val="FF0000"/>
                </a:solidFill>
              </a:rPr>
              <a:t>Прозрачное окно</a:t>
            </a:r>
            <a:r>
              <a:rPr lang="ru-RU" sz="900" dirty="0" smtClean="0"/>
              <a:t>. В сквозном отверстии на банкноте в проходящем свете хорошо виден рисунок на полимерной ленте.</a:t>
            </a:r>
          </a:p>
          <a:p>
            <a:r>
              <a:rPr lang="ru-RU" sz="900" dirty="0" smtClean="0">
                <a:solidFill>
                  <a:srgbClr val="FF0000"/>
                </a:solidFill>
              </a:rPr>
              <a:t>Совмещающиеся изображения</a:t>
            </a:r>
            <a:r>
              <a:rPr lang="ru-RU" sz="900" dirty="0" smtClean="0"/>
              <a:t>. Фрагменты изображения, напечатанные на лицевой и оборотной сторонах банкноты в проходящем свете точно совмещаются, образуя цельный рисунок.</a:t>
            </a:r>
          </a:p>
          <a:p>
            <a:r>
              <a:rPr lang="ru-RU" sz="900" dirty="0" smtClean="0">
                <a:solidFill>
                  <a:srgbClr val="FF0000"/>
                </a:solidFill>
              </a:rPr>
              <a:t>Скрытое изображение (</a:t>
            </a:r>
            <a:r>
              <a:rPr lang="ru-RU" sz="900" dirty="0" err="1" smtClean="0">
                <a:solidFill>
                  <a:srgbClr val="FF0000"/>
                </a:solidFill>
              </a:rPr>
              <a:t>маск</a:t>
            </a:r>
            <a:r>
              <a:rPr lang="ru-RU" sz="900" dirty="0" smtClean="0"/>
              <a:t>). Два изображения, одно из которых видно при обычном освещении, а второе в проходящем свете.</a:t>
            </a:r>
          </a:p>
          <a:p>
            <a:r>
              <a:rPr lang="ru-RU" sz="900" dirty="0" smtClean="0">
                <a:solidFill>
                  <a:srgbClr val="FF0000"/>
                </a:solidFill>
              </a:rPr>
              <a:t>Золотое </a:t>
            </a:r>
            <a:r>
              <a:rPr lang="ru-RU" sz="900" dirty="0" err="1" smtClean="0">
                <a:solidFill>
                  <a:srgbClr val="FF0000"/>
                </a:solidFill>
              </a:rPr>
              <a:t>интаглио</a:t>
            </a:r>
            <a:r>
              <a:rPr lang="ru-RU" sz="900" dirty="0" smtClean="0"/>
              <a:t>. Элемент защиты с плотным высокорельефным слоем золотистой металлической краски создаёт высокий уровень защиты от цветного копирования.</a:t>
            </a:r>
          </a:p>
          <a:p>
            <a:r>
              <a:rPr lang="ru-RU" sz="900" dirty="0" smtClean="0">
                <a:solidFill>
                  <a:srgbClr val="FF0000"/>
                </a:solidFill>
              </a:rPr>
              <a:t>Метка для людей с ослабленным зрением</a:t>
            </a:r>
            <a:r>
              <a:rPr lang="ru-RU" sz="900" dirty="0" smtClean="0"/>
              <a:t>. На лицевой стороне банкноты имеются выпуклые высокорельефные элементы хорошо различимые на ощупь.</a:t>
            </a:r>
          </a:p>
          <a:p>
            <a:r>
              <a:rPr lang="ru-RU" sz="900" dirty="0" smtClean="0">
                <a:solidFill>
                  <a:srgbClr val="FF0000"/>
                </a:solidFill>
              </a:rPr>
              <a:t>Оптически изменяющаяся краска</a:t>
            </a:r>
            <a:r>
              <a:rPr lang="ru-RU" sz="900" dirty="0" smtClean="0"/>
              <a:t>. Краска меняет цвет при изменении угла наклона банкноты.</a:t>
            </a:r>
            <a:endParaRPr lang="ru-RU" sz="9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000108"/>
            <a:ext cx="3520440" cy="4826532"/>
          </a:xfrm>
        </p:spPr>
        <p:txBody>
          <a:bodyPr>
            <a:normAutofit fontScale="40000" lnSpcReduction="20000"/>
          </a:bodyPr>
          <a:lstStyle/>
          <a:p>
            <a:r>
              <a:rPr lang="ru-RU" dirty="0" err="1" smtClean="0">
                <a:solidFill>
                  <a:srgbClr val="FF0000"/>
                </a:solidFill>
              </a:rPr>
              <a:t>Микрошрифты</a:t>
            </a:r>
            <a:r>
              <a:rPr lang="ru-RU" dirty="0" smtClean="0">
                <a:solidFill>
                  <a:srgbClr val="FF0000"/>
                </a:solidFill>
              </a:rPr>
              <a:t>.</a:t>
            </a:r>
            <a:r>
              <a:rPr lang="ru-RU" dirty="0" smtClean="0"/>
              <a:t> Микротексты выполнены различным способом печати повторяющегося текста или цифр, которые можно распознать при многократном увеличении.</a:t>
            </a:r>
          </a:p>
          <a:p>
            <a:r>
              <a:rPr lang="ru-RU" dirty="0" err="1" smtClean="0">
                <a:solidFill>
                  <a:srgbClr val="FF0000"/>
                </a:solidFill>
              </a:rPr>
              <a:t>Антикопировальный</a:t>
            </a:r>
            <a:r>
              <a:rPr lang="ru-RU" dirty="0" smtClean="0">
                <a:solidFill>
                  <a:srgbClr val="FF0000"/>
                </a:solidFill>
              </a:rPr>
              <a:t> элемент </a:t>
            </a:r>
            <a:r>
              <a:rPr lang="ru-RU" dirty="0" smtClean="0"/>
              <a:t>(тартан, пирамида). При копировании линии разнонаправлено растрированной сетки разрушаются.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Серийные номера</a:t>
            </a:r>
            <a:r>
              <a:rPr lang="ru-RU" dirty="0" smtClean="0"/>
              <a:t>. Магнитный серийный номер состоит из двухбуквенной серии и номера из семи цифр, отпечатанных чёрной краской с магнитными свойствами. Фосфорный серийный номер состоит из двухбуквенной серии и номера из семи цифр, отпечатанных чёрной краской с фосфоресцирующим эффектом.</a:t>
            </a:r>
          </a:p>
          <a:p>
            <a:r>
              <a:rPr lang="ru-RU" dirty="0" err="1" smtClean="0">
                <a:solidFill>
                  <a:srgbClr val="FF0000"/>
                </a:solidFill>
              </a:rPr>
              <a:t>Иридисцентная</a:t>
            </a:r>
            <a:r>
              <a:rPr lang="ru-RU" dirty="0" smtClean="0">
                <a:solidFill>
                  <a:srgbClr val="FF0000"/>
                </a:solidFill>
              </a:rPr>
              <a:t> полоса. </a:t>
            </a:r>
            <a:r>
              <a:rPr lang="ru-RU" dirty="0" smtClean="0"/>
              <a:t>На полосе, отпечатанной специальной краской, имеющей золотистый блеск, при изменении угла наклона банкноты появляется рисунок.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Скрытое изображение (лифт</a:t>
            </a:r>
            <a:r>
              <a:rPr lang="ru-RU" dirty="0" smtClean="0"/>
              <a:t>). В орнаментальной розетке (</a:t>
            </a:r>
            <a:r>
              <a:rPr lang="ru-RU" dirty="0" err="1" smtClean="0"/>
              <a:t>гильоше</a:t>
            </a:r>
            <a:r>
              <a:rPr lang="ru-RU" dirty="0" smtClean="0"/>
              <a:t>) просматривается цифра номинала банкноты, когда купюра держится на уровне глаз под углом.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Ирисовая печать. </a:t>
            </a:r>
            <a:r>
              <a:rPr lang="ru-RU" dirty="0" smtClean="0"/>
              <a:t>Специальный вид печати, при котором наблюдаются плавные изменения цвета при переходе от одной краски к другой.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Ультрафиолетовая защита</a:t>
            </a:r>
            <a:r>
              <a:rPr lang="ru-RU" dirty="0" smtClean="0"/>
              <a:t>. Изображения, выполненные специальной краской, видимые под воздействием приборов, являющихся источниками ультрафиолетового излучения.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Волокна, внедренные в бумагу. </a:t>
            </a:r>
            <a:r>
              <a:rPr lang="ru-RU" dirty="0" smtClean="0"/>
              <a:t>На высших номиналах банкнот в бумагу внедрены розовые волокна, которые под источником ультрафиолетового излучения меняют цвет.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 idx="4294967295"/>
          </p:nvPr>
        </p:nvSpPr>
        <p:spPr>
          <a:xfrm>
            <a:off x="285720" y="142852"/>
            <a:ext cx="7929618" cy="6572296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Наряду с монетами денежного обращения в Республике имеют хождение юбилейные и памятные монеты. Юбилейные и памятные монеты обладают платёжеспособностью в соответствии с обозначенным на них номиналом, но основное их назначение — культурно-просветительное. Как правило, они выпускаются строго ограниченным тиражом и предназначены для продажи на территории Республики Казахстан и за рубежом по коллекционной стоимости.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42844" y="142852"/>
            <a:ext cx="7556404" cy="1320188"/>
          </a:xfrm>
        </p:spPr>
        <p:txBody>
          <a:bodyPr>
            <a:noAutofit/>
          </a:bodyPr>
          <a:lstStyle/>
          <a:p>
            <a:r>
              <a:rPr lang="ru-RU" sz="2800" dirty="0" smtClean="0"/>
              <a:t>Качество казахстанской валюты получило Международное признание</a:t>
            </a:r>
            <a:endParaRPr lang="ru-RU" sz="2800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214282" y="1600200"/>
            <a:ext cx="3763358" cy="4829196"/>
          </a:xfrm>
        </p:spPr>
        <p:txBody>
          <a:bodyPr>
            <a:noAutofit/>
          </a:bodyPr>
          <a:lstStyle/>
          <a:p>
            <a:r>
              <a:rPr lang="ru-RU" sz="1400" dirty="0" smtClean="0"/>
              <a:t>Как уже известно, казахстанской банкноте номиналом в 10 000 тенге присуждено первое место в номинации «Лучшая новая банкнота», на проходившей в мае 2007 года в столице Таиланда городе Бангкоке очередной валютной конференции «</a:t>
            </a:r>
            <a:r>
              <a:rPr lang="ru-RU" sz="1400" dirty="0" err="1" smtClean="0"/>
              <a:t>Currency</a:t>
            </a:r>
            <a:r>
              <a:rPr lang="ru-RU" sz="1400" dirty="0" smtClean="0"/>
              <a:t> Conference-2007». </a:t>
            </a:r>
          </a:p>
          <a:p>
            <a:r>
              <a:rPr lang="ru-RU" sz="1400" dirty="0" smtClean="0"/>
              <a:t>Премия была вручена председателем Международной ассоциации по валютным вопросам на закрытии сессии конференции. Он отметил чрезвычайно большое количество поданных заявок на участие во всех номинациях, а также сложность и высокую защищенность серии десятитысячных купюр тенге, выпущенных в обращение в ноябре 2006 года.</a:t>
            </a:r>
            <a:endParaRPr lang="ru-RU" sz="1400" dirty="0"/>
          </a:p>
        </p:txBody>
      </p:sp>
      <p:pic>
        <p:nvPicPr>
          <p:cNvPr id="11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000496" y="1928802"/>
            <a:ext cx="4071966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214290"/>
            <a:ext cx="8001024" cy="1248750"/>
          </a:xfrm>
        </p:spPr>
        <p:txBody>
          <a:bodyPr>
            <a:normAutofit/>
          </a:bodyPr>
          <a:lstStyle/>
          <a:p>
            <a:r>
              <a:rPr lang="ru-RU" dirty="0" smtClean="0"/>
              <a:t>Снежный барс – </a:t>
            </a:r>
            <a:br>
              <a:rPr lang="ru-RU" dirty="0" smtClean="0"/>
            </a:br>
            <a:r>
              <a:rPr lang="ru-RU" dirty="0" smtClean="0"/>
              <a:t>символ Казахстана</a:t>
            </a:r>
            <a:endParaRPr lang="ru-RU" dirty="0"/>
          </a:p>
        </p:txBody>
      </p:sp>
      <p:pic>
        <p:nvPicPr>
          <p:cNvPr id="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00034" y="2214554"/>
            <a:ext cx="7239000" cy="3637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8143900" cy="2154230"/>
          </a:xfr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 презентации новой столицы Республики Казахстан – города Астаны, состоявшейся в июне 19</a:t>
            </a:r>
            <a:r>
              <a:rPr 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9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8 г., была выпущена памятная монета номиналом 20 тенге.</a:t>
            </a:r>
            <a:b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Презентация Астаны вызвала огромный интерес у мировой общественности, а сам факт переноса столицы в г. Астану явился фактом международного</a:t>
            </a:r>
            <a:r>
              <a:rPr 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значения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2500306"/>
            <a:ext cx="6072230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000100" y="320040"/>
            <a:ext cx="71438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Биметаллические монеты из недрагоценных металлов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500042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572000" y="2071678"/>
            <a:ext cx="3500462" cy="392906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К </a:t>
            </a:r>
            <a:r>
              <a:rPr lang="en-US" dirty="0" smtClean="0"/>
              <a:t>1</a:t>
            </a:r>
            <a:r>
              <a:rPr lang="ru-RU" dirty="0" smtClean="0"/>
              <a:t>0-летию принятия тенге выпущены монеты: </a:t>
            </a:r>
            <a:endParaRPr lang="en-US" dirty="0" smtClean="0"/>
          </a:p>
          <a:p>
            <a:pPr>
              <a:buNone/>
            </a:pPr>
            <a:r>
              <a:rPr lang="ru-RU" dirty="0" err="1" smtClean="0"/>
              <a:t>Архар,Волк,Барс</a:t>
            </a:r>
            <a:r>
              <a:rPr lang="ru-RU" dirty="0" smtClean="0"/>
              <a:t>, Птица</a:t>
            </a:r>
          </a:p>
          <a:p>
            <a:r>
              <a:rPr lang="ru-RU" dirty="0" smtClean="0"/>
              <a:t>1 октября 2003 года</a:t>
            </a:r>
          </a:p>
          <a:p>
            <a:r>
              <a:rPr lang="ru-RU" dirty="0" smtClean="0"/>
              <a:t>По 100 тыс.штук </a:t>
            </a:r>
            <a:endParaRPr lang="ru-RU" dirty="0"/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164305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414338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164305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28860" y="4071942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20040"/>
            <a:ext cx="7699248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Памятные юбилейные монеты</a:t>
            </a:r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714488"/>
            <a:ext cx="3786214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2143116"/>
            <a:ext cx="3520440" cy="3983047"/>
          </a:xfrm>
        </p:spPr>
        <p:txBody>
          <a:bodyPr/>
          <a:lstStyle/>
          <a:p>
            <a:r>
              <a:rPr lang="ru-RU" dirty="0" smtClean="0"/>
              <a:t>60-летие ООН</a:t>
            </a:r>
          </a:p>
          <a:p>
            <a:r>
              <a:rPr lang="ru-RU" dirty="0" smtClean="0"/>
              <a:t>15 октября 2005 года</a:t>
            </a:r>
          </a:p>
          <a:p>
            <a:r>
              <a:rPr lang="ru-RU" dirty="0" smtClean="0"/>
              <a:t>100 тыс.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143900" cy="1071546"/>
          </a:xfrm>
        </p:spPr>
        <p:txBody>
          <a:bodyPr>
            <a:normAutofit/>
          </a:bodyPr>
          <a:lstStyle/>
          <a:p>
            <a:pPr algn="l"/>
            <a:r>
              <a:rPr lang="ru-RU" sz="2700" dirty="0" smtClean="0"/>
              <a:t>К 150- </a:t>
            </a:r>
            <a:r>
              <a:rPr lang="ru-RU" sz="2700" dirty="0" err="1" smtClean="0"/>
              <a:t>летию</a:t>
            </a:r>
            <a:r>
              <a:rPr lang="ru-RU" sz="2700" dirty="0" smtClean="0"/>
              <a:t> АБАЯ выпущены в 1995 году коллекционные  5 серебряных монет </a:t>
            </a:r>
            <a:endParaRPr lang="ru-R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57628"/>
            <a:ext cx="2495516" cy="2638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429520" y="4000504"/>
            <a:ext cx="1571636" cy="2857496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Мать</a:t>
            </a:r>
          </a:p>
          <a:p>
            <a:r>
              <a:rPr lang="ru-RU" sz="2000" dirty="0" smtClean="0"/>
              <a:t>Медресе</a:t>
            </a:r>
          </a:p>
          <a:p>
            <a:r>
              <a:rPr lang="ru-RU" sz="2000" dirty="0" err="1" smtClean="0"/>
              <a:t>Беркутчи</a:t>
            </a:r>
            <a:endParaRPr lang="ru-RU" sz="2000" dirty="0" smtClean="0"/>
          </a:p>
          <a:p>
            <a:r>
              <a:rPr lang="ru-RU" sz="2000" dirty="0" smtClean="0"/>
              <a:t>Любовь</a:t>
            </a:r>
          </a:p>
          <a:p>
            <a:r>
              <a:rPr lang="ru-RU" sz="2000" dirty="0" smtClean="0"/>
              <a:t>Кочевье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214422"/>
            <a:ext cx="235267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1142984"/>
            <a:ext cx="2752725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3857628"/>
            <a:ext cx="278130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71736" y="1214422"/>
            <a:ext cx="2571768" cy="2495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00298" y="4076700"/>
            <a:ext cx="2143140" cy="2352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072462" cy="1463040"/>
          </a:xfrm>
        </p:spPr>
        <p:txBody>
          <a:bodyPr>
            <a:normAutofit/>
          </a:bodyPr>
          <a:lstStyle/>
          <a:p>
            <a:pPr algn="l"/>
            <a:r>
              <a:rPr lang="ru-RU" sz="3200" dirty="0" smtClean="0"/>
              <a:t>Золотые монеты 2004-2009гг.</a:t>
            </a:r>
            <a:br>
              <a:rPr lang="ru-RU" sz="3200" dirty="0" smtClean="0"/>
            </a:br>
            <a:r>
              <a:rPr lang="ru-RU" sz="3200" dirty="0" smtClean="0"/>
              <a:t>Серия «Самые маленькие монеты мира» 7 монет</a:t>
            </a:r>
            <a:endParaRPr lang="ru-RU" sz="3200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714488"/>
            <a:ext cx="1905000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29124" y="1357298"/>
            <a:ext cx="4257676" cy="521497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Царь Мидас</a:t>
            </a:r>
          </a:p>
          <a:p>
            <a:r>
              <a:rPr lang="ru-RU" dirty="0" smtClean="0"/>
              <a:t>Древний Туркестан</a:t>
            </a:r>
          </a:p>
          <a:p>
            <a:r>
              <a:rPr lang="ru-RU" dirty="0" err="1" smtClean="0"/>
              <a:t>Жалаулинский</a:t>
            </a:r>
            <a:r>
              <a:rPr lang="ru-RU" dirty="0" smtClean="0"/>
              <a:t> клад (Сокровища древних курганов. </a:t>
            </a:r>
            <a:r>
              <a:rPr lang="ru-RU" dirty="0" err="1" smtClean="0"/>
              <a:t>Берельский</a:t>
            </a:r>
            <a:r>
              <a:rPr lang="ru-RU" dirty="0" smtClean="0"/>
              <a:t> курган)</a:t>
            </a:r>
          </a:p>
          <a:p>
            <a:r>
              <a:rPr lang="ru-RU" dirty="0" smtClean="0"/>
              <a:t>Марко Поло</a:t>
            </a:r>
          </a:p>
          <a:p>
            <a:r>
              <a:rPr lang="ru-RU" dirty="0" smtClean="0"/>
              <a:t>Царь Крез</a:t>
            </a:r>
          </a:p>
          <a:p>
            <a:r>
              <a:rPr lang="ru-RU" dirty="0" err="1" smtClean="0"/>
              <a:t>Орлиноголовый</a:t>
            </a:r>
            <a:r>
              <a:rPr lang="ru-RU" dirty="0" smtClean="0"/>
              <a:t> грифон</a:t>
            </a:r>
          </a:p>
          <a:p>
            <a:r>
              <a:rPr lang="ru-RU" dirty="0" smtClean="0"/>
              <a:t>Кошачий хищник с оленями (Сокровища древних курганов. </a:t>
            </a:r>
            <a:r>
              <a:rPr lang="ru-RU" dirty="0" err="1" smtClean="0"/>
              <a:t>Берельский</a:t>
            </a:r>
            <a:r>
              <a:rPr lang="ru-RU" dirty="0" smtClean="0"/>
              <a:t> курган)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1571612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414338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00232" y="3643314"/>
            <a:ext cx="104775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3108" y="5357826"/>
            <a:ext cx="104775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57554" y="5000636"/>
            <a:ext cx="104775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43240" y="3714752"/>
            <a:ext cx="104775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500298" y="357166"/>
            <a:ext cx="6643702" cy="5715040"/>
          </a:xfrm>
        </p:spPr>
        <p:txBody>
          <a:bodyPr/>
          <a:lstStyle/>
          <a:p>
            <a:pPr algn="ctr"/>
            <a:r>
              <a:rPr lang="ru-RU" sz="2800" dirty="0" smtClean="0"/>
              <a:t>«Тенге, как национальная валюта, сыграл свою роль в истории нашей страны не только как экономическая основа независимости.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800" dirty="0" smtClean="0"/>
              <a:t>В чем-то тенге – это уже полновесная часть самой нашей истории, знамение своего времени». </a:t>
            </a:r>
            <a:br>
              <a:rPr lang="ru-RU" sz="28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u="sng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357818" y="5429264"/>
            <a:ext cx="3214710" cy="1214446"/>
          </a:xfrm>
        </p:spPr>
        <p:txBody>
          <a:bodyPr/>
          <a:lstStyle/>
          <a:p>
            <a:r>
              <a:rPr lang="ru-RU" sz="2400" i="1" dirty="0" smtClean="0"/>
              <a:t>Н. Назарбаев 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143900" cy="1417638"/>
          </a:xfrm>
        </p:spPr>
        <p:txBody>
          <a:bodyPr>
            <a:noAutofit/>
          </a:bodyPr>
          <a:lstStyle/>
          <a:p>
            <a:r>
              <a:rPr lang="ru-RU" sz="3200" dirty="0" smtClean="0"/>
              <a:t>Значительные события новейшей истории страны воплощаются в банкноты и золотые монеты</a:t>
            </a:r>
            <a:endParaRPr lang="ru-RU" sz="3200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00174"/>
            <a:ext cx="250031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6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1500174"/>
            <a:ext cx="464347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857628"/>
            <a:ext cx="2524128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10306" y="3929066"/>
            <a:ext cx="2833694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71802" y="3857628"/>
            <a:ext cx="2928958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703414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Пусть казахстанский тенге постоянно служит на благо народа, способствует обогащению и процветанию страны!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71612"/>
            <a:ext cx="8215338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 Днем национальной валюты – тенге!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Одним из обязательных символов независимого суверенного государства является его национальная валюта. </a:t>
            </a:r>
            <a:endParaRPr lang="en-US" dirty="0" smtClean="0"/>
          </a:p>
          <a:p>
            <a:r>
              <a:rPr lang="ru-RU" dirty="0" smtClean="0"/>
              <a:t>15 ноября 2010 года исполняется 17 лет со дня введения национальной валюты РК. </a:t>
            </a:r>
            <a:endParaRPr lang="en-US" dirty="0" smtClean="0"/>
          </a:p>
          <a:p>
            <a:r>
              <a:rPr lang="ru-RU" dirty="0" smtClean="0"/>
              <a:t>Указом Президента №1399 от 12 ноября 1993 года «О введении национальной валюты Республики Казахстан» </a:t>
            </a:r>
            <a:endParaRPr lang="en-US" dirty="0" smtClean="0"/>
          </a:p>
          <a:p>
            <a:r>
              <a:rPr lang="ru-RU" dirty="0" smtClean="0"/>
              <a:t>15 ноября 1993 года была введена в обращение национальная валюта — тенге. </a:t>
            </a:r>
            <a:endParaRPr lang="en-US" dirty="0" smtClean="0"/>
          </a:p>
          <a:p>
            <a:r>
              <a:rPr lang="ru-RU" dirty="0" smtClean="0"/>
              <a:t>Тенге объявлен единственным законным платежным средством в Республике Казахстан. Первый ряд тенге состоял из номиналов 1, 3, 5, 10, 20, 50 и 100 тенге. </a:t>
            </a:r>
            <a:endParaRPr lang="en-US" dirty="0" smtClean="0"/>
          </a:p>
          <a:p>
            <a:r>
              <a:rPr lang="ru-RU" dirty="0" smtClean="0"/>
              <a:t>Один тенге состоял из 100 </a:t>
            </a:r>
            <a:r>
              <a:rPr lang="ru-RU" dirty="0" err="1" smtClean="0"/>
              <a:t>тиынов</a:t>
            </a:r>
            <a:r>
              <a:rPr lang="ru-RU" dirty="0" smtClean="0"/>
              <a:t> номиналом 1, 2, 5, 10, 20 и 50 </a:t>
            </a:r>
            <a:r>
              <a:rPr lang="ru-RU" dirty="0" err="1" smtClean="0"/>
              <a:t>тиын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85720" y="320675"/>
            <a:ext cx="7643866" cy="5751513"/>
          </a:xfrm>
        </p:spPr>
        <p:txBody>
          <a:bodyPr>
            <a:normAutofit/>
          </a:bodyPr>
          <a:lstStyle/>
          <a:p>
            <a:r>
              <a:rPr lang="ru-RU" dirty="0" smtClean="0"/>
              <a:t>15 ноября объявлен Днем национальной валюты — тенге, </a:t>
            </a:r>
            <a:br>
              <a:rPr lang="ru-RU" dirty="0" smtClean="0"/>
            </a:br>
            <a:r>
              <a:rPr lang="ru-RU" dirty="0" smtClean="0"/>
              <a:t>профессиональным праздником работников финансовой системы Республики Казахстан.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822944"/>
          </a:xfrm>
        </p:spPr>
        <p:txBody>
          <a:bodyPr/>
          <a:lstStyle/>
          <a:p>
            <a:r>
              <a:rPr lang="ru-RU" dirty="0" smtClean="0"/>
              <a:t>Происхождение названия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42844" y="1600200"/>
            <a:ext cx="3834796" cy="4525963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Название «тенге» происходит от средневековых тюркских серебряных монет «денге» или «</a:t>
            </a:r>
            <a:r>
              <a:rPr lang="ru-RU" dirty="0" err="1" smtClean="0"/>
              <a:t>таньга</a:t>
            </a:r>
            <a:r>
              <a:rPr lang="ru-RU" dirty="0" smtClean="0"/>
              <a:t>», от которых, в свою очередь, произошли также название русской монеты деньга и слово деньги.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1428736"/>
            <a:ext cx="3000396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285728"/>
            <a:ext cx="7239000" cy="857272"/>
          </a:xfrm>
        </p:spPr>
        <p:txBody>
          <a:bodyPr/>
          <a:lstStyle/>
          <a:p>
            <a:r>
              <a:rPr lang="ru-RU" dirty="0" smtClean="0"/>
              <a:t>История тенге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Республика Казахстан стала </a:t>
            </a:r>
            <a:r>
              <a:rPr lang="ru-RU" dirty="0" err="1" smtClean="0"/>
              <a:t>однoй</a:t>
            </a:r>
            <a:r>
              <a:rPr lang="ru-RU" dirty="0" smtClean="0"/>
              <a:t> из последних стран СНГ, пустивших в оборот национальную валюту.</a:t>
            </a:r>
          </a:p>
          <a:p>
            <a:r>
              <a:rPr lang="ru-RU" dirty="0" smtClean="0"/>
              <a:t>В 1991 году была создана «спецгруппа» дизайнеров: </a:t>
            </a:r>
            <a:r>
              <a:rPr lang="ru-RU" dirty="0" err="1" smtClean="0"/>
              <a:t>Мендыбай</a:t>
            </a:r>
            <a:r>
              <a:rPr lang="ru-RU" dirty="0" smtClean="0"/>
              <a:t> Алин, Тимур Сулейменов, </a:t>
            </a:r>
            <a:r>
              <a:rPr lang="ru-RU" dirty="0" err="1" smtClean="0"/>
              <a:t>Агимсалы</a:t>
            </a:r>
            <a:r>
              <a:rPr lang="ru-RU" dirty="0" smtClean="0"/>
              <a:t> </a:t>
            </a:r>
            <a:r>
              <a:rPr lang="ru-RU" dirty="0" err="1" smtClean="0"/>
              <a:t>Дузельханов</a:t>
            </a:r>
            <a:r>
              <a:rPr lang="ru-RU" dirty="0" smtClean="0"/>
              <a:t> и </a:t>
            </a:r>
            <a:r>
              <a:rPr lang="ru-RU" dirty="0" err="1" smtClean="0"/>
              <a:t>Хайрулла</a:t>
            </a:r>
            <a:r>
              <a:rPr lang="ru-RU" dirty="0" smtClean="0"/>
              <a:t> </a:t>
            </a:r>
            <a:r>
              <a:rPr lang="ru-RU" dirty="0" err="1" smtClean="0"/>
              <a:t>Габжалилов</a:t>
            </a:r>
            <a:r>
              <a:rPr lang="ru-RU" dirty="0" smtClean="0"/>
              <a:t>.</a:t>
            </a:r>
          </a:p>
          <a:p>
            <a:r>
              <a:rPr lang="ru-RU" dirty="0" smtClean="0"/>
              <a:t>12 ноября 1993 года вышел указ Президента Республики Казахстан «О введении национальной валюты Республики Казахстан».</a:t>
            </a:r>
          </a:p>
          <a:p>
            <a:r>
              <a:rPr lang="ru-RU" dirty="0" smtClean="0"/>
              <a:t>15 ноября 1993 года тенге введены в обращение.</a:t>
            </a:r>
          </a:p>
          <a:p>
            <a:r>
              <a:rPr lang="ru-RU" dirty="0" smtClean="0"/>
              <a:t>В 1995 году в Казахстане открылась банкнотная фабрика.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Банкноты и монеты тенге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2571744"/>
            <a:ext cx="3500462" cy="3315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285720" y="428604"/>
            <a:ext cx="3521075" cy="5072098"/>
          </a:xfrm>
        </p:spPr>
        <p:txBody>
          <a:bodyPr>
            <a:noAutofit/>
          </a:bodyPr>
          <a:lstStyle/>
          <a:p>
            <a:r>
              <a:rPr lang="ru-RU" sz="1200" dirty="0" smtClean="0"/>
              <a:t>В настоящий момент на территории Казахстана имеют хождение денежные знаки достоинством:</a:t>
            </a:r>
          </a:p>
          <a:p>
            <a:endParaRPr lang="ru-RU" sz="1200" dirty="0" smtClean="0"/>
          </a:p>
          <a:p>
            <a:r>
              <a:rPr lang="ru-RU" sz="1200" dirty="0" smtClean="0"/>
              <a:t>Банкноты</a:t>
            </a:r>
          </a:p>
          <a:p>
            <a:r>
              <a:rPr lang="ru-RU" sz="1200" dirty="0" smtClean="0"/>
              <a:t>200 тенге</a:t>
            </a:r>
          </a:p>
          <a:p>
            <a:r>
              <a:rPr lang="ru-RU" sz="1200" dirty="0" smtClean="0"/>
              <a:t>500 тенге</a:t>
            </a:r>
          </a:p>
          <a:p>
            <a:r>
              <a:rPr lang="ru-RU" sz="1200" dirty="0" smtClean="0"/>
              <a:t>1000 тенге</a:t>
            </a:r>
          </a:p>
          <a:p>
            <a:r>
              <a:rPr lang="ru-RU" sz="1200" dirty="0" smtClean="0"/>
              <a:t>2000 тенге</a:t>
            </a:r>
          </a:p>
          <a:p>
            <a:r>
              <a:rPr lang="ru-RU" sz="1200" dirty="0" smtClean="0"/>
              <a:t>5000 тенге</a:t>
            </a:r>
          </a:p>
          <a:p>
            <a:r>
              <a:rPr lang="ru-RU" sz="1200" dirty="0" smtClean="0"/>
              <a:t>10000 тенге</a:t>
            </a:r>
          </a:p>
          <a:p>
            <a:endParaRPr lang="ru-RU" sz="1200" dirty="0" smtClean="0"/>
          </a:p>
          <a:p>
            <a:r>
              <a:rPr lang="ru-RU" sz="1200" dirty="0" smtClean="0"/>
              <a:t>Монеты</a:t>
            </a:r>
          </a:p>
          <a:p>
            <a:r>
              <a:rPr lang="ru-RU" sz="1200" dirty="0" smtClean="0"/>
              <a:t>1 тенге</a:t>
            </a:r>
          </a:p>
          <a:p>
            <a:r>
              <a:rPr lang="ru-RU" sz="1200" dirty="0" smtClean="0"/>
              <a:t>2 тенге</a:t>
            </a:r>
          </a:p>
          <a:p>
            <a:r>
              <a:rPr lang="ru-RU" sz="1200" dirty="0" smtClean="0"/>
              <a:t>5 тенге</a:t>
            </a:r>
          </a:p>
          <a:p>
            <a:r>
              <a:rPr lang="ru-RU" sz="1200" dirty="0" smtClean="0"/>
              <a:t>10 тенге</a:t>
            </a:r>
          </a:p>
          <a:p>
            <a:r>
              <a:rPr lang="ru-RU" sz="1200" dirty="0" smtClean="0"/>
              <a:t>20 тенге</a:t>
            </a:r>
          </a:p>
          <a:p>
            <a:r>
              <a:rPr lang="ru-RU" sz="1200" dirty="0" smtClean="0"/>
              <a:t>50 тенге</a:t>
            </a:r>
          </a:p>
          <a:p>
            <a:r>
              <a:rPr lang="ru-RU" sz="1200" dirty="0" smtClean="0"/>
              <a:t>100 тенге</a:t>
            </a:r>
            <a:endParaRPr lang="ru-RU" sz="12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2714620"/>
            <a:ext cx="2571751" cy="1428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5357826"/>
            <a:ext cx="2571768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785794"/>
            <a:ext cx="2357454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42" y="2285992"/>
            <a:ext cx="2786082" cy="1571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4810" y="4643446"/>
            <a:ext cx="350046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571472" y="357166"/>
            <a:ext cx="7239000" cy="6099197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Первая партия тенге была напечатана за границей, в Англии. Первые монеты пришли из Германии.</a:t>
            </a:r>
          </a:p>
          <a:p>
            <a:r>
              <a:rPr lang="ru-RU" dirty="0" smtClean="0"/>
              <a:t>в 1994 году банкноты номиналом 200 тенге </a:t>
            </a:r>
            <a:r>
              <a:rPr lang="ru-RU" dirty="0" err="1" smtClean="0"/>
              <a:t>ои</a:t>
            </a:r>
            <a:r>
              <a:rPr lang="ru-RU" dirty="0" smtClean="0"/>
              <a:t> 500 тенге образца 1994 г.;</a:t>
            </a:r>
          </a:p>
          <a:p>
            <a:r>
              <a:rPr lang="ru-RU" dirty="0" smtClean="0"/>
              <a:t>в 1995 году банкноты номиналом 1000 тенге образца 1994 г.;</a:t>
            </a:r>
          </a:p>
          <a:p>
            <a:r>
              <a:rPr lang="ru-RU" dirty="0" smtClean="0"/>
              <a:t>в 1996 году банкноты номиналом 2000 тенге образца 1996 г.;</a:t>
            </a:r>
          </a:p>
          <a:p>
            <a:r>
              <a:rPr lang="ru-RU" dirty="0" smtClean="0"/>
              <a:t>в 1997 году монеты номиналом 1, 5, 10, 20, 50 тенге (новый дизайн);</a:t>
            </a:r>
          </a:p>
          <a:p>
            <a:r>
              <a:rPr lang="ru-RU" dirty="0" smtClean="0"/>
              <a:t>в 1999 году банкноты номиналом 5000 тенге </a:t>
            </a:r>
            <a:r>
              <a:rPr lang="ru-RU" dirty="0" err="1" smtClean="0"/>
              <a:t>бразца</a:t>
            </a:r>
            <a:r>
              <a:rPr lang="ru-RU" dirty="0" smtClean="0"/>
              <a:t> 1993 г. образца 1998 г.;</a:t>
            </a:r>
          </a:p>
          <a:p>
            <a:r>
              <a:rPr lang="ru-RU" dirty="0" smtClean="0"/>
              <a:t>в 2000 году банкноты номиналом 200 и 500 тенге образца 1999 г., (изменённый дизайн);</a:t>
            </a:r>
          </a:p>
          <a:p>
            <a:r>
              <a:rPr lang="ru-RU" dirty="0" smtClean="0"/>
              <a:t>в 2001 году:</a:t>
            </a:r>
          </a:p>
          <a:p>
            <a:r>
              <a:rPr lang="ru-RU" dirty="0" smtClean="0"/>
              <a:t>банкноты номиналом 1000 и 2000 тенге образца 2000 г. , (измененный дизайн);</a:t>
            </a:r>
          </a:p>
          <a:p>
            <a:r>
              <a:rPr lang="ru-RU" dirty="0" smtClean="0"/>
              <a:t>банкноты номиналом 100 тенге образца 2001 г. (частично изменённый дизайн);</a:t>
            </a:r>
          </a:p>
          <a:p>
            <a:r>
              <a:rPr lang="ru-RU" dirty="0" smtClean="0"/>
              <a:t>юбилейные банкноты 5000 тенге образца 2001 г., посвященные 10-летию независимости Республики Казахстан;</a:t>
            </a:r>
          </a:p>
          <a:p>
            <a:r>
              <a:rPr lang="ru-RU" dirty="0" smtClean="0"/>
              <a:t>банкноты 5000 тенге образца 2001 года (частично изменённый дизайн),</a:t>
            </a:r>
          </a:p>
          <a:p>
            <a:r>
              <a:rPr lang="ru-RU" dirty="0" smtClean="0"/>
              <a:t>в 2002 году:</a:t>
            </a:r>
          </a:p>
          <a:p>
            <a:r>
              <a:rPr lang="ru-RU" dirty="0" smtClean="0"/>
              <a:t>монета номиналом 100 тенге образца 2001 г.;</a:t>
            </a:r>
          </a:p>
          <a:p>
            <a:r>
              <a:rPr lang="ru-RU" dirty="0" smtClean="0"/>
              <a:t>банкноты номиналом 200 и 500 тенге образца 1999 г. (частично изменённый дизайн),</a:t>
            </a:r>
          </a:p>
          <a:p>
            <a:r>
              <a:rPr lang="ru-RU" dirty="0" smtClean="0"/>
              <a:t>в 2003 году банкноты номиналом 10 000 тенге образца 2003 г.;</a:t>
            </a:r>
          </a:p>
          <a:p>
            <a:r>
              <a:rPr lang="ru-RU" dirty="0" smtClean="0"/>
              <a:t>в 2006 году выпускаются в обращение банкноты нового дизайна номиналом от 200 до 10000 тенге.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100</TotalTime>
  <Words>1225</Words>
  <Application>Microsoft Office PowerPoint</Application>
  <PresentationFormat>Экран (4:3)</PresentationFormat>
  <Paragraphs>108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Изящная</vt:lpstr>
      <vt:lpstr>«Алтын тенге»  Валюта Казахстана</vt:lpstr>
      <vt:lpstr>«Тенге, как национальная валюта, сыграл свою роль в истории нашей страны не только как экономическая основа независимости.  В чем-то тенге – это уже полновесная часть самой нашей истории, знамение своего времени».     </vt:lpstr>
      <vt:lpstr>С Днем национальной валюты – тенге! </vt:lpstr>
      <vt:lpstr>15 ноября объявлен Днем национальной валюты — тенге,  профессиональным праздником работников финансовой системы Республики Казахстан. </vt:lpstr>
      <vt:lpstr>Происхождение названия</vt:lpstr>
      <vt:lpstr>История тенге</vt:lpstr>
      <vt:lpstr>Банкноты и монеты тенге</vt:lpstr>
      <vt:lpstr>Слайд 8</vt:lpstr>
      <vt:lpstr>Слайд 9</vt:lpstr>
      <vt:lpstr>Слайд 10</vt:lpstr>
      <vt:lpstr>Степени защиты новых банкнот тенге</vt:lpstr>
      <vt:lpstr>Наряду с монетами денежного обращения в Республике имеют хождение юбилейные и памятные монеты. Юбилейные и памятные монеты обладают платёжеспособностью в соответствии с обозначенным на них номиналом, но основное их назначение — культурно-просветительное. Как правило, они выпускаются строго ограниченным тиражом и предназначены для продажи на территории Республики Казахстан и за рубежом по коллекционной стоимости. </vt:lpstr>
      <vt:lpstr>Качество казахстанской валюты получило Международное признание</vt:lpstr>
      <vt:lpstr>Снежный барс –  символ Казахстана</vt:lpstr>
      <vt:lpstr>К презентации новой столицы Республики Казахстан – города Астаны, состоявшейся в июне 1998 г., была выпущена памятная монета номиналом 20 тенге. Презентация Астаны вызвала огромный интерес у мировой общественности, а сам факт переноса столицы в г. Астану явился фактом международного значения.</vt:lpstr>
      <vt:lpstr>Биметаллические монеты из недрагоценных металлов</vt:lpstr>
      <vt:lpstr>Памятные юбилейные монеты</vt:lpstr>
      <vt:lpstr>К 150- летию АБАЯ выпущены в 1995 году коллекционные  5 серебряных монет </vt:lpstr>
      <vt:lpstr>Золотые монеты 2004-2009гг. Серия «Самые маленькие монеты мира» 7 монет</vt:lpstr>
      <vt:lpstr>Значительные события новейшей истории страны воплощаются в банкноты и золотые монеты</vt:lpstr>
      <vt:lpstr>Пусть казахстанский тенге постоянно служит на благо народа, способствует обогащению и процветанию страны!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Валюта Казахстана</dc:title>
  <cp:lastModifiedBy>Виктор</cp:lastModifiedBy>
  <cp:revision>14</cp:revision>
  <dcterms:modified xsi:type="dcterms:W3CDTF">2014-09-21T16:30:33Z</dcterms:modified>
</cp:coreProperties>
</file>