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28"/>
  </p:handoutMasterIdLst>
  <p:sldIdLst>
    <p:sldId id="282" r:id="rId2"/>
    <p:sldId id="256" r:id="rId3"/>
    <p:sldId id="286" r:id="rId4"/>
    <p:sldId id="287" r:id="rId5"/>
    <p:sldId id="288" r:id="rId6"/>
    <p:sldId id="257" r:id="rId7"/>
    <p:sldId id="259" r:id="rId8"/>
    <p:sldId id="278" r:id="rId9"/>
    <p:sldId id="274" r:id="rId10"/>
    <p:sldId id="273" r:id="rId11"/>
    <p:sldId id="275" r:id="rId12"/>
    <p:sldId id="283" r:id="rId13"/>
    <p:sldId id="272" r:id="rId14"/>
    <p:sldId id="280" r:id="rId15"/>
    <p:sldId id="277" r:id="rId16"/>
    <p:sldId id="266" r:id="rId17"/>
    <p:sldId id="271" r:id="rId18"/>
    <p:sldId id="260" r:id="rId19"/>
    <p:sldId id="262" r:id="rId20"/>
    <p:sldId id="267" r:id="rId21"/>
    <p:sldId id="268" r:id="rId22"/>
    <p:sldId id="281" r:id="rId23"/>
    <p:sldId id="284" r:id="rId24"/>
    <p:sldId id="269" r:id="rId25"/>
    <p:sldId id="270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BDF315-AF33-41C5-A71E-6A718A9E1A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F8CAF-EE32-4E13-B938-8BCE3558EB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534FFBF-0650-47D6-9EB7-F499138614A5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0C8C3FF-0D29-4F6C-97E6-FE2D1794C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Сравните вооружение </a:t>
            </a:r>
            <a:r>
              <a:rPr lang="ru-RU" dirty="0" err="1" smtClean="0"/>
              <a:t>джунгарских</a:t>
            </a:r>
            <a:r>
              <a:rPr lang="ru-RU" dirty="0" smtClean="0"/>
              <a:t> и казахских </a:t>
            </a:r>
            <a:r>
              <a:rPr lang="ru-RU" dirty="0" err="1" smtClean="0"/>
              <a:t>войнов</a:t>
            </a:r>
            <a:endParaRPr lang="ru-RU" dirty="0"/>
          </a:p>
        </p:txBody>
      </p:sp>
      <p:pic>
        <p:nvPicPr>
          <p:cNvPr id="7170" name="Picture 2" descr="C:\Users\Олег\Desktop\Присоединение Казахстана к России\джунгария -0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4103249" cy="4896544"/>
          </a:xfrm>
          <a:prstGeom prst="rect">
            <a:avLst/>
          </a:prstGeom>
          <a:noFill/>
        </p:spPr>
      </p:pic>
      <p:pic>
        <p:nvPicPr>
          <p:cNvPr id="7171" name="Picture 3" descr="C:\Users\Олег\Desktop\1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269" y="1340768"/>
            <a:ext cx="3434561" cy="4906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17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1723 – 1727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Ақтабан шұбырынды</a:t>
            </a:r>
            <a:r>
              <a:rPr lang="ru-RU" dirty="0" smtClean="0"/>
              <a:t>»</a:t>
            </a:r>
            <a:br>
              <a:rPr lang="ru-RU" dirty="0" smtClean="0"/>
            </a:br>
            <a:r>
              <a:rPr lang="ru-RU" dirty="0" smtClean="0"/>
              <a:t>«Годы Великого бедствия»</a:t>
            </a:r>
            <a:endParaRPr lang="ru-RU" dirty="0"/>
          </a:p>
        </p:txBody>
      </p:sp>
      <p:pic>
        <p:nvPicPr>
          <p:cNvPr id="4" name="Содержимое 3" descr="0000129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93007"/>
            <a:ext cx="7427913" cy="42880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7467600" cy="792088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1728 год – </a:t>
            </a:r>
            <a:r>
              <a:rPr lang="ru-RU" sz="2000" b="1" i="1" dirty="0" err="1" smtClean="0"/>
              <a:t>Булантинская</a:t>
            </a:r>
            <a:r>
              <a:rPr lang="ru-RU" sz="2000" b="1" i="1" dirty="0" smtClean="0"/>
              <a:t> битва </a:t>
            </a:r>
            <a:br>
              <a:rPr lang="ru-RU" sz="2000" b="1" i="1" dirty="0" smtClean="0"/>
            </a:b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					«</a:t>
            </a:r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Қалмақ қырылған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Олег\Desktop\90777509_large_djungar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979" y="1268760"/>
            <a:ext cx="7612413" cy="5082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7467600" cy="1012974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1730 год – </a:t>
            </a:r>
            <a:r>
              <a:rPr lang="ru-RU" sz="2000" b="1" i="1" dirty="0" err="1" smtClean="0"/>
              <a:t>Анракайская</a:t>
            </a:r>
            <a:r>
              <a:rPr lang="ru-RU" sz="2000" b="1" i="1" dirty="0" smtClean="0"/>
              <a:t> битва</a:t>
            </a:r>
            <a:br>
              <a:rPr lang="ru-RU" sz="2000" b="1" i="1" dirty="0" smtClean="0"/>
            </a:br>
            <a:r>
              <a:rPr lang="ru-RU" sz="2000" b="1" i="1" dirty="0" smtClean="0"/>
              <a:t>                                    «местом стонов и рыданий врага"</a:t>
            </a:r>
            <a:endParaRPr lang="ru-RU" sz="2000" dirty="0"/>
          </a:p>
        </p:txBody>
      </p:sp>
      <p:pic>
        <p:nvPicPr>
          <p:cNvPr id="13314" name="Picture 2" descr="C:\Users\Олег\Desktop\49896aec35661696f192ed0f3c5d4ff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50720"/>
            <a:ext cx="7632848" cy="4800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706090"/>
          </a:xfrm>
        </p:spPr>
        <p:txBody>
          <a:bodyPr/>
          <a:lstStyle/>
          <a:p>
            <a:r>
              <a:rPr lang="ru-RU" dirty="0" err="1" smtClean="0"/>
              <a:t>Казахско-джунгарские</a:t>
            </a:r>
            <a:r>
              <a:rPr lang="ru-RU" dirty="0" smtClean="0"/>
              <a:t> войны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4402832" cy="5205192"/>
          </a:xfrm>
        </p:spPr>
        <p:txBody>
          <a:bodyPr>
            <a:normAutofit/>
          </a:bodyPr>
          <a:lstStyle/>
          <a:p>
            <a:r>
              <a:rPr lang="ru-RU" dirty="0" smtClean="0"/>
              <a:t>1643 г. - </a:t>
            </a:r>
          </a:p>
          <a:p>
            <a:pPr lvl="2">
              <a:buNone/>
            </a:pPr>
            <a:r>
              <a:rPr lang="ru-RU" sz="2000" dirty="0" smtClean="0"/>
              <a:t>Орбулакское  сражение</a:t>
            </a:r>
          </a:p>
          <a:p>
            <a:endParaRPr lang="ru-RU" dirty="0" smtClean="0"/>
          </a:p>
          <a:p>
            <a:r>
              <a:rPr lang="ru-RU" dirty="0" smtClean="0"/>
              <a:t>1723-1727гг. </a:t>
            </a:r>
          </a:p>
          <a:p>
            <a:pPr lvl="2">
              <a:buNone/>
            </a:pPr>
            <a:r>
              <a:rPr lang="ru-RU" dirty="0" smtClean="0"/>
              <a:t> </a:t>
            </a:r>
            <a:r>
              <a:rPr lang="ru-RU" sz="2000" dirty="0" smtClean="0"/>
              <a:t>«Годы великого бедствия»</a:t>
            </a:r>
          </a:p>
          <a:p>
            <a:endParaRPr lang="ru-RU" dirty="0" smtClean="0"/>
          </a:p>
          <a:p>
            <a:r>
              <a:rPr lang="ru-RU" dirty="0" smtClean="0"/>
              <a:t>1728 г. – </a:t>
            </a:r>
          </a:p>
          <a:p>
            <a:pPr>
              <a:buNone/>
            </a:pPr>
            <a:r>
              <a:rPr lang="ru-RU" dirty="0" smtClean="0"/>
              <a:t>		</a:t>
            </a:r>
            <a:r>
              <a:rPr lang="ru-RU" sz="2000" dirty="0" err="1" smtClean="0"/>
              <a:t>Булантинская</a:t>
            </a:r>
            <a:r>
              <a:rPr lang="ru-RU" sz="2000" dirty="0" smtClean="0"/>
              <a:t> битва</a:t>
            </a:r>
          </a:p>
          <a:p>
            <a:endParaRPr lang="ru-RU" dirty="0" smtClean="0"/>
          </a:p>
          <a:p>
            <a:r>
              <a:rPr lang="ru-RU" dirty="0" smtClean="0"/>
              <a:t>1730 г. – </a:t>
            </a:r>
          </a:p>
          <a:p>
            <a:pPr lvl="1">
              <a:buNone/>
            </a:pPr>
            <a:r>
              <a:rPr lang="ru-RU" dirty="0" smtClean="0"/>
              <a:t>       </a:t>
            </a:r>
            <a:r>
              <a:rPr lang="ru-RU" dirty="0" err="1" smtClean="0"/>
              <a:t>Анракайское</a:t>
            </a:r>
            <a:r>
              <a:rPr lang="ru-RU" dirty="0" smtClean="0"/>
              <a:t> сражение</a:t>
            </a:r>
            <a:endParaRPr lang="ru-RU" dirty="0"/>
          </a:p>
        </p:txBody>
      </p:sp>
      <p:pic>
        <p:nvPicPr>
          <p:cNvPr id="10242" name="Picture 2" descr="C:\Users\Олег\Desktop\Присоединение Казахстана к России\000012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052737"/>
            <a:ext cx="3960440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Заинтересованность казахов в Российском подданстве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1907704" y="3284984"/>
            <a:ext cx="2879725" cy="1152525"/>
          </a:xfrm>
          <a:prstGeom prst="wedgeRoundRectCallout">
            <a:avLst>
              <a:gd name="adj1" fmla="val -15491"/>
              <a:gd name="adj2" fmla="val 2603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 dirty="0"/>
              <a:t>Хан </a:t>
            </a:r>
            <a:r>
              <a:rPr lang="ru-RU" b="1" dirty="0" err="1"/>
              <a:t>Абулхаир</a:t>
            </a:r>
            <a:r>
              <a:rPr lang="ru-RU" b="1" dirty="0"/>
              <a:t> стремился опираясь на Россию</a:t>
            </a:r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5868145" y="2852936"/>
            <a:ext cx="2160240" cy="2880320"/>
          </a:xfrm>
          <a:prstGeom prst="wedgeRoundRectCallout">
            <a:avLst>
              <a:gd name="adj1" fmla="val 11847"/>
              <a:gd name="adj2" fmla="val 4081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Дать </a:t>
            </a:r>
          </a:p>
          <a:p>
            <a:pPr algn="ctr"/>
            <a:r>
              <a:rPr lang="ru-RU" dirty="0" smtClean="0"/>
              <a:t>отпор </a:t>
            </a:r>
          </a:p>
          <a:p>
            <a:pPr algn="ctr"/>
            <a:r>
              <a:rPr lang="ru-RU" dirty="0" err="1" smtClean="0"/>
              <a:t>джунгарам</a:t>
            </a:r>
            <a:endParaRPr lang="ru-RU" dirty="0"/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755576" y="4869160"/>
            <a:ext cx="3240088" cy="1368425"/>
          </a:xfrm>
          <a:prstGeom prst="wedgeRoundRectCallout">
            <a:avLst>
              <a:gd name="adj1" fmla="val 1102"/>
              <a:gd name="adj2" fmla="val 661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Вытеснить опираясь на Россию, политических противников, возвыситься над Чингизидами</a:t>
            </a: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395536" y="1268760"/>
            <a:ext cx="3167062" cy="1728788"/>
          </a:xfrm>
          <a:prstGeom prst="wedgeRoundRectCallout">
            <a:avLst>
              <a:gd name="adj1" fmla="val -7292"/>
              <a:gd name="adj2" fmla="val 2979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Остановить нападение калмыков и башкир, обезопасить северозападные пределы Казахстана</a:t>
            </a: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3995936" y="1196752"/>
            <a:ext cx="3024188" cy="1439863"/>
          </a:xfrm>
          <a:prstGeom prst="wedgeRoundRectCallout">
            <a:avLst>
              <a:gd name="adj1" fmla="val -16718"/>
              <a:gd name="adj2" fmla="val 578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Восстановить и оживить традиционные экономические связи России и Казахстана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157192"/>
            <a:ext cx="8219256" cy="114300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1730 г. </a:t>
            </a:r>
            <a:r>
              <a:rPr lang="ru-RU" sz="2000" b="1" dirty="0" err="1" smtClean="0"/>
              <a:t>бии</a:t>
            </a:r>
            <a:r>
              <a:rPr lang="ru-RU" sz="2000" b="1" dirty="0" smtClean="0"/>
              <a:t> младшего </a:t>
            </a:r>
            <a:r>
              <a:rPr lang="ru-RU" sz="2000" b="1" dirty="0" err="1" smtClean="0"/>
              <a:t>жуза</a:t>
            </a:r>
            <a:r>
              <a:rPr lang="ru-RU" sz="2000" b="1" dirty="0" smtClean="0"/>
              <a:t> предложили хану </a:t>
            </a:r>
            <a:r>
              <a:rPr lang="ru-RU" sz="2000" b="1" dirty="0" err="1" smtClean="0"/>
              <a:t>Абулхаиру</a:t>
            </a:r>
            <a:r>
              <a:rPr lang="ru-RU" sz="2000" b="1" dirty="0" smtClean="0"/>
              <a:t> вести переговоры о военном союзе с Россией</a:t>
            </a:r>
            <a:endParaRPr lang="ru-RU" sz="2000" b="1" dirty="0"/>
          </a:p>
        </p:txBody>
      </p:sp>
      <p:pic>
        <p:nvPicPr>
          <p:cNvPr id="6" name="Picture 2" descr="C:\Users\Олег\Desktop\Присоединение Казахстана к России\присоединение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2"/>
            <a:ext cx="7344816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5"/>
          <p:cNvSpPr>
            <a:spLocks noGrp="1" noChangeArrowheads="1"/>
          </p:cNvSpPr>
          <p:nvPr>
            <p:ph idx="1"/>
          </p:nvPr>
        </p:nvSpPr>
        <p:spPr>
          <a:xfrm>
            <a:off x="323528" y="620688"/>
            <a:ext cx="7488832" cy="583264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sz="35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Хан </a:t>
            </a:r>
            <a:r>
              <a:rPr lang="ru-RU" sz="35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Абулхаир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поручил послам 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во главе с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Кутлымбетом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Коштаевым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и </a:t>
            </a:r>
          </a:p>
          <a:p>
            <a:pPr>
              <a:buNone/>
            </a:pPr>
            <a:r>
              <a:rPr lang="ru-RU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Сейткулом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Койдагуловым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провести переговоры о 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вступлении </a:t>
            </a:r>
          </a:p>
          <a:p>
            <a:pPr>
              <a:buNone/>
            </a:pP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Младшего 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жуза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в подданство России</a:t>
            </a:r>
          </a:p>
          <a:p>
            <a:pPr>
              <a:buFontTx/>
              <a:buNone/>
            </a:pPr>
            <a:endParaRPr lang="ru-RU" sz="2800" dirty="0" smtClean="0"/>
          </a:p>
        </p:txBody>
      </p:sp>
      <p:pic>
        <p:nvPicPr>
          <p:cNvPr id="6146" name="Picture 2" descr="C:\Users\Олег\Desktop\Присоединение Казахстана к России\абулхаир -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16632"/>
            <a:ext cx="4436001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Принятие Российского подданства Младшим </a:t>
            </a:r>
            <a:r>
              <a:rPr lang="ru-RU" b="1" dirty="0" err="1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жузом</a:t>
            </a:r>
            <a:endParaRPr lang="ru-RU" b="1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3826768" cy="4873752"/>
          </a:xfrm>
        </p:spPr>
        <p:txBody>
          <a:bodyPr>
            <a:normAutofit/>
          </a:bodyPr>
          <a:lstStyle/>
          <a:p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 февраля 1731 года </a:t>
            </a:r>
          </a:p>
          <a:p>
            <a:pPr>
              <a:buNone/>
            </a:pPr>
            <a:endParaRPr lang="ru-RU" sz="27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императрица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Анна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Иоановна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подписала указ о принятии </a:t>
            </a:r>
          </a:p>
          <a:p>
            <a:pPr lvl="1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Младшего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жуза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состав империи</a:t>
            </a:r>
          </a:p>
        </p:txBody>
      </p:sp>
      <p:pic>
        <p:nvPicPr>
          <p:cNvPr id="1027" name="Picture 3" descr="C:\Users\Олег\Desktop\Присоединение Казахстана к России\анна иоаннов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052736"/>
            <a:ext cx="3816424" cy="5557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124744"/>
            <a:ext cx="8229600" cy="350724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Присоединение </a:t>
            </a:r>
            <a:b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Казахстана к России. </a:t>
            </a:r>
            <a:b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Хан </a:t>
            </a:r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Абулхаир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5003322"/>
            <a:ext cx="3166120" cy="1371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5 «Б» класс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 истории 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Ожерельева</a:t>
            </a:r>
            <a:r>
              <a:rPr lang="ru-RU" dirty="0" smtClean="0">
                <a:solidFill>
                  <a:schemeClr val="tx1"/>
                </a:solidFill>
              </a:rPr>
              <a:t> Э.Ш.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548680"/>
            <a:ext cx="4114800" cy="48737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Апрель 1731 год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1">
              <a:spcBef>
                <a:spcPts val="600"/>
              </a:spcBef>
              <a:buSzPct val="70000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казахскую степь направлено 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1">
              <a:spcBef>
                <a:spcPts val="600"/>
              </a:spcBef>
              <a:buSzPct val="70000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посольство во главе </a:t>
            </a:r>
          </a:p>
          <a:p>
            <a:pPr marL="274320" lvl="1">
              <a:spcBef>
                <a:spcPts val="600"/>
              </a:spcBef>
              <a:buSzPct val="70000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с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Тевкелевым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1">
              <a:spcBef>
                <a:spcPts val="600"/>
              </a:spcBef>
              <a:buSzPct val="70000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для принятия присяги 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1">
              <a:spcBef>
                <a:spcPts val="600"/>
              </a:spcBef>
              <a:buSzPct val="70000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казахами Младшего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жуза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C:\Users\Олег\Desktop\Присоединение Казахстана к России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836712"/>
            <a:ext cx="4680520" cy="476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4841776"/>
            <a:ext cx="8208912" cy="2016224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1">
              <a:spcBef>
                <a:spcPts val="600"/>
              </a:spcBef>
              <a:buSzPct val="70000"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октября 1731 года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местности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Майтобе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казахи Младшего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жуза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приняли российское подданство</a:t>
            </a:r>
          </a:p>
          <a:p>
            <a:endParaRPr lang="ru-RU" dirty="0"/>
          </a:p>
        </p:txBody>
      </p:sp>
      <p:pic>
        <p:nvPicPr>
          <p:cNvPr id="3075" name="Picture 3" descr="C:\Users\Олег\Desktop\Присоединение Казахстана к России\заставка казахст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7370886" cy="49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Абулхаир-хан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1693-1748 </a:t>
            </a:r>
            <a:r>
              <a:rPr lang="ru-RU" b="1" dirty="0" err="1" smtClean="0"/>
              <a:t>гг</a:t>
            </a:r>
            <a:endParaRPr lang="ru-RU" dirty="0"/>
          </a:p>
        </p:txBody>
      </p:sp>
      <p:pic>
        <p:nvPicPr>
          <p:cNvPr id="12291" name="Picture 3" descr="C:\Users\Олег\Desktop\Присоединение Казахстана к России\0000129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84784"/>
            <a:ext cx="3824280" cy="4873625"/>
          </a:xfrm>
          <a:prstGeom prst="rect">
            <a:avLst/>
          </a:prstGeom>
          <a:noFill/>
        </p:spPr>
      </p:pic>
      <p:pic>
        <p:nvPicPr>
          <p:cNvPr id="12292" name="Picture 4" descr="C:\Users\Олег\Desktop\Присоединение Казахстана к России\000012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3784486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Запиши  пропущенные слова в предложениях: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467600" cy="5133184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i="1" u="sng" dirty="0" smtClean="0"/>
              <a:t>____</a:t>
            </a:r>
            <a:r>
              <a:rPr lang="ru-RU" dirty="0" smtClean="0"/>
              <a:t> -  </a:t>
            </a:r>
            <a:r>
              <a:rPr lang="ru-RU" dirty="0" err="1" smtClean="0"/>
              <a:t>______гг</a:t>
            </a:r>
            <a:r>
              <a:rPr lang="ru-RU" dirty="0" smtClean="0"/>
              <a:t>.  этот период в истории казахского народа назван </a:t>
            </a:r>
            <a:r>
              <a:rPr lang="ru-RU" i="1" u="sng" dirty="0" smtClean="0"/>
              <a:t>«___________</a:t>
            </a:r>
            <a:r>
              <a:rPr lang="ru-RU" dirty="0" smtClean="0"/>
              <a:t>» и </a:t>
            </a:r>
            <a:r>
              <a:rPr lang="ru-RU" dirty="0" err="1" smtClean="0"/>
              <a:t>быда</a:t>
            </a:r>
            <a:r>
              <a:rPr lang="ru-RU" dirty="0" smtClean="0"/>
              <a:t> сложена песня «______» .</a:t>
            </a:r>
          </a:p>
          <a:p>
            <a:endParaRPr lang="ru-RU" dirty="0" smtClean="0"/>
          </a:p>
          <a:p>
            <a:r>
              <a:rPr lang="ru-RU" dirty="0" smtClean="0"/>
              <a:t>В ____ г. влиятельные </a:t>
            </a:r>
            <a:r>
              <a:rPr lang="ru-RU" dirty="0" err="1" smtClean="0"/>
              <a:t>бии</a:t>
            </a:r>
            <a:r>
              <a:rPr lang="ru-RU" dirty="0" smtClean="0"/>
              <a:t> </a:t>
            </a:r>
            <a:r>
              <a:rPr lang="ru-RU" i="1" u="sng" dirty="0" smtClean="0"/>
              <a:t>_________</a:t>
            </a:r>
            <a:r>
              <a:rPr lang="ru-RU" dirty="0" smtClean="0"/>
              <a:t> </a:t>
            </a:r>
            <a:r>
              <a:rPr lang="ru-RU" dirty="0" err="1" smtClean="0"/>
              <a:t>жуза</a:t>
            </a:r>
            <a:r>
              <a:rPr lang="ru-RU" dirty="0" smtClean="0"/>
              <a:t> поручили </a:t>
            </a:r>
            <a:r>
              <a:rPr lang="ru-RU" i="1" u="sng" dirty="0" smtClean="0"/>
              <a:t>___________</a:t>
            </a:r>
            <a:r>
              <a:rPr lang="ru-RU" dirty="0" smtClean="0"/>
              <a:t> вести переговоры о заключении военного </a:t>
            </a:r>
            <a:r>
              <a:rPr lang="ru-RU" i="1" u="sng" dirty="0" smtClean="0"/>
              <a:t>_________</a:t>
            </a:r>
            <a:r>
              <a:rPr lang="ru-RU" i="1" dirty="0" smtClean="0"/>
              <a:t> с</a:t>
            </a:r>
            <a:r>
              <a:rPr lang="ru-RU" dirty="0" smtClean="0"/>
              <a:t> Россией.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Однако хан поручил своим послам </a:t>
            </a:r>
            <a:r>
              <a:rPr lang="ru-RU" i="1" dirty="0" smtClean="0"/>
              <a:t>________________</a:t>
            </a:r>
            <a:r>
              <a:rPr lang="ru-RU" b="1" i="1" dirty="0" smtClean="0"/>
              <a:t> </a:t>
            </a:r>
            <a:r>
              <a:rPr lang="ru-RU" dirty="0" smtClean="0"/>
              <a:t>и </a:t>
            </a:r>
            <a:r>
              <a:rPr lang="ru-RU" i="1" u="sng" dirty="0" smtClean="0"/>
              <a:t>______________</a:t>
            </a:r>
            <a:r>
              <a:rPr lang="ru-RU" b="1" i="1" dirty="0" smtClean="0"/>
              <a:t> </a:t>
            </a:r>
            <a:r>
              <a:rPr lang="ru-RU" dirty="0" smtClean="0"/>
              <a:t>вести переговоры </a:t>
            </a:r>
            <a:r>
              <a:rPr lang="ru-RU" i="1" u="sng" dirty="0" smtClean="0"/>
              <a:t>о ____________</a:t>
            </a:r>
            <a:r>
              <a:rPr lang="ru-RU" dirty="0" smtClean="0"/>
              <a:t> Младшего </a:t>
            </a:r>
            <a:r>
              <a:rPr lang="ru-RU" dirty="0" err="1" smtClean="0"/>
              <a:t>жуза</a:t>
            </a:r>
            <a:r>
              <a:rPr lang="ru-RU" dirty="0" smtClean="0"/>
              <a:t> в состав </a:t>
            </a:r>
            <a:r>
              <a:rPr lang="ru-RU" i="1" u="sng" dirty="0" smtClean="0"/>
              <a:t>___________.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Запиши  пропущенные слова в предложениях: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467600" cy="506117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4.  Просьба о включении Младшего </a:t>
            </a:r>
            <a:r>
              <a:rPr lang="ru-RU" dirty="0" err="1" smtClean="0"/>
              <a:t>жуза</a:t>
            </a:r>
            <a:r>
              <a:rPr lang="ru-RU" dirty="0" smtClean="0"/>
              <a:t> в состав Российской империи была удовлетворена указом императрицы _________ от ____</a:t>
            </a:r>
            <a:r>
              <a:rPr lang="en-US" dirty="0" smtClean="0"/>
              <a:t> </a:t>
            </a:r>
            <a:r>
              <a:rPr lang="ru-RU" dirty="0" smtClean="0"/>
              <a:t>февраля </a:t>
            </a:r>
            <a:r>
              <a:rPr lang="ru-RU" i="1" u="sng" dirty="0" smtClean="0"/>
              <a:t>______ </a:t>
            </a:r>
            <a:r>
              <a:rPr lang="ru-RU" dirty="0" smtClean="0"/>
              <a:t>г. </a:t>
            </a:r>
          </a:p>
          <a:p>
            <a:endParaRPr lang="ru-RU" dirty="0" smtClean="0"/>
          </a:p>
          <a:p>
            <a:r>
              <a:rPr lang="ru-RU" dirty="0" smtClean="0"/>
              <a:t>5.   Для принятия </a:t>
            </a:r>
            <a:r>
              <a:rPr lang="ru-RU" i="1" u="sng" dirty="0" smtClean="0"/>
              <a:t>________</a:t>
            </a:r>
            <a:r>
              <a:rPr lang="ru-RU" dirty="0" smtClean="0"/>
              <a:t> в Казахстан с грамотой к хану</a:t>
            </a:r>
            <a:r>
              <a:rPr lang="en-US" dirty="0" smtClean="0"/>
              <a:t> </a:t>
            </a:r>
            <a:r>
              <a:rPr lang="ru-RU" dirty="0" smtClean="0"/>
              <a:t>___________ были направлены послы во главе с переводчиком Комиссии иностранных дел </a:t>
            </a:r>
            <a:r>
              <a:rPr lang="ru-RU" i="1" u="sng" dirty="0" smtClean="0"/>
              <a:t>_______________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6.  ___ октября </a:t>
            </a:r>
            <a:r>
              <a:rPr lang="ru-RU" i="1" u="sng" dirty="0" smtClean="0"/>
              <a:t>_____</a:t>
            </a:r>
            <a:r>
              <a:rPr lang="ru-RU" dirty="0" smtClean="0"/>
              <a:t> г.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местности  ________ </a:t>
            </a:r>
            <a:r>
              <a:rPr lang="ru-RU" dirty="0" smtClean="0"/>
              <a:t>собрание старшин __________</a:t>
            </a:r>
            <a:r>
              <a:rPr lang="en-US" dirty="0" smtClean="0"/>
              <a:t> </a:t>
            </a:r>
            <a:r>
              <a:rPr lang="ru-RU" dirty="0" err="1" smtClean="0"/>
              <a:t>жуза</a:t>
            </a:r>
            <a:r>
              <a:rPr lang="ru-RU" dirty="0" smtClean="0"/>
              <a:t> присягнула на верность  ___________ империи.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41148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Благодарные потомки</a:t>
            </a:r>
            <a:endParaRPr lang="ru-RU" dirty="0"/>
          </a:p>
        </p:txBody>
      </p:sp>
      <p:pic>
        <p:nvPicPr>
          <p:cNvPr id="11269" name="Picture 5" descr="C:\Users\Олег\Desktop\abu0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3245346" cy="2596277"/>
          </a:xfrm>
          <a:prstGeom prst="rect">
            <a:avLst/>
          </a:prstGeom>
          <a:noFill/>
        </p:spPr>
      </p:pic>
      <p:pic>
        <p:nvPicPr>
          <p:cNvPr id="11270" name="Picture 6" descr="C:\Users\Олег\Desktop\20_3583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924944"/>
            <a:ext cx="2088232" cy="3429762"/>
          </a:xfrm>
          <a:prstGeom prst="rect">
            <a:avLst/>
          </a:prstGeom>
          <a:noFill/>
        </p:spPr>
      </p:pic>
      <p:pic>
        <p:nvPicPr>
          <p:cNvPr id="1026" name="Picture 2" descr="C:\Users\Олег\Desktop\Присоединение Казахстана к России\557e729555cc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2348" y="188640"/>
            <a:ext cx="4194068" cy="2520280"/>
          </a:xfrm>
          <a:prstGeom prst="rect">
            <a:avLst/>
          </a:prstGeom>
          <a:noFill/>
        </p:spPr>
      </p:pic>
      <p:pic>
        <p:nvPicPr>
          <p:cNvPr id="11268" name="Picture 4" descr="C:\Users\Олег\Desktop\Aktobe_photo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2924944"/>
            <a:ext cx="2448272" cy="345638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1267" name="Picture 3" descr="C:\Users\Олег\Desktop\3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005064"/>
            <a:ext cx="2088232" cy="24527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990000"/>
                </a:solidFill>
              </a:rPr>
              <a:t>  </a:t>
            </a:r>
            <a: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 каком событии идет речь?</a:t>
            </a:r>
          </a:p>
        </p:txBody>
      </p:sp>
      <p:pic>
        <p:nvPicPr>
          <p:cNvPr id="2054" name="Picture 6" descr="kazakhstan11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grayscl/>
          </a:blip>
          <a:srcRect/>
          <a:stretch>
            <a:fillRect/>
          </a:stretch>
        </p:blipFill>
        <p:spPr>
          <a:xfrm>
            <a:off x="683568" y="1340768"/>
            <a:ext cx="7667625" cy="5240338"/>
          </a:xfrm>
          <a:noFill/>
          <a:ln w="15875">
            <a:solidFill>
              <a:srgbClr val="FF0000"/>
            </a:solidFill>
          </a:ln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979613" y="3500438"/>
            <a:ext cx="467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3200" b="1">
                <a:solidFill>
                  <a:srgbClr val="000099"/>
                </a:solidFill>
              </a:rPr>
              <a:t>Ханство</a:t>
            </a:r>
            <a:r>
              <a:rPr lang="ru-RU" b="1">
                <a:solidFill>
                  <a:srgbClr val="000099"/>
                </a:solidFill>
              </a:rPr>
              <a:t> </a:t>
            </a:r>
            <a:r>
              <a:rPr lang="ru-RU" sz="3200" b="1">
                <a:solidFill>
                  <a:srgbClr val="000099"/>
                </a:solidFill>
              </a:rPr>
              <a:t>Абулхаира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 rot="-1706937">
            <a:off x="3563938" y="5013325"/>
            <a:ext cx="2963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3200" b="1">
                <a:solidFill>
                  <a:schemeClr val="bg1"/>
                </a:solidFill>
              </a:rPr>
              <a:t>   </a:t>
            </a:r>
            <a:r>
              <a:rPr lang="ru-RU" sz="3200" b="1">
                <a:solidFill>
                  <a:srgbClr val="FF9900"/>
                </a:solidFill>
              </a:rPr>
              <a:t>Могулистан</a:t>
            </a:r>
            <a:r>
              <a:rPr lang="ru-RU" sz="1800">
                <a:solidFill>
                  <a:srgbClr val="993366"/>
                </a:solidFill>
              </a:rPr>
              <a:t> </a:t>
            </a:r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 rot="-1771753">
            <a:off x="3535363" y="3992563"/>
            <a:ext cx="360362" cy="1301750"/>
          </a:xfrm>
          <a:prstGeom prst="downArrow">
            <a:avLst>
              <a:gd name="adj1" fmla="val 50000"/>
              <a:gd name="adj2" fmla="val 90308"/>
            </a:avLst>
          </a:prstGeom>
          <a:solidFill>
            <a:srgbClr val="FF0000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 rot="-1539396">
            <a:off x="3757613" y="5175250"/>
            <a:ext cx="1187450" cy="692150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055" grpId="0"/>
      <p:bldP spid="2059" grpId="0" animBg="1"/>
      <p:bldP spid="20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227013"/>
            <a:ext cx="7848872" cy="1143000"/>
          </a:xfrm>
        </p:spPr>
        <p:txBody>
          <a:bodyPr/>
          <a:lstStyle/>
          <a:p>
            <a:r>
              <a:rPr lang="ru-RU" sz="3600" b="1" dirty="0">
                <a:solidFill>
                  <a:srgbClr val="990000"/>
                </a:solidFill>
              </a:rPr>
              <a:t>                  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Образование </a:t>
            </a:r>
            <a:b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Казахского ханства</a:t>
            </a:r>
          </a:p>
        </p:txBody>
      </p:sp>
      <p:pic>
        <p:nvPicPr>
          <p:cNvPr id="107523" name="Picture 3" descr="kazakhstan11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grayscl/>
          </a:blip>
          <a:srcRect/>
          <a:stretch>
            <a:fillRect/>
          </a:stretch>
        </p:blipFill>
        <p:spPr>
          <a:xfrm>
            <a:off x="683568" y="1340768"/>
            <a:ext cx="7667625" cy="5240338"/>
          </a:xfrm>
          <a:noFill/>
          <a:ln w="15875">
            <a:solidFill>
              <a:srgbClr val="FF0000"/>
            </a:solidFill>
          </a:ln>
        </p:spPr>
      </p:pic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1979613" y="3357563"/>
            <a:ext cx="467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Ханство</a:t>
            </a: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Абулхаира</a:t>
            </a: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 rot="-1706937">
            <a:off x="4094163" y="5041900"/>
            <a:ext cx="2963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ru-RU" sz="32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Могулистан</a:t>
            </a:r>
            <a:r>
              <a:rPr lang="ru-RU" sz="1800">
                <a:solidFill>
                  <a:srgbClr val="FF9900"/>
                </a:solidFill>
              </a:rPr>
              <a:t> </a:t>
            </a:r>
          </a:p>
        </p:txBody>
      </p:sp>
      <p:sp>
        <p:nvSpPr>
          <p:cNvPr id="107527" name="Oval 7"/>
          <p:cNvSpPr>
            <a:spLocks noChangeArrowheads="1"/>
          </p:cNvSpPr>
          <p:nvPr/>
        </p:nvSpPr>
        <p:spPr bwMode="auto">
          <a:xfrm rot="-1313148">
            <a:off x="3713163" y="4899025"/>
            <a:ext cx="1871662" cy="812800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 rot="-1405820">
            <a:off x="3789363" y="4991100"/>
            <a:ext cx="159861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990000"/>
                </a:solidFill>
              </a:rPr>
              <a:t>Казахское ханство</a:t>
            </a:r>
          </a:p>
        </p:txBody>
      </p:sp>
      <p:sp>
        <p:nvSpPr>
          <p:cNvPr id="107529" name="Text Box 9"/>
          <p:cNvSpPr txBox="1">
            <a:spLocks noChangeArrowheads="1"/>
          </p:cNvSpPr>
          <p:nvPr/>
        </p:nvSpPr>
        <p:spPr bwMode="auto">
          <a:xfrm>
            <a:off x="3276600" y="4581525"/>
            <a:ext cx="15113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800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1465-1466</a:t>
            </a:r>
          </a:p>
        </p:txBody>
      </p:sp>
      <p:sp>
        <p:nvSpPr>
          <p:cNvPr id="107530" name="Text Box 10"/>
          <p:cNvSpPr txBox="1">
            <a:spLocks noChangeArrowheads="1"/>
          </p:cNvSpPr>
          <p:nvPr/>
        </p:nvSpPr>
        <p:spPr bwMode="auto">
          <a:xfrm>
            <a:off x="1403350" y="3860800"/>
            <a:ext cx="48974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Жаныбек и Керей</a:t>
            </a:r>
          </a:p>
        </p:txBody>
      </p:sp>
      <p:sp>
        <p:nvSpPr>
          <p:cNvPr id="107532" name="AutoShape 12"/>
          <p:cNvSpPr>
            <a:spLocks noChangeArrowheads="1"/>
          </p:cNvSpPr>
          <p:nvPr/>
        </p:nvSpPr>
        <p:spPr bwMode="auto">
          <a:xfrm rot="-1771753">
            <a:off x="3851275" y="4219575"/>
            <a:ext cx="360363" cy="877888"/>
          </a:xfrm>
          <a:prstGeom prst="downArrow">
            <a:avLst>
              <a:gd name="adj1" fmla="val 50000"/>
              <a:gd name="adj2" fmla="val 60903"/>
            </a:avLst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7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107524" grpId="0"/>
      <p:bldP spid="107525" grpId="0"/>
      <p:bldP spid="107527" grpId="0" animBg="1"/>
      <p:bldP spid="107529" grpId="0"/>
      <p:bldP spid="107530" grpId="0"/>
      <p:bldP spid="1075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 каких ханах идет речь?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1125538"/>
            <a:ext cx="7386638" cy="5399087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0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</a:t>
            </a: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ru-RU" sz="2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 время правления этого хана численность населения ханства увеличилась до 1 млн. чел.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   В период правления этого хана был принят свод законов «</a:t>
            </a:r>
            <a:r>
              <a:rPr lang="ru-RU" sz="2400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Жеты</a:t>
            </a:r>
            <a:r>
              <a:rPr lang="ru-RU" sz="2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Жаргы</a:t>
            </a:r>
            <a:r>
              <a:rPr lang="ru-RU" sz="2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».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   Этот хан расширил границы ханства на запад и установил дружественные отношения с Россией и Бухарой.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4.    Этот хан возглавил борьбу казахов с </a:t>
            </a:r>
            <a:r>
              <a:rPr lang="ru-RU" sz="2400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джунгарами</a:t>
            </a:r>
            <a:r>
              <a:rPr lang="ru-RU" sz="2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5.    Этот хан усилил свою власть и вновь объединил все три </a:t>
            </a:r>
            <a:r>
              <a:rPr lang="ru-RU" sz="2400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жуза</a:t>
            </a:r>
            <a:r>
              <a:rPr lang="ru-RU" sz="2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6.    Во время правления этого хана государство достигло наивысшего могущества.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7.    Этот хан был первым правителем Казахского ханства. </a:t>
            </a: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1835696" y="1700808"/>
            <a:ext cx="11953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Касым</a:t>
            </a:r>
            <a:endParaRPr lang="ru-RU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5436096" y="2348880"/>
            <a:ext cx="10318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 err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Тауке</a:t>
            </a:r>
            <a:endParaRPr lang="ru-RU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6444208" y="3212976"/>
            <a:ext cx="16573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 err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Хакназар</a:t>
            </a:r>
            <a:endParaRPr lang="ru-RU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3059832" y="4005064"/>
            <a:ext cx="14398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 err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Жангир</a:t>
            </a:r>
            <a:endParaRPr lang="ru-RU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4716016" y="4725144"/>
            <a:ext cx="10318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 err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Тауке</a:t>
            </a:r>
            <a:endParaRPr lang="ru-RU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7236296" y="5229200"/>
            <a:ext cx="13684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 err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Касым</a:t>
            </a:r>
            <a:endParaRPr lang="ru-RU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4355976" y="6021288"/>
            <a:ext cx="13684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 err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Керей</a:t>
            </a:r>
            <a:endParaRPr lang="ru-RU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7" grpId="0" build="p"/>
      <p:bldP spid="88068" grpId="0"/>
      <p:bldP spid="88069" grpId="0"/>
      <p:bldP spid="88070" grpId="0"/>
      <p:bldP spid="88071" grpId="0"/>
      <p:bldP spid="88072" grpId="0"/>
      <p:bldP spid="88073" grpId="0"/>
      <p:bldP spid="880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ЗАДАЧИ:   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показать предпосылки присоединения Казахстана к России, 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раскрыть роль видных политических деятелей в этом процессе, 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рассмотреть основные предпосылки причины, цели, значения освободительной борьбы казахского народа,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Джунгары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волжские калмыки, яицкие казаки и башкиры с разных сторон громили улусы, отгоняли скот и уводили в плен целыми семействами. </a:t>
            </a:r>
          </a:p>
          <a:p>
            <a:pPr algn="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Холодные зимы, гололедицы и голод, как небесное испытание, увеличивали их бедствия.1723 год особенно памятен своим роковым характером он сохранился в народной памяти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Ч.Уалиханов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46760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r>
              <a:rPr lang="ru-RU" sz="2000" dirty="0" smtClean="0"/>
              <a:t>1635 год - образование </a:t>
            </a:r>
            <a:r>
              <a:rPr lang="ru-RU" sz="2000" dirty="0" err="1" smtClean="0"/>
              <a:t>Джунгарского</a:t>
            </a:r>
            <a:r>
              <a:rPr lang="ru-RU" sz="2000" dirty="0" smtClean="0"/>
              <a:t> ханства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5229200"/>
            <a:ext cx="7848872" cy="1244752"/>
          </a:xfrm>
        </p:spPr>
        <p:txBody>
          <a:bodyPr>
            <a:normAutofit/>
          </a:bodyPr>
          <a:lstStyle/>
          <a:p>
            <a:r>
              <a:rPr lang="ru-RU" dirty="0" smtClean="0"/>
              <a:t>Подчинение огромных просторов казахских степей - это стратегическая цель, которую ставили перед собой </a:t>
            </a:r>
            <a:r>
              <a:rPr lang="ru-RU" dirty="0" err="1" smtClean="0"/>
              <a:t>джунгары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4338" name="Picture 2" descr="C:\Users\Олег\Desktop\djungarsko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7776864" cy="4369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Олег\Desktop\101011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249" y="332656"/>
            <a:ext cx="7517135" cy="6141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272</TotalTime>
  <Words>469</Words>
  <Application>Microsoft Office PowerPoint</Application>
  <PresentationFormat>Экран (4:3)</PresentationFormat>
  <Paragraphs>113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Эркер</vt:lpstr>
      <vt:lpstr>Слайд 1</vt:lpstr>
      <vt:lpstr>     Присоединение   Казахстана к России.   Хан Абулхаир.   </vt:lpstr>
      <vt:lpstr>  О каком событии идет речь?</vt:lpstr>
      <vt:lpstr>                  Образование             Казахского ханства</vt:lpstr>
      <vt:lpstr>О каких ханах идет речь?</vt:lpstr>
      <vt:lpstr>Слайд 6</vt:lpstr>
      <vt:lpstr>Слайд 7</vt:lpstr>
      <vt:lpstr> 1635 год - образование Джунгарского ханства</vt:lpstr>
      <vt:lpstr>Слайд 9</vt:lpstr>
      <vt:lpstr>Сравните вооружение джунгарских и казахских войнов</vt:lpstr>
      <vt:lpstr>1723 – 1727  «Ақтабан шұбырынды» «Годы Великого бедствия»</vt:lpstr>
      <vt:lpstr>Слайд 12</vt:lpstr>
      <vt:lpstr>1728 год – Булантинская битва        «Қалмақ қырылған»</vt:lpstr>
      <vt:lpstr>1730 год – Анракайская битва                                     «местом стонов и рыданий врага"</vt:lpstr>
      <vt:lpstr>Казахско-джунгарские войны </vt:lpstr>
      <vt:lpstr>Заинтересованность казахов в Российском подданстве</vt:lpstr>
      <vt:lpstr>1730 г. бии младшего жуза предложили хану Абулхаиру вести переговоры о военном союзе с Россией</vt:lpstr>
      <vt:lpstr>Слайд 18</vt:lpstr>
      <vt:lpstr>Принятие Российского подданства Младшим жузом</vt:lpstr>
      <vt:lpstr>Слайд 20</vt:lpstr>
      <vt:lpstr>Слайд 21</vt:lpstr>
      <vt:lpstr>  Абулхаир-хан 1693-1748 гг</vt:lpstr>
      <vt:lpstr>Слайд 23</vt:lpstr>
      <vt:lpstr>Запиши  пропущенные слова в предложениях:</vt:lpstr>
      <vt:lpstr>Запиши  пропущенные слова в предложениях:</vt:lpstr>
      <vt:lpstr>Благодарные потомки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Присоединение Казахстана к России.             Первое десятилетие XVIII века было ужасным временем в жизни киргизского народа. Джунгары, волжские калмыки, яицкие казаки и башкиры с разных сторон громили их улусы, отгоняли их скот и уводили в плен киргизов целыми семействами. Холодные зимы, гололедицы и голод, как небесное испытание, увеличивали их бедствия.1723 год особенно памятен киргизам своим роковым характером он сохранился в народной памяти                                                                                                             Ч.Уалиханов</dc:title>
  <dc:creator>Олег</dc:creator>
  <cp:lastModifiedBy>админ</cp:lastModifiedBy>
  <cp:revision>31</cp:revision>
  <dcterms:created xsi:type="dcterms:W3CDTF">2013-12-22T13:26:22Z</dcterms:created>
  <dcterms:modified xsi:type="dcterms:W3CDTF">2014-04-28T13:59:33Z</dcterms:modified>
</cp:coreProperties>
</file>