
<file path=[Content_Types].xml><?xml version="1.0" encoding="utf-8"?>
<Types xmlns="http://schemas.openxmlformats.org/package/2006/content-types">
  <Default Extension="png" ContentType="image/png"/>
  <Default Extension="jpeg" ContentType="image/jpeg"/>
  <Default Extension="wma" ContentType="audio/x-ms-wma"/>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5" r:id="rId5"/>
    <p:sldId id="264" r:id="rId6"/>
    <p:sldId id="259" r:id="rId7"/>
    <p:sldId id="263" r:id="rId8"/>
    <p:sldId id="260" r:id="rId9"/>
    <p:sldId id="262" r:id="rId10"/>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4" autoAdjust="0"/>
    <p:restoredTop sz="94660"/>
  </p:normalViewPr>
  <p:slideViewPr>
    <p:cSldViewPr snapToGrid="0">
      <p:cViewPr varScale="1">
        <p:scale>
          <a:sx n="79" d="100"/>
          <a:sy n="79" d="100"/>
        </p:scale>
        <p:origin x="108" y="3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846CA059-3328-455E-8CA6-3F619AD09C5B}" type="datetimeFigureOut">
              <a:rPr lang="ru-RU" smtClean="0"/>
              <a:t>04.08.2014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4E67756-322A-4B58-8E2B-2B1447EC5B97}" type="slidenum">
              <a:rPr lang="ru-RU" smtClean="0"/>
              <a:t>‹#›</a:t>
            </a:fld>
            <a:endParaRPr lang="ru-RU"/>
          </a:p>
        </p:txBody>
      </p:sp>
    </p:spTree>
    <p:extLst>
      <p:ext uri="{BB962C8B-B14F-4D97-AF65-F5344CB8AC3E}">
        <p14:creationId xmlns:p14="http://schemas.microsoft.com/office/powerpoint/2010/main" val="34007548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846CA059-3328-455E-8CA6-3F619AD09C5B}" type="datetimeFigureOut">
              <a:rPr lang="ru-RU" smtClean="0"/>
              <a:t>04.08.2014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4E67756-322A-4B58-8E2B-2B1447EC5B97}" type="slidenum">
              <a:rPr lang="ru-RU" smtClean="0"/>
              <a:t>‹#›</a:t>
            </a:fld>
            <a:endParaRPr lang="ru-RU"/>
          </a:p>
        </p:txBody>
      </p:sp>
    </p:spTree>
    <p:extLst>
      <p:ext uri="{BB962C8B-B14F-4D97-AF65-F5344CB8AC3E}">
        <p14:creationId xmlns:p14="http://schemas.microsoft.com/office/powerpoint/2010/main" val="16329554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846CA059-3328-455E-8CA6-3F619AD09C5B}" type="datetimeFigureOut">
              <a:rPr lang="ru-RU" smtClean="0"/>
              <a:t>04.08.2014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4E67756-322A-4B58-8E2B-2B1447EC5B97}" type="slidenum">
              <a:rPr lang="ru-RU" smtClean="0"/>
              <a:t>‹#›</a:t>
            </a:fld>
            <a:endParaRPr lang="ru-RU"/>
          </a:p>
        </p:txBody>
      </p:sp>
    </p:spTree>
    <p:extLst>
      <p:ext uri="{BB962C8B-B14F-4D97-AF65-F5344CB8AC3E}">
        <p14:creationId xmlns:p14="http://schemas.microsoft.com/office/powerpoint/2010/main" val="581958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846CA059-3328-455E-8CA6-3F619AD09C5B}" type="datetimeFigureOut">
              <a:rPr lang="ru-RU" smtClean="0"/>
              <a:t>04.08.2014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4E67756-322A-4B58-8E2B-2B1447EC5B97}" type="slidenum">
              <a:rPr lang="ru-RU" smtClean="0"/>
              <a:t>‹#›</a:t>
            </a:fld>
            <a:endParaRPr lang="ru-RU"/>
          </a:p>
        </p:txBody>
      </p:sp>
    </p:spTree>
    <p:extLst>
      <p:ext uri="{BB962C8B-B14F-4D97-AF65-F5344CB8AC3E}">
        <p14:creationId xmlns:p14="http://schemas.microsoft.com/office/powerpoint/2010/main" val="33800822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846CA059-3328-455E-8CA6-3F619AD09C5B}" type="datetimeFigureOut">
              <a:rPr lang="ru-RU" smtClean="0"/>
              <a:t>04.08.2014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4E67756-322A-4B58-8E2B-2B1447EC5B97}" type="slidenum">
              <a:rPr lang="ru-RU" smtClean="0"/>
              <a:t>‹#›</a:t>
            </a:fld>
            <a:endParaRPr lang="ru-RU"/>
          </a:p>
        </p:txBody>
      </p:sp>
    </p:spTree>
    <p:extLst>
      <p:ext uri="{BB962C8B-B14F-4D97-AF65-F5344CB8AC3E}">
        <p14:creationId xmlns:p14="http://schemas.microsoft.com/office/powerpoint/2010/main" val="28501155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846CA059-3328-455E-8CA6-3F619AD09C5B}" type="datetimeFigureOut">
              <a:rPr lang="ru-RU" smtClean="0"/>
              <a:t>04.08.2014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4E67756-322A-4B58-8E2B-2B1447EC5B97}" type="slidenum">
              <a:rPr lang="ru-RU" smtClean="0"/>
              <a:t>‹#›</a:t>
            </a:fld>
            <a:endParaRPr lang="ru-RU"/>
          </a:p>
        </p:txBody>
      </p:sp>
    </p:spTree>
    <p:extLst>
      <p:ext uri="{BB962C8B-B14F-4D97-AF65-F5344CB8AC3E}">
        <p14:creationId xmlns:p14="http://schemas.microsoft.com/office/powerpoint/2010/main" val="2105571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846CA059-3328-455E-8CA6-3F619AD09C5B}" type="datetimeFigureOut">
              <a:rPr lang="ru-RU" smtClean="0"/>
              <a:t>04.08.2014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C4E67756-322A-4B58-8E2B-2B1447EC5B97}" type="slidenum">
              <a:rPr lang="ru-RU" smtClean="0"/>
              <a:t>‹#›</a:t>
            </a:fld>
            <a:endParaRPr lang="ru-RU"/>
          </a:p>
        </p:txBody>
      </p:sp>
    </p:spTree>
    <p:extLst>
      <p:ext uri="{BB962C8B-B14F-4D97-AF65-F5344CB8AC3E}">
        <p14:creationId xmlns:p14="http://schemas.microsoft.com/office/powerpoint/2010/main" val="18327357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846CA059-3328-455E-8CA6-3F619AD09C5B}" type="datetimeFigureOut">
              <a:rPr lang="ru-RU" smtClean="0"/>
              <a:t>04.08.2014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C4E67756-322A-4B58-8E2B-2B1447EC5B97}" type="slidenum">
              <a:rPr lang="ru-RU" smtClean="0"/>
              <a:t>‹#›</a:t>
            </a:fld>
            <a:endParaRPr lang="ru-RU"/>
          </a:p>
        </p:txBody>
      </p:sp>
    </p:spTree>
    <p:extLst>
      <p:ext uri="{BB962C8B-B14F-4D97-AF65-F5344CB8AC3E}">
        <p14:creationId xmlns:p14="http://schemas.microsoft.com/office/powerpoint/2010/main" val="35108044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846CA059-3328-455E-8CA6-3F619AD09C5B}" type="datetimeFigureOut">
              <a:rPr lang="ru-RU" smtClean="0"/>
              <a:t>04.08.2014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C4E67756-322A-4B58-8E2B-2B1447EC5B97}" type="slidenum">
              <a:rPr lang="ru-RU" smtClean="0"/>
              <a:t>‹#›</a:t>
            </a:fld>
            <a:endParaRPr lang="ru-RU"/>
          </a:p>
        </p:txBody>
      </p:sp>
    </p:spTree>
    <p:extLst>
      <p:ext uri="{BB962C8B-B14F-4D97-AF65-F5344CB8AC3E}">
        <p14:creationId xmlns:p14="http://schemas.microsoft.com/office/powerpoint/2010/main" val="35845310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846CA059-3328-455E-8CA6-3F619AD09C5B}" type="datetimeFigureOut">
              <a:rPr lang="ru-RU" smtClean="0"/>
              <a:t>04.08.2014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4E67756-322A-4B58-8E2B-2B1447EC5B97}" type="slidenum">
              <a:rPr lang="ru-RU" smtClean="0"/>
              <a:t>‹#›</a:t>
            </a:fld>
            <a:endParaRPr lang="ru-RU"/>
          </a:p>
        </p:txBody>
      </p:sp>
    </p:spTree>
    <p:extLst>
      <p:ext uri="{BB962C8B-B14F-4D97-AF65-F5344CB8AC3E}">
        <p14:creationId xmlns:p14="http://schemas.microsoft.com/office/powerpoint/2010/main" val="40141362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846CA059-3328-455E-8CA6-3F619AD09C5B}" type="datetimeFigureOut">
              <a:rPr lang="ru-RU" smtClean="0"/>
              <a:t>04.08.2014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4E67756-322A-4B58-8E2B-2B1447EC5B97}" type="slidenum">
              <a:rPr lang="ru-RU" smtClean="0"/>
              <a:t>‹#›</a:t>
            </a:fld>
            <a:endParaRPr lang="ru-RU"/>
          </a:p>
        </p:txBody>
      </p:sp>
    </p:spTree>
    <p:extLst>
      <p:ext uri="{BB962C8B-B14F-4D97-AF65-F5344CB8AC3E}">
        <p14:creationId xmlns:p14="http://schemas.microsoft.com/office/powerpoint/2010/main" val="11323850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46CA059-3328-455E-8CA6-3F619AD09C5B}" type="datetimeFigureOut">
              <a:rPr lang="ru-RU" smtClean="0"/>
              <a:t>04.08.2014</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4E67756-322A-4B58-8E2B-2B1447EC5B97}" type="slidenum">
              <a:rPr lang="ru-RU" smtClean="0"/>
              <a:t>‹#›</a:t>
            </a:fld>
            <a:endParaRPr lang="ru-RU"/>
          </a:p>
        </p:txBody>
      </p:sp>
    </p:spTree>
    <p:extLst>
      <p:ext uri="{BB962C8B-B14F-4D97-AF65-F5344CB8AC3E}">
        <p14:creationId xmlns:p14="http://schemas.microsoft.com/office/powerpoint/2010/main" val="20245399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wma"/><Relationship Id="rId1" Type="http://schemas.microsoft.com/office/2007/relationships/media" Target="../media/media1.wma"/><Relationship Id="rId5" Type="http://schemas.openxmlformats.org/officeDocument/2006/relationships/image" Target="../media/image6.gif"/><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5">
            <a:lumMod val="60000"/>
            <a:lumOff val="40000"/>
          </a:schemeClr>
        </a:solidFill>
        <a:effectLst/>
      </p:bgPr>
    </p:bg>
    <p:spTree>
      <p:nvGrpSpPr>
        <p:cNvPr id="1" name=""/>
        <p:cNvGrpSpPr/>
        <p:nvPr/>
      </p:nvGrpSpPr>
      <p:grpSpPr>
        <a:xfrm>
          <a:off x="0" y="0"/>
          <a:ext cx="0" cy="0"/>
          <a:chOff x="0" y="0"/>
          <a:chExt cx="0" cy="0"/>
        </a:xfrm>
      </p:grpSpPr>
      <p:pic>
        <p:nvPicPr>
          <p:cNvPr id="1026" name="Picture 2" descr="http://sabaq.kz/wp-content/uploads/2014/02/%D0%BC%D0%B0%D0%B3%D0%B6%D0%B0%D0%BD.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5902" y="614074"/>
            <a:ext cx="4156653" cy="3781281"/>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5181017" y="3985644"/>
            <a:ext cx="5736955" cy="1754326"/>
          </a:xfrm>
          <a:prstGeom prst="rect">
            <a:avLst/>
          </a:prstGeom>
          <a:noFill/>
        </p:spPr>
        <p:txBody>
          <a:bodyPr wrap="none" lIns="91440" tIns="45720" rIns="91440" bIns="45720">
            <a:spAutoFit/>
          </a:bodyPr>
          <a:lstStyle/>
          <a:p>
            <a:pPr algn="ctr"/>
            <a:r>
              <a:rPr lang="ru-RU" sz="5400" b="0" cap="none" spc="0" dirty="0" err="1" smtClean="0">
                <a:ln w="0"/>
                <a:solidFill>
                  <a:schemeClr val="tx1"/>
                </a:solidFill>
                <a:effectLst>
                  <a:outerShdw blurRad="38100" dist="19050" dir="2700000" algn="tl" rotWithShape="0">
                    <a:schemeClr val="dk1">
                      <a:alpha val="40000"/>
                    </a:schemeClr>
                  </a:outerShdw>
                </a:effectLst>
              </a:rPr>
              <a:t>Мағжан</a:t>
            </a:r>
            <a:r>
              <a:rPr lang="ru-RU" sz="5400" b="0" cap="none" spc="0" dirty="0" smtClean="0">
                <a:ln w="0"/>
                <a:solidFill>
                  <a:schemeClr val="tx1"/>
                </a:solidFill>
                <a:effectLst>
                  <a:outerShdw blurRad="38100" dist="19050" dir="2700000" algn="tl" rotWithShape="0">
                    <a:schemeClr val="dk1">
                      <a:alpha val="40000"/>
                    </a:schemeClr>
                  </a:outerShdw>
                </a:effectLst>
              </a:rPr>
              <a:t> </a:t>
            </a:r>
            <a:r>
              <a:rPr lang="ru-RU" sz="5400" b="0" cap="none" spc="0" dirty="0" err="1" smtClean="0">
                <a:ln w="0"/>
                <a:solidFill>
                  <a:schemeClr val="tx1"/>
                </a:solidFill>
                <a:effectLst>
                  <a:outerShdw blurRad="38100" dist="19050" dir="2700000" algn="tl" rotWithShape="0">
                    <a:schemeClr val="dk1">
                      <a:alpha val="40000"/>
                    </a:schemeClr>
                  </a:outerShdw>
                </a:effectLst>
              </a:rPr>
              <a:t>Жұмабаев</a:t>
            </a:r>
            <a:endParaRPr lang="ru-RU" sz="5400" b="0" cap="none" spc="0" dirty="0" smtClean="0">
              <a:ln w="0"/>
              <a:solidFill>
                <a:schemeClr val="tx1"/>
              </a:solidFill>
              <a:effectLst>
                <a:outerShdw blurRad="38100" dist="19050" dir="2700000" algn="tl" rotWithShape="0">
                  <a:schemeClr val="dk1">
                    <a:alpha val="40000"/>
                  </a:schemeClr>
                </a:outerShdw>
              </a:effectLst>
            </a:endParaRPr>
          </a:p>
          <a:p>
            <a:pPr algn="ctr"/>
            <a:r>
              <a:rPr lang="kk-KZ" sz="5400" dirty="0" smtClean="0">
                <a:ln w="0"/>
                <a:effectLst>
                  <a:outerShdw blurRad="38100" dist="19050" dir="2700000" algn="tl" rotWithShape="0">
                    <a:schemeClr val="dk1">
                      <a:alpha val="40000"/>
                    </a:schemeClr>
                  </a:outerShdw>
                </a:effectLst>
              </a:rPr>
              <a:t>(1893-1938)</a:t>
            </a:r>
            <a:endParaRPr lang="ru-RU" sz="5400" b="0" cap="none" spc="0" dirty="0">
              <a:ln w="0"/>
              <a:solidFill>
                <a:schemeClr val="tx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121124684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4" name="Прямоугольник 3"/>
          <p:cNvSpPr/>
          <p:nvPr/>
        </p:nvSpPr>
        <p:spPr>
          <a:xfrm>
            <a:off x="467591" y="1159731"/>
            <a:ext cx="11388435" cy="3970318"/>
          </a:xfrm>
          <a:prstGeom prst="rect">
            <a:avLst/>
          </a:prstGeom>
        </p:spPr>
        <p:txBody>
          <a:bodyPr wrap="square">
            <a:spAutoFit/>
          </a:bodyPr>
          <a:lstStyle/>
          <a:p>
            <a:r>
              <a:rPr lang="kk-KZ" dirty="0" smtClean="0">
                <a:solidFill>
                  <a:srgbClr val="000000"/>
                </a:solidFill>
                <a:latin typeface="Times New Roman" panose="02020603050405020304" pitchFamily="18" charset="0"/>
                <a:ea typeface="Calibri" panose="020F0502020204030204" pitchFamily="34" charset="0"/>
              </a:rPr>
              <a:t>      </a:t>
            </a:r>
            <a:r>
              <a:rPr lang="kk-KZ" sz="2800" dirty="0" smtClean="0">
                <a:solidFill>
                  <a:schemeClr val="accent5">
                    <a:lumMod val="50000"/>
                  </a:schemeClr>
                </a:solidFill>
                <a:latin typeface="Times New Roman" panose="02020603050405020304" pitchFamily="18" charset="0"/>
                <a:ea typeface="Calibri" panose="020F0502020204030204" pitchFamily="34" charset="0"/>
              </a:rPr>
              <a:t>Мағжан </a:t>
            </a:r>
            <a:r>
              <a:rPr lang="kk-KZ" sz="2800" dirty="0">
                <a:solidFill>
                  <a:schemeClr val="accent5">
                    <a:lumMod val="50000"/>
                  </a:schemeClr>
                </a:solidFill>
                <a:latin typeface="Times New Roman" panose="02020603050405020304" pitchFamily="18" charset="0"/>
                <a:ea typeface="Calibri" panose="020F0502020204030204" pitchFamily="34" charset="0"/>
              </a:rPr>
              <a:t>Жұмабаев (1893 - 1938) – ХХ ғасырдың басында қазақ әдебиетінің көгінде жарқырай жанған жарық жұлдыздарының бірі. </a:t>
            </a:r>
            <a:endParaRPr lang="kk-KZ" sz="2800" dirty="0" smtClean="0">
              <a:solidFill>
                <a:schemeClr val="accent5">
                  <a:lumMod val="50000"/>
                </a:schemeClr>
              </a:solidFill>
              <a:latin typeface="Times New Roman" panose="02020603050405020304" pitchFamily="18" charset="0"/>
              <a:ea typeface="Calibri" panose="020F0502020204030204" pitchFamily="34" charset="0"/>
            </a:endParaRPr>
          </a:p>
          <a:p>
            <a:r>
              <a:rPr lang="kk-KZ" sz="2800" dirty="0" smtClean="0">
                <a:solidFill>
                  <a:schemeClr val="accent5">
                    <a:lumMod val="50000"/>
                  </a:schemeClr>
                </a:solidFill>
                <a:latin typeface="Times New Roman" panose="02020603050405020304" pitchFamily="18" charset="0"/>
                <a:ea typeface="Calibri" panose="020F0502020204030204" pitchFamily="34" charset="0"/>
              </a:rPr>
              <a:t>Туған </a:t>
            </a:r>
            <a:r>
              <a:rPr lang="kk-KZ" sz="2800" dirty="0">
                <a:solidFill>
                  <a:schemeClr val="accent5">
                    <a:lumMod val="50000"/>
                  </a:schemeClr>
                </a:solidFill>
                <a:latin typeface="Times New Roman" panose="02020603050405020304" pitchFamily="18" charset="0"/>
                <a:ea typeface="Calibri" panose="020F0502020204030204" pitchFamily="34" charset="0"/>
              </a:rPr>
              <a:t>жері - бұрынғы Ақмола </a:t>
            </a:r>
            <a:r>
              <a:rPr lang="kk-KZ" sz="2800" dirty="0" smtClean="0">
                <a:solidFill>
                  <a:schemeClr val="accent5">
                    <a:lumMod val="50000"/>
                  </a:schemeClr>
                </a:solidFill>
                <a:latin typeface="Times New Roman" panose="02020603050405020304" pitchFamily="18" charset="0"/>
                <a:ea typeface="Calibri" panose="020F0502020204030204" pitchFamily="34" charset="0"/>
              </a:rPr>
              <a:t>губерниясының  </a:t>
            </a:r>
            <a:r>
              <a:rPr lang="kk-KZ" sz="2800" dirty="0">
                <a:solidFill>
                  <a:schemeClr val="accent5">
                    <a:lumMod val="50000"/>
                  </a:schemeClr>
                </a:solidFill>
                <a:latin typeface="Times New Roman" panose="02020603050405020304" pitchFamily="18" charset="0"/>
                <a:ea typeface="Calibri" panose="020F0502020204030204" pitchFamily="34" charset="0"/>
              </a:rPr>
              <a:t>Ақмола уезіндегі </a:t>
            </a:r>
            <a:r>
              <a:rPr lang="kk-KZ" sz="2800" dirty="0" err="1">
                <a:solidFill>
                  <a:schemeClr val="accent5">
                    <a:lumMod val="50000"/>
                  </a:schemeClr>
                </a:solidFill>
                <a:latin typeface="Times New Roman" panose="02020603050405020304" pitchFamily="18" charset="0"/>
                <a:ea typeface="Calibri" panose="020F0502020204030204" pitchFamily="34" charset="0"/>
              </a:rPr>
              <a:t>Полуденовский</a:t>
            </a:r>
            <a:r>
              <a:rPr lang="kk-KZ" sz="2800" dirty="0">
                <a:solidFill>
                  <a:schemeClr val="accent5">
                    <a:lumMod val="50000"/>
                  </a:schemeClr>
                </a:solidFill>
                <a:latin typeface="Times New Roman" panose="02020603050405020304" pitchFamily="18" charset="0"/>
                <a:ea typeface="Calibri" panose="020F0502020204030204" pitchFamily="34" charset="0"/>
              </a:rPr>
              <a:t> </a:t>
            </a:r>
            <a:r>
              <a:rPr lang="kk-KZ" sz="2800" dirty="0" smtClean="0">
                <a:solidFill>
                  <a:schemeClr val="accent5">
                    <a:lumMod val="50000"/>
                  </a:schemeClr>
                </a:solidFill>
                <a:latin typeface="Times New Roman" panose="02020603050405020304" pitchFamily="18" charset="0"/>
                <a:ea typeface="Calibri" panose="020F0502020204030204" pitchFamily="34" charset="0"/>
              </a:rPr>
              <a:t> болысы </a:t>
            </a:r>
            <a:r>
              <a:rPr lang="kk-KZ" sz="2800" dirty="0">
                <a:solidFill>
                  <a:schemeClr val="accent5">
                    <a:lumMod val="50000"/>
                  </a:schemeClr>
                </a:solidFill>
                <a:latin typeface="Times New Roman" panose="02020603050405020304" pitchFamily="18" charset="0"/>
                <a:ea typeface="Calibri" panose="020F0502020204030204" pitchFamily="34" charset="0"/>
              </a:rPr>
              <a:t>(қазіргі Солтүстік Қазақстан облысы Булаев ауданы). Әкесі Бекен (</a:t>
            </a:r>
            <a:r>
              <a:rPr lang="kk-KZ" sz="2800" dirty="0" err="1">
                <a:solidFill>
                  <a:schemeClr val="accent5">
                    <a:lumMod val="50000"/>
                  </a:schemeClr>
                </a:solidFill>
                <a:latin typeface="Times New Roman" panose="02020603050405020304" pitchFamily="18" charset="0"/>
                <a:ea typeface="Calibri" panose="020F0502020204030204" pitchFamily="34" charset="0"/>
              </a:rPr>
              <a:t>Бекмағанбет</a:t>
            </a:r>
            <a:r>
              <a:rPr lang="kk-KZ" sz="2800" dirty="0">
                <a:solidFill>
                  <a:schemeClr val="accent5">
                    <a:lumMod val="50000"/>
                  </a:schemeClr>
                </a:solidFill>
                <a:latin typeface="Times New Roman" panose="02020603050405020304" pitchFamily="18" charset="0"/>
                <a:ea typeface="Calibri" panose="020F0502020204030204" pitchFamily="34" charset="0"/>
              </a:rPr>
              <a:t>) орта дәулетті, өзінің әділдігімен, адамгершілікті парасатымен ел арасында беделі жоғары адам болған. Соған орай оны бір сайлауда болыс етіп сайлаған көрінеді.</a:t>
            </a:r>
            <a:br>
              <a:rPr lang="kk-KZ" sz="2800" dirty="0">
                <a:solidFill>
                  <a:schemeClr val="accent5">
                    <a:lumMod val="50000"/>
                  </a:schemeClr>
                </a:solidFill>
                <a:latin typeface="Times New Roman" panose="02020603050405020304" pitchFamily="18" charset="0"/>
                <a:ea typeface="Calibri" panose="020F0502020204030204" pitchFamily="34" charset="0"/>
              </a:rPr>
            </a:br>
            <a:r>
              <a:rPr lang="kk-KZ" sz="2800" dirty="0">
                <a:solidFill>
                  <a:schemeClr val="accent5">
                    <a:lumMod val="50000"/>
                  </a:schemeClr>
                </a:solidFill>
                <a:latin typeface="Times New Roman" panose="02020603050405020304" pitchFamily="18" charset="0"/>
                <a:ea typeface="Calibri" panose="020F0502020204030204" pitchFamily="34" charset="0"/>
              </a:rPr>
              <a:t>Ауыл мұғалімінен хат танып, сауат ашқан Мағжан 1905 жылы Қызылжардағы медресеге оқуға түсіп, оны жақсы үлгеріммен аяқтайды. </a:t>
            </a:r>
            <a:endParaRPr lang="ru-RU" sz="2800" dirty="0">
              <a:solidFill>
                <a:schemeClr val="accent5">
                  <a:lumMod val="50000"/>
                </a:schemeClr>
              </a:solidFill>
            </a:endParaRPr>
          </a:p>
        </p:txBody>
      </p:sp>
      <p:sp>
        <p:nvSpPr>
          <p:cNvPr id="5" name="Прямоугольник 4"/>
          <p:cNvSpPr/>
          <p:nvPr/>
        </p:nvSpPr>
        <p:spPr>
          <a:xfrm>
            <a:off x="2940627" y="236401"/>
            <a:ext cx="5673437" cy="923330"/>
          </a:xfrm>
          <a:prstGeom prst="rect">
            <a:avLst/>
          </a:prstGeom>
          <a:noFill/>
        </p:spPr>
        <p:txBody>
          <a:bodyPr wrap="square" lIns="91440" tIns="45720" rIns="91440" bIns="45720">
            <a:spAutoFit/>
          </a:bodyPr>
          <a:lstStyle/>
          <a:p>
            <a:pPr algn="ctr"/>
            <a:r>
              <a:rPr lang="kk-KZ" sz="5400" b="1" dirty="0" smtClean="0">
                <a:ln w="22225">
                  <a:solidFill>
                    <a:schemeClr val="accent2"/>
                  </a:solidFill>
                  <a:prstDash val="solid"/>
                </a:ln>
                <a:solidFill>
                  <a:schemeClr val="accent2">
                    <a:lumMod val="40000"/>
                    <a:lumOff val="60000"/>
                  </a:schemeClr>
                </a:solidFill>
                <a:latin typeface="Times New Roman" panose="02020603050405020304" pitchFamily="18" charset="0"/>
                <a:cs typeface="Times New Roman" panose="02020603050405020304" pitchFamily="18" charset="0"/>
              </a:rPr>
              <a:t>ӨМІРДЕРЕК</a:t>
            </a:r>
            <a:endParaRPr lang="ru-RU" sz="5400" b="1" cap="none" spc="0" dirty="0">
              <a:ln w="22225">
                <a:solidFill>
                  <a:schemeClr val="accent2"/>
                </a:solidFill>
                <a:prstDash val="solid"/>
              </a:ln>
              <a:solidFill>
                <a:schemeClr val="accent2">
                  <a:lumMod val="40000"/>
                  <a:lumOff val="60000"/>
                </a:schemeClr>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0108755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5" name="Прямоугольник 4"/>
          <p:cNvSpPr/>
          <p:nvPr/>
        </p:nvSpPr>
        <p:spPr>
          <a:xfrm>
            <a:off x="1121664" y="134112"/>
            <a:ext cx="10290048" cy="7109639"/>
          </a:xfrm>
          <a:prstGeom prst="rect">
            <a:avLst/>
          </a:prstGeom>
        </p:spPr>
        <p:txBody>
          <a:bodyPr wrap="square">
            <a:spAutoFit/>
          </a:bodyPr>
          <a:lstStyle/>
          <a:p>
            <a:r>
              <a:rPr lang="kk-KZ" sz="2400" b="1" dirty="0">
                <a:solidFill>
                  <a:srgbClr val="7030A0"/>
                </a:solidFill>
                <a:latin typeface="Times New Roman" panose="02020603050405020304" pitchFamily="18" charset="0"/>
                <a:ea typeface="Calibri" panose="020F0502020204030204" pitchFamily="34" charset="0"/>
              </a:rPr>
              <a:t>1905 жылы Қызылжардағы медресеге оқуға түседі. Бұл медреседе араб, парсы, түрік тілдерін еркін игеріп, медресені 1910 жылы жақсы үлгеріммен бітіреді.</a:t>
            </a:r>
            <a:endParaRPr lang="ru-RU" sz="2400" b="1" dirty="0">
              <a:solidFill>
                <a:srgbClr val="7030A0"/>
              </a:solidFill>
            </a:endParaRPr>
          </a:p>
          <a:p>
            <a:r>
              <a:rPr lang="kk-KZ" sz="2400" b="1" dirty="0" smtClean="0">
                <a:solidFill>
                  <a:srgbClr val="7030A0"/>
                </a:solidFill>
                <a:latin typeface="Times New Roman" panose="02020603050405020304" pitchFamily="18" charset="0"/>
                <a:ea typeface="Calibri" panose="020F0502020204030204" pitchFamily="34" charset="0"/>
              </a:rPr>
              <a:t>Мағжан </a:t>
            </a:r>
            <a:r>
              <a:rPr lang="kk-KZ" sz="2400" b="1" dirty="0">
                <a:solidFill>
                  <a:srgbClr val="7030A0"/>
                </a:solidFill>
                <a:latin typeface="Times New Roman" panose="02020603050405020304" pitchFamily="18" charset="0"/>
                <a:ea typeface="Calibri" panose="020F0502020204030204" pitchFamily="34" charset="0"/>
              </a:rPr>
              <a:t>1916 жылы Омбының семинариясын ойдағыдай бітіріп, туған өлкесіне оралады. Қазақ даласында «Алаш» партиясын құруға қатысады, Ақмоладағы «Бостандық туы» газетінде редактор болып қызмет атқарады. 1922 жылы Ташкентке келіп, шығармашылық жұмыспен айналысады. Онда «Шолпан», «Сана» журналдарында, «Ақжол» газетінде қызмет атқара жүріп, бірнеше шығар - маларын жарыққа шығарады.</a:t>
            </a:r>
            <a:br>
              <a:rPr lang="kk-KZ" sz="2400" b="1" dirty="0">
                <a:solidFill>
                  <a:srgbClr val="7030A0"/>
                </a:solidFill>
                <a:latin typeface="Times New Roman" panose="02020603050405020304" pitchFamily="18" charset="0"/>
                <a:ea typeface="Calibri" panose="020F0502020204030204" pitchFamily="34" charset="0"/>
              </a:rPr>
            </a:br>
            <a:r>
              <a:rPr lang="kk-KZ" sz="2400" b="1" dirty="0">
                <a:solidFill>
                  <a:srgbClr val="7030A0"/>
                </a:solidFill>
                <a:latin typeface="Times New Roman" panose="02020603050405020304" pitchFamily="18" charset="0"/>
                <a:ea typeface="Calibri" panose="020F0502020204030204" pitchFamily="34" charset="0"/>
              </a:rPr>
              <a:t>1923 - 27 жылдары Мағжан Мәскеудегі жоғары әдебиет – көркемөнер институтында оқиды. Осы жылдары ол орыс, батыс Еуропа әдебиетін терең </a:t>
            </a:r>
            <a:r>
              <a:rPr lang="kk-KZ" sz="2400" b="1" dirty="0" err="1">
                <a:solidFill>
                  <a:srgbClr val="7030A0"/>
                </a:solidFill>
                <a:latin typeface="Times New Roman" panose="02020603050405020304" pitchFamily="18" charset="0"/>
                <a:ea typeface="Calibri" panose="020F0502020204030204" pitchFamily="34" charset="0"/>
              </a:rPr>
              <a:t>зерт</a:t>
            </a:r>
            <a:r>
              <a:rPr lang="kk-KZ" sz="2400" b="1" dirty="0">
                <a:solidFill>
                  <a:srgbClr val="7030A0"/>
                </a:solidFill>
                <a:latin typeface="Times New Roman" panose="02020603050405020304" pitchFamily="18" charset="0"/>
                <a:ea typeface="Calibri" panose="020F0502020204030204" pitchFamily="34" charset="0"/>
              </a:rPr>
              <a:t> - теп оқиды.</a:t>
            </a:r>
            <a:br>
              <a:rPr lang="kk-KZ" sz="2400" b="1" dirty="0">
                <a:solidFill>
                  <a:srgbClr val="7030A0"/>
                </a:solidFill>
                <a:latin typeface="Times New Roman" panose="02020603050405020304" pitchFamily="18" charset="0"/>
                <a:ea typeface="Calibri" panose="020F0502020204030204" pitchFamily="34" charset="0"/>
              </a:rPr>
            </a:br>
            <a:r>
              <a:rPr lang="kk-KZ" sz="2400" b="1" dirty="0">
                <a:solidFill>
                  <a:srgbClr val="7030A0"/>
                </a:solidFill>
                <a:latin typeface="Times New Roman" panose="02020603050405020304" pitchFamily="18" charset="0"/>
                <a:ea typeface="Calibri" panose="020F0502020204030204" pitchFamily="34" charset="0"/>
              </a:rPr>
              <a:t>1929 жылы «Алқа» деген жасырын ұйым құрды деген айыптаумен 10 жылға сотталды.</a:t>
            </a:r>
            <a:br>
              <a:rPr lang="kk-KZ" sz="2400" b="1" dirty="0">
                <a:solidFill>
                  <a:srgbClr val="7030A0"/>
                </a:solidFill>
                <a:latin typeface="Times New Roman" panose="02020603050405020304" pitchFamily="18" charset="0"/>
                <a:ea typeface="Calibri" panose="020F0502020204030204" pitchFamily="34" charset="0"/>
              </a:rPr>
            </a:br>
            <a:r>
              <a:rPr lang="kk-KZ" sz="2400" b="1" dirty="0">
                <a:solidFill>
                  <a:srgbClr val="7030A0"/>
                </a:solidFill>
                <a:latin typeface="Times New Roman" panose="02020603050405020304" pitchFamily="18" charset="0"/>
                <a:ea typeface="Calibri" panose="020F0502020204030204" pitchFamily="34" charset="0"/>
              </a:rPr>
              <a:t>1936 жылы орыс жазушысы М. Горький және Е. </a:t>
            </a:r>
            <a:r>
              <a:rPr lang="kk-KZ" sz="2400" b="1" dirty="0" err="1">
                <a:solidFill>
                  <a:srgbClr val="7030A0"/>
                </a:solidFill>
                <a:latin typeface="Times New Roman" panose="02020603050405020304" pitchFamily="18" charset="0"/>
                <a:ea typeface="Calibri" panose="020F0502020204030204" pitchFamily="34" charset="0"/>
              </a:rPr>
              <a:t>Пешкованың</a:t>
            </a:r>
            <a:r>
              <a:rPr lang="kk-KZ" sz="2400" b="1" dirty="0">
                <a:solidFill>
                  <a:srgbClr val="7030A0"/>
                </a:solidFill>
                <a:latin typeface="Times New Roman" panose="02020603050405020304" pitchFamily="18" charset="0"/>
                <a:ea typeface="Calibri" panose="020F0502020204030204" pitchFamily="34" charset="0"/>
              </a:rPr>
              <a:t> араласуымен аз ғана уақытқа бостандық алады, бірақ 1937 жылы қайта қамауға алынып, 1938 жылы ақын ғұмыры мәңгілікке үзіледі.</a:t>
            </a:r>
            <a:br>
              <a:rPr lang="kk-KZ" sz="2400" b="1" dirty="0">
                <a:solidFill>
                  <a:srgbClr val="7030A0"/>
                </a:solidFill>
                <a:latin typeface="Times New Roman" panose="02020603050405020304" pitchFamily="18" charset="0"/>
                <a:ea typeface="Calibri" panose="020F0502020204030204" pitchFamily="34" charset="0"/>
              </a:rPr>
            </a:br>
            <a:endParaRPr lang="ru-RU" sz="2400" b="1" dirty="0">
              <a:solidFill>
                <a:srgbClr val="7030A0"/>
              </a:solidFill>
            </a:endParaRPr>
          </a:p>
        </p:txBody>
      </p:sp>
    </p:spTree>
    <p:extLst>
      <p:ext uri="{BB962C8B-B14F-4D97-AF65-F5344CB8AC3E}">
        <p14:creationId xmlns:p14="http://schemas.microsoft.com/office/powerpoint/2010/main" val="330971274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Рисунок 3"/>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6196658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1">
            <a:lumMod val="60000"/>
            <a:lumOff val="40000"/>
          </a:schemeClr>
        </a:solidFill>
        <a:effectLst/>
      </p:bgPr>
    </p:bg>
    <p:spTree>
      <p:nvGrpSpPr>
        <p:cNvPr id="1" name=""/>
        <p:cNvGrpSpPr/>
        <p:nvPr/>
      </p:nvGrpSpPr>
      <p:grpSpPr>
        <a:xfrm>
          <a:off x="0" y="0"/>
          <a:ext cx="0" cy="0"/>
          <a:chOff x="0" y="0"/>
          <a:chExt cx="0" cy="0"/>
        </a:xfrm>
      </p:grpSpPr>
      <p:sp>
        <p:nvSpPr>
          <p:cNvPr id="4" name="Прямоугольник 3"/>
          <p:cNvSpPr/>
          <p:nvPr/>
        </p:nvSpPr>
        <p:spPr>
          <a:xfrm>
            <a:off x="4328160" y="879884"/>
            <a:ext cx="6096000" cy="2308324"/>
          </a:xfrm>
          <a:prstGeom prst="rect">
            <a:avLst/>
          </a:prstGeom>
        </p:spPr>
        <p:txBody>
          <a:bodyPr>
            <a:spAutoFit/>
          </a:bodyPr>
          <a:lstStyle/>
          <a:p>
            <a:r>
              <a:rPr lang="ru-RU" b="1" dirty="0" err="1">
                <a:latin typeface="Times New Roman" panose="02020603050405020304" pitchFamily="18" charset="0"/>
              </a:rPr>
              <a:t>Ілияс</a:t>
            </a:r>
            <a:r>
              <a:rPr lang="ru-RU" b="1" dirty="0">
                <a:latin typeface="Times New Roman" panose="02020603050405020304" pitchFamily="18" charset="0"/>
              </a:rPr>
              <a:t> ОМАРОВ, </a:t>
            </a:r>
            <a:endParaRPr lang="ru-RU" dirty="0"/>
          </a:p>
          <a:p>
            <a:r>
              <a:rPr lang="ru-RU" b="1" dirty="0">
                <a:latin typeface="Times New Roman" panose="02020603050405020304" pitchFamily="18" charset="0"/>
              </a:rPr>
              <a:t>     </a:t>
            </a:r>
            <a:r>
              <a:rPr lang="ru-RU" b="1" dirty="0" err="1">
                <a:latin typeface="Times New Roman" panose="02020603050405020304" pitchFamily="18" charset="0"/>
              </a:rPr>
              <a:t>мемлекет</a:t>
            </a:r>
            <a:r>
              <a:rPr lang="ru-RU" b="1" dirty="0">
                <a:latin typeface="Times New Roman" panose="02020603050405020304" pitchFamily="18" charset="0"/>
              </a:rPr>
              <a:t> </a:t>
            </a:r>
            <a:r>
              <a:rPr lang="ru-RU" b="1" dirty="0" err="1">
                <a:latin typeface="Times New Roman" panose="02020603050405020304" pitchFamily="18" charset="0"/>
              </a:rPr>
              <a:t>және</a:t>
            </a:r>
            <a:r>
              <a:rPr lang="ru-RU" b="1" dirty="0">
                <a:latin typeface="Times New Roman" panose="02020603050405020304" pitchFamily="18" charset="0"/>
              </a:rPr>
              <a:t> </a:t>
            </a:r>
            <a:r>
              <a:rPr lang="ru-RU" b="1" dirty="0" err="1">
                <a:latin typeface="Times New Roman" panose="02020603050405020304" pitchFamily="18" charset="0"/>
              </a:rPr>
              <a:t>қоғам</a:t>
            </a:r>
            <a:r>
              <a:rPr lang="ru-RU" b="1" dirty="0">
                <a:latin typeface="Times New Roman" panose="02020603050405020304" pitchFamily="18" charset="0"/>
              </a:rPr>
              <a:t> </a:t>
            </a:r>
            <a:r>
              <a:rPr lang="ru-RU" b="1" dirty="0" err="1">
                <a:latin typeface="Times New Roman" panose="02020603050405020304" pitchFamily="18" charset="0"/>
              </a:rPr>
              <a:t>қайраткері</a:t>
            </a:r>
            <a:endParaRPr lang="ru-RU" dirty="0"/>
          </a:p>
          <a:p>
            <a:r>
              <a:rPr lang="ru-RU" dirty="0">
                <a:latin typeface="Times New Roman" panose="02020603050405020304" pitchFamily="18" charset="0"/>
              </a:rPr>
              <a:t/>
            </a:r>
            <a:br>
              <a:rPr lang="ru-RU" dirty="0">
                <a:latin typeface="Times New Roman" panose="02020603050405020304" pitchFamily="18" charset="0"/>
              </a:rPr>
            </a:br>
            <a:r>
              <a:rPr lang="ru-RU" dirty="0">
                <a:latin typeface="Times New Roman" panose="02020603050405020304" pitchFamily="18" charset="0"/>
              </a:rPr>
              <a:t>     </a:t>
            </a:r>
            <a:r>
              <a:rPr lang="ru-RU" dirty="0" err="1">
                <a:latin typeface="Times New Roman" panose="02020603050405020304" pitchFamily="18" charset="0"/>
              </a:rPr>
              <a:t>Мағжан</a:t>
            </a:r>
            <a:r>
              <a:rPr lang="ru-RU" dirty="0">
                <a:latin typeface="Times New Roman" panose="02020603050405020304" pitchFamily="18" charset="0"/>
              </a:rPr>
              <a:t> – </a:t>
            </a:r>
            <a:r>
              <a:rPr lang="ru-RU" dirty="0" err="1">
                <a:latin typeface="Times New Roman" panose="02020603050405020304" pitchFamily="18" charset="0"/>
              </a:rPr>
              <a:t>қазақ</a:t>
            </a:r>
            <a:r>
              <a:rPr lang="ru-RU" dirty="0">
                <a:latin typeface="Times New Roman" panose="02020603050405020304" pitchFamily="18" charset="0"/>
              </a:rPr>
              <a:t> </a:t>
            </a:r>
            <a:r>
              <a:rPr lang="ru-RU" dirty="0" err="1">
                <a:latin typeface="Times New Roman" panose="02020603050405020304" pitchFamily="18" charset="0"/>
              </a:rPr>
              <a:t>поэзиясының</a:t>
            </a:r>
            <a:r>
              <a:rPr lang="ru-RU" dirty="0">
                <a:latin typeface="Times New Roman" panose="02020603050405020304" pitchFamily="18" charset="0"/>
              </a:rPr>
              <a:t> </a:t>
            </a:r>
            <a:r>
              <a:rPr lang="ru-RU" dirty="0" err="1">
                <a:latin typeface="Times New Roman" panose="02020603050405020304" pitchFamily="18" charset="0"/>
              </a:rPr>
              <a:t>жарық</a:t>
            </a:r>
            <a:r>
              <a:rPr lang="ru-RU" dirty="0">
                <a:latin typeface="Times New Roman" panose="02020603050405020304" pitchFamily="18" charset="0"/>
              </a:rPr>
              <a:t> </a:t>
            </a:r>
            <a:r>
              <a:rPr lang="ru-RU" dirty="0" err="1">
                <a:latin typeface="Times New Roman" panose="02020603050405020304" pitchFamily="18" charset="0"/>
              </a:rPr>
              <a:t>күні</a:t>
            </a:r>
            <a:r>
              <a:rPr lang="ru-RU" dirty="0">
                <a:latin typeface="Times New Roman" panose="02020603050405020304" pitchFamily="18" charset="0"/>
              </a:rPr>
              <a:t>. </a:t>
            </a:r>
            <a:r>
              <a:rPr lang="ru-RU" dirty="0" err="1">
                <a:latin typeface="Times New Roman" panose="02020603050405020304" pitchFamily="18" charset="0"/>
              </a:rPr>
              <a:t>Күн</a:t>
            </a:r>
            <a:r>
              <a:rPr lang="ru-RU" dirty="0">
                <a:latin typeface="Times New Roman" panose="02020603050405020304" pitchFamily="18" charset="0"/>
              </a:rPr>
              <a:t> </a:t>
            </a:r>
            <a:r>
              <a:rPr lang="ru-RU" dirty="0" err="1">
                <a:latin typeface="Times New Roman" panose="02020603050405020304" pitchFamily="18" charset="0"/>
              </a:rPr>
              <a:t>нұр</a:t>
            </a:r>
            <a:r>
              <a:rPr lang="ru-RU" dirty="0">
                <a:latin typeface="Times New Roman" panose="02020603050405020304" pitchFamily="18" charset="0"/>
              </a:rPr>
              <a:t> </a:t>
            </a:r>
            <a:r>
              <a:rPr lang="ru-RU" dirty="0" err="1">
                <a:latin typeface="Times New Roman" panose="02020603050405020304" pitchFamily="18" charset="0"/>
              </a:rPr>
              <a:t>шашса</a:t>
            </a:r>
            <a:r>
              <a:rPr lang="ru-RU" dirty="0">
                <a:latin typeface="Times New Roman" panose="02020603050405020304" pitchFamily="18" charset="0"/>
              </a:rPr>
              <a:t>, </a:t>
            </a:r>
            <a:r>
              <a:rPr lang="ru-RU" dirty="0" err="1">
                <a:latin typeface="Times New Roman" panose="02020603050405020304" pitchFamily="18" charset="0"/>
              </a:rPr>
              <a:t>кейбір</a:t>
            </a:r>
            <a:r>
              <a:rPr lang="ru-RU" dirty="0">
                <a:latin typeface="Times New Roman" panose="02020603050405020304" pitchFamily="18" charset="0"/>
              </a:rPr>
              <a:t> «</a:t>
            </a:r>
            <a:r>
              <a:rPr lang="ru-RU" dirty="0" err="1">
                <a:latin typeface="Times New Roman" panose="02020603050405020304" pitchFamily="18" charset="0"/>
              </a:rPr>
              <a:t>әдебиеттің</a:t>
            </a:r>
            <a:r>
              <a:rPr lang="ru-RU" dirty="0">
                <a:latin typeface="Times New Roman" panose="02020603050405020304" pitchFamily="18" charset="0"/>
              </a:rPr>
              <a:t> </a:t>
            </a:r>
            <a:r>
              <a:rPr lang="ru-RU" dirty="0" err="1">
                <a:latin typeface="Times New Roman" panose="02020603050405020304" pitchFamily="18" charset="0"/>
              </a:rPr>
              <a:t>жұлдызы</a:t>
            </a:r>
            <a:r>
              <a:rPr lang="ru-RU" dirty="0">
                <a:latin typeface="Times New Roman" panose="02020603050405020304" pitchFamily="18" charset="0"/>
              </a:rPr>
              <a:t> </a:t>
            </a:r>
            <a:r>
              <a:rPr lang="ru-RU" dirty="0" err="1">
                <a:latin typeface="Times New Roman" panose="02020603050405020304" pitchFamily="18" charset="0"/>
              </a:rPr>
              <a:t>боламыз</a:t>
            </a:r>
            <a:r>
              <a:rPr lang="ru-RU" dirty="0">
                <a:latin typeface="Times New Roman" panose="02020603050405020304" pitchFamily="18" charset="0"/>
              </a:rPr>
              <a:t>» </a:t>
            </a:r>
            <a:r>
              <a:rPr lang="ru-RU" dirty="0" err="1">
                <a:latin typeface="Times New Roman" panose="02020603050405020304" pitchFamily="18" charset="0"/>
              </a:rPr>
              <a:t>деп</a:t>
            </a:r>
            <a:r>
              <a:rPr lang="ru-RU" dirty="0">
                <a:latin typeface="Times New Roman" panose="02020603050405020304" pitchFamily="18" charset="0"/>
              </a:rPr>
              <a:t> </a:t>
            </a:r>
            <a:r>
              <a:rPr lang="ru-RU" dirty="0" err="1">
                <a:latin typeface="Times New Roman" panose="02020603050405020304" pitchFamily="18" charset="0"/>
              </a:rPr>
              <a:t>жүргендер</a:t>
            </a:r>
            <a:r>
              <a:rPr lang="ru-RU" dirty="0">
                <a:latin typeface="Times New Roman" panose="02020603050405020304" pitchFamily="18" charset="0"/>
              </a:rPr>
              <a:t> </a:t>
            </a:r>
            <a:r>
              <a:rPr lang="ru-RU" dirty="0" err="1">
                <a:latin typeface="Times New Roman" panose="02020603050405020304" pitchFamily="18" charset="0"/>
              </a:rPr>
              <a:t>сөніп</a:t>
            </a:r>
            <a:r>
              <a:rPr lang="ru-RU" dirty="0">
                <a:latin typeface="Times New Roman" panose="02020603050405020304" pitchFamily="18" charset="0"/>
              </a:rPr>
              <a:t> </a:t>
            </a:r>
            <a:r>
              <a:rPr lang="ru-RU" dirty="0" err="1">
                <a:latin typeface="Times New Roman" panose="02020603050405020304" pitchFamily="18" charset="0"/>
              </a:rPr>
              <a:t>қалады</a:t>
            </a:r>
            <a:r>
              <a:rPr lang="ru-RU" dirty="0">
                <a:latin typeface="Times New Roman" panose="02020603050405020304" pitchFamily="18" charset="0"/>
              </a:rPr>
              <a:t>.</a:t>
            </a:r>
            <a:endParaRPr lang="ru-RU" dirty="0"/>
          </a:p>
          <a:p>
            <a:r>
              <a:rPr lang="ru-RU" dirty="0">
                <a:latin typeface="Times New Roman" panose="02020603050405020304" pitchFamily="18" charset="0"/>
              </a:rPr>
              <a:t/>
            </a:r>
            <a:br>
              <a:rPr lang="ru-RU" dirty="0">
                <a:latin typeface="Times New Roman" panose="02020603050405020304" pitchFamily="18" charset="0"/>
              </a:rPr>
            </a:br>
            <a:endParaRPr lang="ru-RU" dirty="0"/>
          </a:p>
        </p:txBody>
      </p:sp>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3731" y="524256"/>
            <a:ext cx="3780318" cy="2663952"/>
          </a:xfrm>
          <a:prstGeom prst="rect">
            <a:avLst/>
          </a:prstGeom>
        </p:spPr>
      </p:pic>
      <p:pic>
        <p:nvPicPr>
          <p:cNvPr id="6" name="Рисунок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20427" y="3803904"/>
            <a:ext cx="2848725" cy="2731008"/>
          </a:xfrm>
          <a:prstGeom prst="rect">
            <a:avLst/>
          </a:prstGeom>
        </p:spPr>
      </p:pic>
      <p:sp>
        <p:nvSpPr>
          <p:cNvPr id="7" name="Прямоугольник 6"/>
          <p:cNvSpPr/>
          <p:nvPr/>
        </p:nvSpPr>
        <p:spPr>
          <a:xfrm>
            <a:off x="6291072" y="4206240"/>
            <a:ext cx="6096000" cy="1477328"/>
          </a:xfrm>
          <a:prstGeom prst="rect">
            <a:avLst/>
          </a:prstGeom>
        </p:spPr>
        <p:txBody>
          <a:bodyPr>
            <a:spAutoFit/>
          </a:bodyPr>
          <a:lstStyle/>
          <a:p>
            <a:r>
              <a:rPr lang="ru-RU" b="1" dirty="0" err="1">
                <a:latin typeface="Times New Roman" panose="02020603050405020304" pitchFamily="18" charset="0"/>
              </a:rPr>
              <a:t>Зейнолла</a:t>
            </a:r>
            <a:r>
              <a:rPr lang="ru-RU" b="1" dirty="0">
                <a:latin typeface="Times New Roman" panose="02020603050405020304" pitchFamily="18" charset="0"/>
              </a:rPr>
              <a:t> ҚАБДОЛОВ, </a:t>
            </a:r>
            <a:endParaRPr lang="ru-RU" dirty="0"/>
          </a:p>
          <a:p>
            <a:r>
              <a:rPr lang="ru-RU" b="1" dirty="0">
                <a:latin typeface="Times New Roman" panose="02020603050405020304" pitchFamily="18" charset="0"/>
              </a:rPr>
              <a:t>    академик-</a:t>
            </a:r>
            <a:r>
              <a:rPr lang="ru-RU" b="1" dirty="0" err="1">
                <a:latin typeface="Times New Roman" panose="02020603050405020304" pitchFamily="18" charset="0"/>
              </a:rPr>
              <a:t>жазушы</a:t>
            </a:r>
            <a:endParaRPr lang="ru-RU" dirty="0"/>
          </a:p>
          <a:p>
            <a:r>
              <a:rPr lang="ru-RU" dirty="0" smtClean="0">
                <a:latin typeface="Times New Roman" panose="02020603050405020304" pitchFamily="18" charset="0"/>
              </a:rPr>
              <a:t>     </a:t>
            </a:r>
            <a:r>
              <a:rPr lang="ru-RU" dirty="0">
                <a:latin typeface="Times New Roman" panose="02020603050405020304" pitchFamily="18" charset="0"/>
              </a:rPr>
              <a:t> </a:t>
            </a:r>
            <a:r>
              <a:rPr lang="ru-RU" dirty="0" err="1">
                <a:latin typeface="Times New Roman" panose="02020603050405020304" pitchFamily="18" charset="0"/>
              </a:rPr>
              <a:t>Қазақ</a:t>
            </a:r>
            <a:r>
              <a:rPr lang="ru-RU" dirty="0">
                <a:latin typeface="Times New Roman" panose="02020603050405020304" pitchFamily="18" charset="0"/>
              </a:rPr>
              <a:t> </a:t>
            </a:r>
            <a:r>
              <a:rPr lang="ru-RU" dirty="0" err="1">
                <a:latin typeface="Times New Roman" panose="02020603050405020304" pitchFamily="18" charset="0"/>
              </a:rPr>
              <a:t>өлеңінің</a:t>
            </a:r>
            <a:r>
              <a:rPr lang="ru-RU" dirty="0">
                <a:latin typeface="Times New Roman" panose="02020603050405020304" pitchFamily="18" charset="0"/>
              </a:rPr>
              <a:t> </a:t>
            </a:r>
            <a:r>
              <a:rPr lang="ru-RU" dirty="0" err="1">
                <a:latin typeface="Times New Roman" panose="02020603050405020304" pitchFamily="18" charset="0"/>
              </a:rPr>
              <a:t>Абайдан</a:t>
            </a:r>
            <a:r>
              <a:rPr lang="ru-RU" dirty="0">
                <a:latin typeface="Times New Roman" panose="02020603050405020304" pitchFamily="18" charset="0"/>
              </a:rPr>
              <a:t> </a:t>
            </a:r>
            <a:r>
              <a:rPr lang="ru-RU" dirty="0" err="1">
                <a:latin typeface="Times New Roman" panose="02020603050405020304" pitchFamily="18" charset="0"/>
              </a:rPr>
              <a:t>кейінгі</a:t>
            </a:r>
            <a:r>
              <a:rPr lang="ru-RU" dirty="0">
                <a:latin typeface="Times New Roman" panose="02020603050405020304" pitchFamily="18" charset="0"/>
              </a:rPr>
              <a:t> </a:t>
            </a:r>
            <a:r>
              <a:rPr lang="ru-RU" dirty="0" err="1">
                <a:latin typeface="Times New Roman" panose="02020603050405020304" pitchFamily="18" charset="0"/>
              </a:rPr>
              <a:t>алыптарының</a:t>
            </a:r>
            <a:r>
              <a:rPr lang="ru-RU" dirty="0">
                <a:latin typeface="Times New Roman" panose="02020603050405020304" pitchFamily="18" charset="0"/>
              </a:rPr>
              <a:t>, </a:t>
            </a:r>
            <a:r>
              <a:rPr lang="ru-RU" dirty="0" err="1">
                <a:latin typeface="Times New Roman" panose="02020603050405020304" pitchFamily="18" charset="0"/>
              </a:rPr>
              <a:t>айтулы</a:t>
            </a:r>
            <a:r>
              <a:rPr lang="ru-RU" dirty="0">
                <a:latin typeface="Times New Roman" panose="02020603050405020304" pitchFamily="18" charset="0"/>
              </a:rPr>
              <a:t> алтын </a:t>
            </a:r>
            <a:r>
              <a:rPr lang="ru-RU" dirty="0" err="1">
                <a:latin typeface="Times New Roman" panose="02020603050405020304" pitchFamily="18" charset="0"/>
              </a:rPr>
              <a:t>діңгектерінің</a:t>
            </a:r>
            <a:r>
              <a:rPr lang="ru-RU" dirty="0">
                <a:latin typeface="Times New Roman" panose="02020603050405020304" pitchFamily="18" charset="0"/>
              </a:rPr>
              <a:t> </a:t>
            </a:r>
            <a:r>
              <a:rPr lang="ru-RU" dirty="0" err="1">
                <a:latin typeface="Times New Roman" panose="02020603050405020304" pitchFamily="18" charset="0"/>
              </a:rPr>
              <a:t>бірі</a:t>
            </a:r>
            <a:r>
              <a:rPr lang="ru-RU" dirty="0">
                <a:latin typeface="Times New Roman" panose="02020603050405020304" pitchFamily="18" charset="0"/>
              </a:rPr>
              <a:t> </a:t>
            </a:r>
            <a:r>
              <a:rPr lang="ru-RU" dirty="0" err="1">
                <a:latin typeface="Times New Roman" panose="02020603050405020304" pitchFamily="18" charset="0"/>
              </a:rPr>
              <a:t>ғана</a:t>
            </a:r>
            <a:r>
              <a:rPr lang="ru-RU" dirty="0">
                <a:latin typeface="Times New Roman" panose="02020603050405020304" pitchFamily="18" charset="0"/>
              </a:rPr>
              <a:t> </a:t>
            </a:r>
            <a:r>
              <a:rPr lang="ru-RU" dirty="0" err="1">
                <a:latin typeface="Times New Roman" panose="02020603050405020304" pitchFamily="18" charset="0"/>
              </a:rPr>
              <a:t>емес</a:t>
            </a:r>
            <a:r>
              <a:rPr lang="ru-RU" dirty="0">
                <a:latin typeface="Times New Roman" panose="02020603050405020304" pitchFamily="18" charset="0"/>
              </a:rPr>
              <a:t>, </a:t>
            </a:r>
            <a:r>
              <a:rPr lang="ru-RU" dirty="0" err="1">
                <a:latin typeface="Times New Roman" panose="02020603050405020304" pitchFamily="18" charset="0"/>
              </a:rPr>
              <a:t>бірегейі</a:t>
            </a:r>
            <a:r>
              <a:rPr lang="ru-RU" dirty="0">
                <a:latin typeface="Times New Roman" panose="02020603050405020304" pitchFamily="18" charset="0"/>
              </a:rPr>
              <a:t> – </a:t>
            </a:r>
            <a:r>
              <a:rPr lang="ru-RU" dirty="0" err="1">
                <a:latin typeface="Times New Roman" panose="02020603050405020304" pitchFamily="18" charset="0"/>
              </a:rPr>
              <a:t>Мағжан</a:t>
            </a:r>
            <a:r>
              <a:rPr lang="ru-RU" dirty="0">
                <a:latin typeface="Times New Roman" panose="02020603050405020304" pitchFamily="18" charset="0"/>
              </a:rPr>
              <a:t> </a:t>
            </a:r>
            <a:r>
              <a:rPr lang="ru-RU" dirty="0" err="1">
                <a:latin typeface="Times New Roman" panose="02020603050405020304" pitchFamily="18" charset="0"/>
              </a:rPr>
              <a:t>Жұмабаев</a:t>
            </a:r>
            <a:endParaRPr lang="ru-RU" dirty="0"/>
          </a:p>
        </p:txBody>
      </p:sp>
    </p:spTree>
    <p:extLst>
      <p:ext uri="{BB962C8B-B14F-4D97-AF65-F5344CB8AC3E}">
        <p14:creationId xmlns:p14="http://schemas.microsoft.com/office/powerpoint/2010/main" val="42627138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pic>
        <p:nvPicPr>
          <p:cNvPr id="4" name="Записанный звук">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48201" y="5440680"/>
            <a:ext cx="609600" cy="609600"/>
          </a:xfrm>
          <a:prstGeom prst="rect">
            <a:avLst/>
          </a:prstGeom>
        </p:spPr>
      </p:pic>
      <p:pic>
        <p:nvPicPr>
          <p:cNvPr id="1026" name="Picture 2" descr="Цветы Анимация, анимашки"/>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1" y="0"/>
            <a:ext cx="4937760" cy="4705351"/>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Цветы Анимация, анимашки"/>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3893883" y="2109596"/>
            <a:ext cx="4640517" cy="470535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Цветы Анимация, анимашки"/>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7220839" y="-1"/>
            <a:ext cx="5080890" cy="47053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3196946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92519"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3">
            <a:lumMod val="40000"/>
            <a:lumOff val="60000"/>
          </a:schemeClr>
        </a:solidFill>
        <a:effectLst/>
      </p:bgPr>
    </p:bg>
    <p:spTree>
      <p:nvGrpSpPr>
        <p:cNvPr id="1" name=""/>
        <p:cNvGrpSpPr/>
        <p:nvPr/>
      </p:nvGrpSpPr>
      <p:grpSpPr>
        <a:xfrm>
          <a:off x="0" y="0"/>
          <a:ext cx="0" cy="0"/>
          <a:chOff x="0" y="0"/>
          <a:chExt cx="0" cy="0"/>
        </a:xfrm>
      </p:grpSpPr>
      <p:graphicFrame>
        <p:nvGraphicFramePr>
          <p:cNvPr id="4" name="Таблица 3"/>
          <p:cNvGraphicFramePr>
            <a:graphicFrameLocks noGrp="1"/>
          </p:cNvGraphicFramePr>
          <p:nvPr>
            <p:extLst>
              <p:ext uri="{D42A27DB-BD31-4B8C-83A1-F6EECF244321}">
                <p14:modId xmlns:p14="http://schemas.microsoft.com/office/powerpoint/2010/main" val="3664932698"/>
              </p:ext>
            </p:extLst>
          </p:nvPr>
        </p:nvGraphicFramePr>
        <p:xfrm>
          <a:off x="938783" y="1804416"/>
          <a:ext cx="10345743" cy="2804160"/>
        </p:xfrm>
        <a:graphic>
          <a:graphicData uri="http://schemas.openxmlformats.org/drawingml/2006/table">
            <a:tbl>
              <a:tblPr firstRow="1" bandRow="1">
                <a:tableStyleId>{5C22544A-7EE6-4342-B048-85BDC9FD1C3A}</a:tableStyleId>
              </a:tblPr>
              <a:tblGrid>
                <a:gridCol w="3448581"/>
                <a:gridCol w="3448581"/>
                <a:gridCol w="3448581"/>
              </a:tblGrid>
              <a:tr h="668170">
                <a:tc>
                  <a:txBody>
                    <a:bodyPr/>
                    <a:lstStyle/>
                    <a:p>
                      <a:pPr algn="ctr"/>
                      <a:r>
                        <a:rPr lang="ru-RU" sz="4000" dirty="0" smtClean="0">
                          <a:latin typeface="Times New Roman" panose="02020603050405020304" pitchFamily="18" charset="0"/>
                          <a:cs typeface="Times New Roman" panose="02020603050405020304" pitchFamily="18" charset="0"/>
                        </a:rPr>
                        <a:t>С</a:t>
                      </a:r>
                      <a:r>
                        <a:rPr lang="kk-KZ" sz="4000" dirty="0" smtClean="0">
                          <a:latin typeface="Times New Roman" panose="02020603050405020304" pitchFamily="18" charset="0"/>
                          <a:cs typeface="Times New Roman" panose="02020603050405020304" pitchFamily="18" charset="0"/>
                        </a:rPr>
                        <a:t>өздер</a:t>
                      </a:r>
                      <a:endParaRPr lang="ru-RU" sz="4000" dirty="0">
                        <a:latin typeface="Times New Roman" panose="02020603050405020304" pitchFamily="18" charset="0"/>
                        <a:cs typeface="Times New Roman" panose="02020603050405020304" pitchFamily="18" charset="0"/>
                      </a:endParaRPr>
                    </a:p>
                  </a:txBody>
                  <a:tcPr/>
                </a:tc>
                <a:tc>
                  <a:txBody>
                    <a:bodyPr/>
                    <a:lstStyle/>
                    <a:p>
                      <a:pPr algn="ctr"/>
                      <a:r>
                        <a:rPr lang="kk-KZ" sz="4000" dirty="0" smtClean="0">
                          <a:latin typeface="Times New Roman" panose="02020603050405020304" pitchFamily="18" charset="0"/>
                          <a:cs typeface="Times New Roman" panose="02020603050405020304" pitchFamily="18" charset="0"/>
                        </a:rPr>
                        <a:t>Синонимдер </a:t>
                      </a:r>
                      <a:endParaRPr lang="ru-RU" sz="4000" dirty="0">
                        <a:latin typeface="Times New Roman" panose="02020603050405020304" pitchFamily="18" charset="0"/>
                        <a:cs typeface="Times New Roman" panose="02020603050405020304" pitchFamily="18" charset="0"/>
                      </a:endParaRPr>
                    </a:p>
                  </a:txBody>
                  <a:tcPr/>
                </a:tc>
                <a:tc>
                  <a:txBody>
                    <a:bodyPr/>
                    <a:lstStyle/>
                    <a:p>
                      <a:pPr algn="ctr"/>
                      <a:r>
                        <a:rPr lang="kk-KZ" sz="4000" dirty="0" smtClean="0">
                          <a:latin typeface="Times New Roman" panose="02020603050405020304" pitchFamily="18" charset="0"/>
                          <a:cs typeface="Times New Roman" panose="02020603050405020304" pitchFamily="18" charset="0"/>
                        </a:rPr>
                        <a:t>Антонимдер </a:t>
                      </a:r>
                      <a:endParaRPr lang="ru-RU" sz="4000" dirty="0">
                        <a:latin typeface="Times New Roman" panose="02020603050405020304" pitchFamily="18" charset="0"/>
                        <a:cs typeface="Times New Roman" panose="02020603050405020304" pitchFamily="18" charset="0"/>
                      </a:endParaRPr>
                    </a:p>
                  </a:txBody>
                  <a:tcPr/>
                </a:tc>
              </a:tr>
              <a:tr h="668170">
                <a:tc>
                  <a:txBody>
                    <a:bodyPr/>
                    <a:lstStyle/>
                    <a:p>
                      <a:pPr algn="l"/>
                      <a:r>
                        <a:rPr lang="kk-KZ" sz="4000" dirty="0" smtClean="0">
                          <a:latin typeface="Times New Roman" panose="02020603050405020304" pitchFamily="18" charset="0"/>
                          <a:cs typeface="Times New Roman" panose="02020603050405020304" pitchFamily="18" charset="0"/>
                        </a:rPr>
                        <a:t>Алғашқы</a:t>
                      </a:r>
                      <a:endParaRPr lang="ru-RU" sz="4000" dirty="0">
                        <a:latin typeface="Times New Roman" panose="02020603050405020304" pitchFamily="18" charset="0"/>
                        <a:cs typeface="Times New Roman" panose="02020603050405020304" pitchFamily="18" charset="0"/>
                      </a:endParaRPr>
                    </a:p>
                  </a:txBody>
                  <a:tcPr/>
                </a:tc>
                <a:tc>
                  <a:txBody>
                    <a:bodyPr/>
                    <a:lstStyle/>
                    <a:p>
                      <a:pPr algn="ctr"/>
                      <a:endParaRPr lang="ru-RU" sz="4000" dirty="0">
                        <a:latin typeface="Times New Roman" panose="02020603050405020304" pitchFamily="18" charset="0"/>
                        <a:cs typeface="Times New Roman" panose="02020603050405020304" pitchFamily="18" charset="0"/>
                      </a:endParaRPr>
                    </a:p>
                  </a:txBody>
                  <a:tcPr/>
                </a:tc>
                <a:tc>
                  <a:txBody>
                    <a:bodyPr/>
                    <a:lstStyle/>
                    <a:p>
                      <a:pPr algn="ctr"/>
                      <a:endParaRPr lang="ru-RU" sz="4000" dirty="0">
                        <a:latin typeface="Times New Roman" panose="02020603050405020304" pitchFamily="18" charset="0"/>
                        <a:cs typeface="Times New Roman" panose="02020603050405020304" pitchFamily="18" charset="0"/>
                      </a:endParaRPr>
                    </a:p>
                  </a:txBody>
                  <a:tcPr/>
                </a:tc>
              </a:tr>
              <a:tr h="668170">
                <a:tc>
                  <a:txBody>
                    <a:bodyPr/>
                    <a:lstStyle/>
                    <a:p>
                      <a:pPr algn="l"/>
                      <a:r>
                        <a:rPr lang="kk-KZ" sz="4000" dirty="0" smtClean="0">
                          <a:latin typeface="Times New Roman" panose="02020603050405020304" pitchFamily="18" charset="0"/>
                          <a:cs typeface="Times New Roman" panose="02020603050405020304" pitchFamily="18" charset="0"/>
                        </a:rPr>
                        <a:t>Сүю</a:t>
                      </a:r>
                      <a:endParaRPr lang="ru-RU" sz="4000" dirty="0">
                        <a:latin typeface="Times New Roman" panose="02020603050405020304" pitchFamily="18" charset="0"/>
                        <a:cs typeface="Times New Roman" panose="02020603050405020304" pitchFamily="18" charset="0"/>
                      </a:endParaRPr>
                    </a:p>
                  </a:txBody>
                  <a:tcPr/>
                </a:tc>
                <a:tc>
                  <a:txBody>
                    <a:bodyPr/>
                    <a:lstStyle/>
                    <a:p>
                      <a:pPr algn="ctr"/>
                      <a:endParaRPr lang="ru-RU" sz="4000" dirty="0">
                        <a:latin typeface="Times New Roman" panose="02020603050405020304" pitchFamily="18" charset="0"/>
                        <a:cs typeface="Times New Roman" panose="02020603050405020304" pitchFamily="18" charset="0"/>
                      </a:endParaRPr>
                    </a:p>
                  </a:txBody>
                  <a:tcPr/>
                </a:tc>
                <a:tc>
                  <a:txBody>
                    <a:bodyPr/>
                    <a:lstStyle/>
                    <a:p>
                      <a:pPr algn="ctr"/>
                      <a:endParaRPr lang="ru-RU" sz="4000" dirty="0">
                        <a:latin typeface="Times New Roman" panose="02020603050405020304" pitchFamily="18" charset="0"/>
                        <a:cs typeface="Times New Roman" panose="02020603050405020304" pitchFamily="18" charset="0"/>
                      </a:endParaRPr>
                    </a:p>
                  </a:txBody>
                  <a:tcPr/>
                </a:tc>
              </a:tr>
              <a:tr h="668170">
                <a:tc>
                  <a:txBody>
                    <a:bodyPr/>
                    <a:lstStyle/>
                    <a:p>
                      <a:pPr algn="l"/>
                      <a:r>
                        <a:rPr lang="kk-KZ" sz="4000" dirty="0" smtClean="0">
                          <a:latin typeface="Times New Roman" panose="02020603050405020304" pitchFamily="18" charset="0"/>
                          <a:cs typeface="Times New Roman" panose="02020603050405020304" pitchFamily="18" charset="0"/>
                        </a:rPr>
                        <a:t>Күштілік </a:t>
                      </a:r>
                      <a:endParaRPr lang="ru-RU" sz="4000" dirty="0">
                        <a:latin typeface="Times New Roman" panose="02020603050405020304" pitchFamily="18" charset="0"/>
                        <a:cs typeface="Times New Roman" panose="02020603050405020304" pitchFamily="18" charset="0"/>
                      </a:endParaRPr>
                    </a:p>
                  </a:txBody>
                  <a:tcPr/>
                </a:tc>
                <a:tc>
                  <a:txBody>
                    <a:bodyPr/>
                    <a:lstStyle/>
                    <a:p>
                      <a:pPr algn="ctr"/>
                      <a:endParaRPr lang="ru-RU" sz="4000" dirty="0">
                        <a:latin typeface="Times New Roman" panose="02020603050405020304" pitchFamily="18" charset="0"/>
                        <a:cs typeface="Times New Roman" panose="02020603050405020304" pitchFamily="18" charset="0"/>
                      </a:endParaRPr>
                    </a:p>
                  </a:txBody>
                  <a:tcPr/>
                </a:tc>
                <a:tc>
                  <a:txBody>
                    <a:bodyPr/>
                    <a:lstStyle/>
                    <a:p>
                      <a:pPr algn="ctr"/>
                      <a:endParaRPr lang="ru-RU" sz="4000" dirty="0">
                        <a:latin typeface="Times New Roman" panose="02020603050405020304" pitchFamily="18" charset="0"/>
                        <a:cs typeface="Times New Roman" panose="02020603050405020304" pitchFamily="18" charset="0"/>
                      </a:endParaRPr>
                    </a:p>
                  </a:txBody>
                  <a:tcPr/>
                </a:tc>
              </a:tr>
            </a:tbl>
          </a:graphicData>
        </a:graphic>
      </p:graphicFrame>
      <p:pic>
        <p:nvPicPr>
          <p:cNvPr id="1026" name="Picture 2" descr="Бабочки Анимация, анимашки"/>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0" y="93934"/>
            <a:ext cx="1447038" cy="182706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Бабочки Анимация, анимашки"/>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rot="19482712">
            <a:off x="311584" y="4654247"/>
            <a:ext cx="1834462" cy="1991932"/>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Бабочки Анимация, анимашки"/>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rot="21205736" flipH="1">
            <a:off x="10736088" y="163723"/>
            <a:ext cx="1340220" cy="2098914"/>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Бабочки Анимация, анимашки"/>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flipH="1">
            <a:off x="10216896" y="4665756"/>
            <a:ext cx="1755646" cy="18270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5292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5" name="Двойная волна 4"/>
          <p:cNvSpPr/>
          <p:nvPr/>
        </p:nvSpPr>
        <p:spPr>
          <a:xfrm>
            <a:off x="390144" y="210311"/>
            <a:ext cx="5205984" cy="1167385"/>
          </a:xfrm>
          <a:prstGeom prst="doubleWav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ru-RU" dirty="0"/>
          </a:p>
        </p:txBody>
      </p:sp>
      <p:sp>
        <p:nvSpPr>
          <p:cNvPr id="6" name="Прямоугольник 5"/>
          <p:cNvSpPr/>
          <p:nvPr/>
        </p:nvSpPr>
        <p:spPr>
          <a:xfrm>
            <a:off x="609600" y="719463"/>
            <a:ext cx="6096000" cy="830997"/>
          </a:xfrm>
          <a:prstGeom prst="rect">
            <a:avLst/>
          </a:prstGeom>
        </p:spPr>
        <p:txBody>
          <a:bodyPr>
            <a:spAutoFit/>
          </a:bodyPr>
          <a:lstStyle/>
          <a:p>
            <a:r>
              <a:rPr lang="ru-RU" sz="2400" dirty="0">
                <a:solidFill>
                  <a:schemeClr val="accent5"/>
                </a:solidFill>
                <a:latin typeface="Times New Roman" panose="02020603050405020304" pitchFamily="18" charset="0"/>
                <a:ea typeface="Calibri" panose="020F0502020204030204" pitchFamily="34" charset="0"/>
              </a:rPr>
              <a:t>1) </a:t>
            </a:r>
            <a:r>
              <a:rPr lang="ru-RU" sz="2400" dirty="0" err="1">
                <a:solidFill>
                  <a:schemeClr val="accent5"/>
                </a:solidFill>
                <a:latin typeface="Times New Roman" panose="02020603050405020304" pitchFamily="18" charset="0"/>
                <a:ea typeface="Calibri" panose="020F0502020204030204" pitchFamily="34" charset="0"/>
              </a:rPr>
              <a:t>Ақын</a:t>
            </a:r>
            <a:r>
              <a:rPr lang="ru-RU" sz="2400" dirty="0">
                <a:solidFill>
                  <a:schemeClr val="accent5"/>
                </a:solidFill>
                <a:latin typeface="Times New Roman" panose="02020603050405020304" pitchFamily="18" charset="0"/>
                <a:ea typeface="Calibri" panose="020F0502020204030204" pitchFamily="34" charset="0"/>
              </a:rPr>
              <a:t> </a:t>
            </a:r>
            <a:r>
              <a:rPr lang="ru-RU" sz="2400" dirty="0" err="1">
                <a:solidFill>
                  <a:schemeClr val="accent5"/>
                </a:solidFill>
                <a:latin typeface="Times New Roman" panose="02020603050405020304" pitchFamily="18" charset="0"/>
                <a:ea typeface="Calibri" panose="020F0502020204030204" pitchFamily="34" charset="0"/>
              </a:rPr>
              <a:t>кімдерді</a:t>
            </a:r>
            <a:r>
              <a:rPr lang="ru-RU" sz="2400" dirty="0">
                <a:solidFill>
                  <a:schemeClr val="accent5"/>
                </a:solidFill>
                <a:latin typeface="Times New Roman" panose="02020603050405020304" pitchFamily="18" charset="0"/>
                <a:ea typeface="Calibri" panose="020F0502020204030204" pitchFamily="34" charset="0"/>
              </a:rPr>
              <a:t>, </a:t>
            </a:r>
            <a:r>
              <a:rPr lang="ru-RU" sz="2400" dirty="0" err="1">
                <a:solidFill>
                  <a:schemeClr val="accent5"/>
                </a:solidFill>
                <a:latin typeface="Times New Roman" panose="02020603050405020304" pitchFamily="18" charset="0"/>
                <a:ea typeface="Calibri" panose="020F0502020204030204" pitchFamily="34" charset="0"/>
              </a:rPr>
              <a:t>нелерді</a:t>
            </a:r>
            <a:r>
              <a:rPr lang="ru-RU" sz="2400" dirty="0">
                <a:solidFill>
                  <a:schemeClr val="accent5"/>
                </a:solidFill>
                <a:latin typeface="Times New Roman" panose="02020603050405020304" pitchFamily="18" charset="0"/>
                <a:ea typeface="Calibri" panose="020F0502020204030204" pitchFamily="34" charset="0"/>
              </a:rPr>
              <a:t> </a:t>
            </a:r>
            <a:r>
              <a:rPr lang="ru-RU" sz="2400" dirty="0" err="1">
                <a:solidFill>
                  <a:schemeClr val="accent5"/>
                </a:solidFill>
                <a:latin typeface="Times New Roman" panose="02020603050405020304" pitchFamily="18" charset="0"/>
                <a:ea typeface="Calibri" panose="020F0502020204030204" pitchFamily="34" charset="0"/>
              </a:rPr>
              <a:t>сүйеді</a:t>
            </a:r>
            <a:r>
              <a:rPr lang="ru-RU" sz="2400" dirty="0">
                <a:solidFill>
                  <a:schemeClr val="accent5"/>
                </a:solidFill>
                <a:latin typeface="Times New Roman" panose="02020603050405020304" pitchFamily="18" charset="0"/>
                <a:ea typeface="Calibri" panose="020F0502020204030204" pitchFamily="34" charset="0"/>
              </a:rPr>
              <a:t>?</a:t>
            </a:r>
            <a:br>
              <a:rPr lang="ru-RU" sz="2400" dirty="0">
                <a:solidFill>
                  <a:schemeClr val="accent5"/>
                </a:solidFill>
                <a:latin typeface="Times New Roman" panose="02020603050405020304" pitchFamily="18" charset="0"/>
                <a:ea typeface="Calibri" panose="020F0502020204030204" pitchFamily="34" charset="0"/>
              </a:rPr>
            </a:br>
            <a:endParaRPr lang="ru-RU" sz="2400" dirty="0">
              <a:solidFill>
                <a:schemeClr val="accent5"/>
              </a:solidFill>
            </a:endParaRPr>
          </a:p>
        </p:txBody>
      </p:sp>
      <p:sp>
        <p:nvSpPr>
          <p:cNvPr id="7" name="Двойная волна 6"/>
          <p:cNvSpPr/>
          <p:nvPr/>
        </p:nvSpPr>
        <p:spPr>
          <a:xfrm>
            <a:off x="6284976" y="1276340"/>
            <a:ext cx="5102352" cy="1093127"/>
          </a:xfrm>
          <a:prstGeom prst="doubleWav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ru-RU" sz="2000" dirty="0">
                <a:solidFill>
                  <a:schemeClr val="accent5"/>
                </a:solidFill>
                <a:latin typeface="Times New Roman" panose="02020603050405020304" pitchFamily="18" charset="0"/>
                <a:cs typeface="Times New Roman" panose="02020603050405020304" pitchFamily="18" charset="0"/>
              </a:rPr>
              <a:t>2) </a:t>
            </a:r>
            <a:r>
              <a:rPr lang="ru-RU" sz="2000" dirty="0" err="1">
                <a:solidFill>
                  <a:schemeClr val="accent5"/>
                </a:solidFill>
                <a:latin typeface="Times New Roman" panose="02020603050405020304" pitchFamily="18" charset="0"/>
                <a:cs typeface="Times New Roman" panose="02020603050405020304" pitchFamily="18" charset="0"/>
              </a:rPr>
              <a:t>Ақынның</a:t>
            </a:r>
            <a:r>
              <a:rPr lang="ru-RU" sz="2000" dirty="0">
                <a:solidFill>
                  <a:schemeClr val="accent5"/>
                </a:solidFill>
                <a:latin typeface="Times New Roman" panose="02020603050405020304" pitchFamily="18" charset="0"/>
                <a:cs typeface="Times New Roman" panose="02020603050405020304" pitchFamily="18" charset="0"/>
              </a:rPr>
              <a:t> </a:t>
            </a:r>
            <a:r>
              <a:rPr lang="ru-RU" sz="2000" dirty="0" err="1">
                <a:solidFill>
                  <a:schemeClr val="accent5"/>
                </a:solidFill>
                <a:latin typeface="Times New Roman" panose="02020603050405020304" pitchFamily="18" charset="0"/>
                <a:cs typeface="Times New Roman" panose="02020603050405020304" pitchFamily="18" charset="0"/>
              </a:rPr>
              <a:t>анасына</a:t>
            </a:r>
            <a:r>
              <a:rPr lang="ru-RU" sz="2000" dirty="0">
                <a:solidFill>
                  <a:schemeClr val="accent5"/>
                </a:solidFill>
                <a:latin typeface="Times New Roman" panose="02020603050405020304" pitchFamily="18" charset="0"/>
                <a:cs typeface="Times New Roman" panose="02020603050405020304" pitchFamily="18" charset="0"/>
              </a:rPr>
              <a:t> </a:t>
            </a:r>
            <a:r>
              <a:rPr lang="ru-RU" sz="2000" dirty="0" err="1">
                <a:solidFill>
                  <a:schemeClr val="accent5"/>
                </a:solidFill>
                <a:latin typeface="Times New Roman" panose="02020603050405020304" pitchFamily="18" charset="0"/>
                <a:cs typeface="Times New Roman" panose="02020603050405020304" pitchFamily="18" charset="0"/>
              </a:rPr>
              <a:t>деген</a:t>
            </a:r>
            <a:r>
              <a:rPr lang="ru-RU" sz="2000" dirty="0">
                <a:solidFill>
                  <a:schemeClr val="accent5"/>
                </a:solidFill>
                <a:latin typeface="Times New Roman" panose="02020603050405020304" pitchFamily="18" charset="0"/>
                <a:cs typeface="Times New Roman" panose="02020603050405020304" pitchFamily="18" charset="0"/>
              </a:rPr>
              <a:t> </a:t>
            </a:r>
            <a:r>
              <a:rPr lang="ru-RU" sz="2000" dirty="0" err="1">
                <a:solidFill>
                  <a:schemeClr val="accent5"/>
                </a:solidFill>
                <a:latin typeface="Times New Roman" panose="02020603050405020304" pitchFamily="18" charset="0"/>
                <a:cs typeface="Times New Roman" panose="02020603050405020304" pitchFamily="18" charset="0"/>
              </a:rPr>
              <a:t>сүйіспеншілігін</a:t>
            </a:r>
            <a:r>
              <a:rPr lang="ru-RU" sz="2000" dirty="0">
                <a:solidFill>
                  <a:schemeClr val="accent5"/>
                </a:solidFill>
                <a:latin typeface="Times New Roman" panose="02020603050405020304" pitchFamily="18" charset="0"/>
                <a:cs typeface="Times New Roman" panose="02020603050405020304" pitchFamily="18" charset="0"/>
              </a:rPr>
              <a:t> </a:t>
            </a:r>
            <a:r>
              <a:rPr lang="ru-RU" sz="2000" dirty="0" err="1">
                <a:solidFill>
                  <a:schemeClr val="accent5"/>
                </a:solidFill>
                <a:latin typeface="Times New Roman" panose="02020603050405020304" pitchFamily="18" charset="0"/>
                <a:cs typeface="Times New Roman" panose="02020603050405020304" pitchFamily="18" charset="0"/>
              </a:rPr>
              <a:t>көрсететін</a:t>
            </a:r>
            <a:r>
              <a:rPr lang="ru-RU" sz="2000" dirty="0">
                <a:solidFill>
                  <a:schemeClr val="accent5"/>
                </a:solidFill>
                <a:latin typeface="Times New Roman" panose="02020603050405020304" pitchFamily="18" charset="0"/>
                <a:cs typeface="Times New Roman" panose="02020603050405020304" pitchFamily="18" charset="0"/>
              </a:rPr>
              <a:t> </a:t>
            </a:r>
            <a:r>
              <a:rPr lang="ru-RU" sz="2000" dirty="0" err="1">
                <a:solidFill>
                  <a:schemeClr val="accent5"/>
                </a:solidFill>
                <a:latin typeface="Times New Roman" panose="02020603050405020304" pitchFamily="18" charset="0"/>
                <a:cs typeface="Times New Roman" panose="02020603050405020304" pitchFamily="18" charset="0"/>
              </a:rPr>
              <a:t>өлең</a:t>
            </a:r>
            <a:r>
              <a:rPr lang="ru-RU" sz="2000" dirty="0">
                <a:solidFill>
                  <a:schemeClr val="accent5"/>
                </a:solidFill>
                <a:latin typeface="Times New Roman" panose="02020603050405020304" pitchFamily="18" charset="0"/>
                <a:cs typeface="Times New Roman" panose="02020603050405020304" pitchFamily="18" charset="0"/>
              </a:rPr>
              <a:t> </a:t>
            </a:r>
            <a:r>
              <a:rPr lang="ru-RU" sz="2000" dirty="0" err="1">
                <a:solidFill>
                  <a:schemeClr val="accent5"/>
                </a:solidFill>
                <a:latin typeface="Times New Roman" panose="02020603050405020304" pitchFamily="18" charset="0"/>
                <a:cs typeface="Times New Roman" panose="02020603050405020304" pitchFamily="18" charset="0"/>
              </a:rPr>
              <a:t>жолдарын</a:t>
            </a:r>
            <a:r>
              <a:rPr lang="ru-RU" sz="2000" dirty="0">
                <a:solidFill>
                  <a:schemeClr val="accent5"/>
                </a:solidFill>
                <a:latin typeface="Times New Roman" panose="02020603050405020304" pitchFamily="18" charset="0"/>
                <a:cs typeface="Times New Roman" panose="02020603050405020304" pitchFamily="18" charset="0"/>
              </a:rPr>
              <a:t> </a:t>
            </a:r>
            <a:r>
              <a:rPr lang="ru-RU" sz="2000" dirty="0" err="1">
                <a:solidFill>
                  <a:schemeClr val="accent5"/>
                </a:solidFill>
                <a:latin typeface="Times New Roman" panose="02020603050405020304" pitchFamily="18" charset="0"/>
                <a:cs typeface="Times New Roman" panose="02020603050405020304" pitchFamily="18" charset="0"/>
              </a:rPr>
              <a:t>тауып</a:t>
            </a:r>
            <a:r>
              <a:rPr lang="ru-RU" sz="2000" dirty="0">
                <a:solidFill>
                  <a:schemeClr val="accent5"/>
                </a:solidFill>
                <a:latin typeface="Times New Roman" panose="02020603050405020304" pitchFamily="18" charset="0"/>
                <a:cs typeface="Times New Roman" panose="02020603050405020304" pitchFamily="18" charset="0"/>
              </a:rPr>
              <a:t> </a:t>
            </a:r>
            <a:r>
              <a:rPr lang="ru-RU" sz="2000" dirty="0" err="1">
                <a:solidFill>
                  <a:schemeClr val="accent5"/>
                </a:solidFill>
                <a:latin typeface="Times New Roman" panose="02020603050405020304" pitchFamily="18" charset="0"/>
                <a:cs typeface="Times New Roman" panose="02020603050405020304" pitchFamily="18" charset="0"/>
              </a:rPr>
              <a:t>оқыңдар</a:t>
            </a:r>
            <a:endParaRPr lang="ru-RU" sz="2000" dirty="0">
              <a:solidFill>
                <a:schemeClr val="accent5"/>
              </a:solidFill>
              <a:latin typeface="Times New Roman" panose="02020603050405020304" pitchFamily="18" charset="0"/>
              <a:cs typeface="Times New Roman" panose="02020603050405020304" pitchFamily="18" charset="0"/>
            </a:endParaRPr>
          </a:p>
        </p:txBody>
      </p:sp>
      <p:sp>
        <p:nvSpPr>
          <p:cNvPr id="8" name="Двойная волна 7"/>
          <p:cNvSpPr/>
          <p:nvPr/>
        </p:nvSpPr>
        <p:spPr>
          <a:xfrm>
            <a:off x="515112" y="2228088"/>
            <a:ext cx="4956048" cy="1153116"/>
          </a:xfrm>
          <a:prstGeom prst="doubleWav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ru-RU" sz="2000" dirty="0">
                <a:solidFill>
                  <a:schemeClr val="accent5"/>
                </a:solidFill>
                <a:latin typeface="Times New Roman" panose="02020603050405020304" pitchFamily="18" charset="0"/>
                <a:cs typeface="Times New Roman" panose="02020603050405020304" pitchFamily="18" charset="0"/>
              </a:rPr>
              <a:t>3) </a:t>
            </a:r>
            <a:r>
              <a:rPr lang="ru-RU" sz="2000" dirty="0" err="1">
                <a:solidFill>
                  <a:schemeClr val="accent5"/>
                </a:solidFill>
                <a:latin typeface="Times New Roman" panose="02020603050405020304" pitchFamily="18" charset="0"/>
                <a:cs typeface="Times New Roman" panose="02020603050405020304" pitchFamily="18" charset="0"/>
              </a:rPr>
              <a:t>Ақын</a:t>
            </a:r>
            <a:r>
              <a:rPr lang="ru-RU" sz="2000" dirty="0">
                <a:solidFill>
                  <a:schemeClr val="accent5"/>
                </a:solidFill>
                <a:latin typeface="Times New Roman" panose="02020603050405020304" pitchFamily="18" charset="0"/>
                <a:cs typeface="Times New Roman" panose="02020603050405020304" pitchFamily="18" charset="0"/>
              </a:rPr>
              <a:t> жары </a:t>
            </a:r>
            <a:r>
              <a:rPr lang="ru-RU" sz="2000" dirty="0" err="1">
                <a:solidFill>
                  <a:schemeClr val="accent5"/>
                </a:solidFill>
                <a:latin typeface="Times New Roman" panose="02020603050405020304" pitchFamily="18" charset="0"/>
                <a:cs typeface="Times New Roman" panose="02020603050405020304" pitchFamily="18" charset="0"/>
              </a:rPr>
              <a:t>қай</a:t>
            </a:r>
            <a:r>
              <a:rPr lang="ru-RU" sz="2000" dirty="0">
                <a:solidFill>
                  <a:schemeClr val="accent5"/>
                </a:solidFill>
                <a:latin typeface="Times New Roman" panose="02020603050405020304" pitchFamily="18" charset="0"/>
                <a:cs typeface="Times New Roman" panose="02020603050405020304" pitchFamily="18" charset="0"/>
              </a:rPr>
              <a:t> </a:t>
            </a:r>
            <a:r>
              <a:rPr lang="ru-RU" sz="2000" dirty="0" err="1">
                <a:solidFill>
                  <a:schemeClr val="accent5"/>
                </a:solidFill>
                <a:latin typeface="Times New Roman" panose="02020603050405020304" pitchFamily="18" charset="0"/>
                <a:cs typeface="Times New Roman" panose="02020603050405020304" pitchFamily="18" charset="0"/>
              </a:rPr>
              <a:t>жолдарда</a:t>
            </a:r>
            <a:r>
              <a:rPr lang="ru-RU" sz="2000" dirty="0">
                <a:solidFill>
                  <a:schemeClr val="accent5"/>
                </a:solidFill>
                <a:latin typeface="Times New Roman" panose="02020603050405020304" pitchFamily="18" charset="0"/>
                <a:cs typeface="Times New Roman" panose="02020603050405020304" pitchFamily="18" charset="0"/>
              </a:rPr>
              <a:t> </a:t>
            </a:r>
            <a:r>
              <a:rPr lang="ru-RU" sz="2000" dirty="0" err="1">
                <a:solidFill>
                  <a:schemeClr val="accent5"/>
                </a:solidFill>
                <a:latin typeface="Times New Roman" panose="02020603050405020304" pitchFamily="18" charset="0"/>
                <a:cs typeface="Times New Roman" panose="02020603050405020304" pitchFamily="18" charset="0"/>
              </a:rPr>
              <a:t>суреттеледі</a:t>
            </a:r>
            <a:r>
              <a:rPr lang="ru-RU" sz="2000" dirty="0">
                <a:solidFill>
                  <a:schemeClr val="accent5"/>
                </a:solidFill>
                <a:latin typeface="Times New Roman" panose="02020603050405020304" pitchFamily="18" charset="0"/>
                <a:cs typeface="Times New Roman" panose="02020603050405020304" pitchFamily="18" charset="0"/>
              </a:rPr>
              <a:t>?</a:t>
            </a:r>
            <a:br>
              <a:rPr lang="ru-RU" sz="2000" dirty="0">
                <a:solidFill>
                  <a:schemeClr val="accent5"/>
                </a:solidFill>
                <a:latin typeface="Times New Roman" panose="02020603050405020304" pitchFamily="18" charset="0"/>
                <a:cs typeface="Times New Roman" panose="02020603050405020304" pitchFamily="18" charset="0"/>
              </a:rPr>
            </a:br>
            <a:endParaRPr lang="ru-RU" sz="2000" dirty="0">
              <a:solidFill>
                <a:schemeClr val="accent5"/>
              </a:solidFill>
              <a:latin typeface="Times New Roman" panose="02020603050405020304" pitchFamily="18" charset="0"/>
              <a:cs typeface="Times New Roman" panose="02020603050405020304" pitchFamily="18" charset="0"/>
            </a:endParaRPr>
          </a:p>
        </p:txBody>
      </p:sp>
      <p:sp>
        <p:nvSpPr>
          <p:cNvPr id="9" name="Двойная волна 8"/>
          <p:cNvSpPr/>
          <p:nvPr/>
        </p:nvSpPr>
        <p:spPr>
          <a:xfrm>
            <a:off x="6321552" y="3363050"/>
            <a:ext cx="5065776" cy="1115434"/>
          </a:xfrm>
          <a:prstGeom prst="doubleWav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ru-RU" sz="2400" dirty="0">
                <a:solidFill>
                  <a:schemeClr val="accent5"/>
                </a:solidFill>
                <a:latin typeface="Times New Roman" panose="02020603050405020304" pitchFamily="18" charset="0"/>
                <a:cs typeface="Times New Roman" panose="02020603050405020304" pitchFamily="18" charset="0"/>
              </a:rPr>
              <a:t>4) </a:t>
            </a:r>
            <a:r>
              <a:rPr lang="ru-RU" sz="2400" dirty="0" err="1">
                <a:solidFill>
                  <a:schemeClr val="accent5"/>
                </a:solidFill>
                <a:latin typeface="Times New Roman" panose="02020603050405020304" pitchFamily="18" charset="0"/>
                <a:cs typeface="Times New Roman" panose="02020603050405020304" pitchFamily="18" charset="0"/>
              </a:rPr>
              <a:t>Алашы</a:t>
            </a:r>
            <a:r>
              <a:rPr lang="ru-RU" sz="2400" dirty="0">
                <a:solidFill>
                  <a:schemeClr val="accent5"/>
                </a:solidFill>
                <a:latin typeface="Times New Roman" panose="02020603050405020304" pitchFamily="18" charset="0"/>
                <a:cs typeface="Times New Roman" panose="02020603050405020304" pitchFamily="18" charset="0"/>
              </a:rPr>
              <a:t> </a:t>
            </a:r>
            <a:r>
              <a:rPr lang="ru-RU" sz="2400" dirty="0" err="1">
                <a:solidFill>
                  <a:schemeClr val="accent5"/>
                </a:solidFill>
                <a:latin typeface="Times New Roman" panose="02020603050405020304" pitchFamily="18" charset="0"/>
                <a:cs typeface="Times New Roman" panose="02020603050405020304" pitchFamily="18" charset="0"/>
              </a:rPr>
              <a:t>жайлы</a:t>
            </a:r>
            <a:r>
              <a:rPr lang="ru-RU" sz="2400" dirty="0">
                <a:solidFill>
                  <a:schemeClr val="accent5"/>
                </a:solidFill>
                <a:latin typeface="Times New Roman" panose="02020603050405020304" pitchFamily="18" charset="0"/>
                <a:cs typeface="Times New Roman" panose="02020603050405020304" pitchFamily="18" charset="0"/>
              </a:rPr>
              <a:t> </a:t>
            </a:r>
            <a:r>
              <a:rPr lang="ru-RU" sz="2400" dirty="0" err="1">
                <a:solidFill>
                  <a:schemeClr val="accent5"/>
                </a:solidFill>
                <a:latin typeface="Times New Roman" panose="02020603050405020304" pitchFamily="18" charset="0"/>
                <a:cs typeface="Times New Roman" panose="02020603050405020304" pitchFamily="18" charset="0"/>
              </a:rPr>
              <a:t>ақын</a:t>
            </a:r>
            <a:r>
              <a:rPr lang="ru-RU" sz="2400" dirty="0">
                <a:solidFill>
                  <a:schemeClr val="accent5"/>
                </a:solidFill>
                <a:latin typeface="Times New Roman" panose="02020603050405020304" pitchFamily="18" charset="0"/>
                <a:cs typeface="Times New Roman" panose="02020603050405020304" pitchFamily="18" charset="0"/>
              </a:rPr>
              <a:t> не </a:t>
            </a:r>
            <a:r>
              <a:rPr lang="ru-RU" sz="2400" dirty="0" err="1">
                <a:solidFill>
                  <a:schemeClr val="accent5"/>
                </a:solidFill>
                <a:latin typeface="Times New Roman" panose="02020603050405020304" pitchFamily="18" charset="0"/>
                <a:cs typeface="Times New Roman" panose="02020603050405020304" pitchFamily="18" charset="0"/>
              </a:rPr>
              <a:t>айтады</a:t>
            </a:r>
            <a:r>
              <a:rPr lang="ru-RU" sz="2400" dirty="0">
                <a:solidFill>
                  <a:schemeClr val="accent5"/>
                </a:solidFill>
                <a:latin typeface="Times New Roman" panose="02020603050405020304" pitchFamily="18" charset="0"/>
                <a:cs typeface="Times New Roman" panose="02020603050405020304" pitchFamily="18" charset="0"/>
              </a:rPr>
              <a:t>?</a:t>
            </a:r>
          </a:p>
        </p:txBody>
      </p:sp>
      <p:sp>
        <p:nvSpPr>
          <p:cNvPr id="10" name="Двойная волна 9"/>
          <p:cNvSpPr/>
          <p:nvPr/>
        </p:nvSpPr>
        <p:spPr>
          <a:xfrm>
            <a:off x="585216" y="4376928"/>
            <a:ext cx="5151120" cy="1002793"/>
          </a:xfrm>
          <a:prstGeom prst="doubleWav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ru-RU" sz="2400" dirty="0">
                <a:solidFill>
                  <a:schemeClr val="accent5"/>
                </a:solidFill>
                <a:latin typeface="Times New Roman" panose="02020603050405020304" pitchFamily="18" charset="0"/>
                <a:cs typeface="Times New Roman" panose="02020603050405020304" pitchFamily="18" charset="0"/>
              </a:rPr>
              <a:t>5) </a:t>
            </a:r>
            <a:r>
              <a:rPr lang="ru-RU" sz="2400" dirty="0" err="1">
                <a:solidFill>
                  <a:schemeClr val="accent5"/>
                </a:solidFill>
                <a:latin typeface="Times New Roman" panose="02020603050405020304" pitchFamily="18" charset="0"/>
                <a:cs typeface="Times New Roman" panose="02020603050405020304" pitchFamily="18" charset="0"/>
              </a:rPr>
              <a:t>Ақын</a:t>
            </a:r>
            <a:r>
              <a:rPr lang="ru-RU" sz="2400" dirty="0">
                <a:solidFill>
                  <a:schemeClr val="accent5"/>
                </a:solidFill>
                <a:latin typeface="Times New Roman" panose="02020603050405020304" pitchFamily="18" charset="0"/>
                <a:cs typeface="Times New Roman" panose="02020603050405020304" pitchFamily="18" charset="0"/>
              </a:rPr>
              <a:t> </a:t>
            </a:r>
            <a:r>
              <a:rPr lang="ru-RU" sz="2400" dirty="0" err="1">
                <a:solidFill>
                  <a:schemeClr val="accent5"/>
                </a:solidFill>
                <a:latin typeface="Times New Roman" panose="02020603050405020304" pitchFamily="18" charset="0"/>
                <a:cs typeface="Times New Roman" panose="02020603050405020304" pitchFamily="18" charset="0"/>
              </a:rPr>
              <a:t>анасы</a:t>
            </a:r>
            <a:r>
              <a:rPr lang="ru-RU" sz="2400" dirty="0">
                <a:solidFill>
                  <a:schemeClr val="accent5"/>
                </a:solidFill>
                <a:latin typeface="Times New Roman" panose="02020603050405020304" pitchFamily="18" charset="0"/>
                <a:cs typeface="Times New Roman" panose="02020603050405020304" pitchFamily="18" charset="0"/>
              </a:rPr>
              <a:t>, жары, </a:t>
            </a:r>
            <a:r>
              <a:rPr lang="ru-RU" sz="2400" dirty="0" err="1">
                <a:solidFill>
                  <a:schemeClr val="accent5"/>
                </a:solidFill>
                <a:latin typeface="Times New Roman" panose="02020603050405020304" pitchFamily="18" charset="0"/>
                <a:cs typeface="Times New Roman" panose="02020603050405020304" pitchFamily="18" charset="0"/>
              </a:rPr>
              <a:t>елінен</a:t>
            </a:r>
            <a:r>
              <a:rPr lang="ru-RU" sz="2400" dirty="0">
                <a:solidFill>
                  <a:schemeClr val="accent5"/>
                </a:solidFill>
                <a:latin typeface="Times New Roman" panose="02020603050405020304" pitchFamily="18" charset="0"/>
                <a:cs typeface="Times New Roman" panose="02020603050405020304" pitchFamily="18" charset="0"/>
              </a:rPr>
              <a:t> </a:t>
            </a:r>
            <a:r>
              <a:rPr lang="ru-RU" sz="2400" dirty="0" err="1">
                <a:solidFill>
                  <a:schemeClr val="accent5"/>
                </a:solidFill>
                <a:latin typeface="Times New Roman" panose="02020603050405020304" pitchFamily="18" charset="0"/>
                <a:cs typeface="Times New Roman" panose="02020603050405020304" pitchFamily="18" charset="0"/>
              </a:rPr>
              <a:t>басқа</a:t>
            </a:r>
            <a:r>
              <a:rPr lang="ru-RU" sz="2400" dirty="0">
                <a:solidFill>
                  <a:schemeClr val="accent5"/>
                </a:solidFill>
                <a:latin typeface="Times New Roman" panose="02020603050405020304" pitchFamily="18" charset="0"/>
                <a:cs typeface="Times New Roman" panose="02020603050405020304" pitchFamily="18" charset="0"/>
              </a:rPr>
              <a:t> </a:t>
            </a:r>
            <a:r>
              <a:rPr lang="ru-RU" sz="2400" dirty="0" err="1">
                <a:solidFill>
                  <a:schemeClr val="accent5"/>
                </a:solidFill>
                <a:latin typeface="Times New Roman" panose="02020603050405020304" pitchFamily="18" charset="0"/>
                <a:cs typeface="Times New Roman" panose="02020603050405020304" pitchFamily="18" charset="0"/>
              </a:rPr>
              <a:t>тағы</a:t>
            </a:r>
            <a:r>
              <a:rPr lang="ru-RU" sz="2400" dirty="0">
                <a:solidFill>
                  <a:schemeClr val="accent5"/>
                </a:solidFill>
                <a:latin typeface="Times New Roman" panose="02020603050405020304" pitchFamily="18" charset="0"/>
                <a:cs typeface="Times New Roman" panose="02020603050405020304" pitchFamily="18" charset="0"/>
              </a:rPr>
              <a:t> </a:t>
            </a:r>
            <a:r>
              <a:rPr lang="ru-RU" sz="2400" dirty="0" err="1">
                <a:solidFill>
                  <a:schemeClr val="accent5"/>
                </a:solidFill>
                <a:latin typeface="Times New Roman" panose="02020603050405020304" pitchFamily="18" charset="0"/>
                <a:cs typeface="Times New Roman" panose="02020603050405020304" pitchFamily="18" charset="0"/>
              </a:rPr>
              <a:t>нені</a:t>
            </a:r>
            <a:r>
              <a:rPr lang="ru-RU" sz="2400" dirty="0">
                <a:solidFill>
                  <a:schemeClr val="accent5"/>
                </a:solidFill>
                <a:latin typeface="Times New Roman" panose="02020603050405020304" pitchFamily="18" charset="0"/>
                <a:cs typeface="Times New Roman" panose="02020603050405020304" pitchFamily="18" charset="0"/>
              </a:rPr>
              <a:t> </a:t>
            </a:r>
            <a:r>
              <a:rPr lang="ru-RU" sz="2400" dirty="0" err="1">
                <a:solidFill>
                  <a:schemeClr val="accent5"/>
                </a:solidFill>
                <a:latin typeface="Times New Roman" panose="02020603050405020304" pitchFamily="18" charset="0"/>
                <a:cs typeface="Times New Roman" panose="02020603050405020304" pitchFamily="18" charset="0"/>
              </a:rPr>
              <a:t>сүйеді</a:t>
            </a:r>
            <a:r>
              <a:rPr lang="ru-RU" sz="2400" dirty="0">
                <a:solidFill>
                  <a:schemeClr val="accent5"/>
                </a:solidFill>
                <a:latin typeface="Times New Roman" panose="02020603050405020304" pitchFamily="18" charset="0"/>
                <a:cs typeface="Times New Roman" panose="02020603050405020304" pitchFamily="18" charset="0"/>
              </a:rPr>
              <a:t>?</a:t>
            </a:r>
            <a:br>
              <a:rPr lang="ru-RU" sz="2400" dirty="0">
                <a:solidFill>
                  <a:schemeClr val="accent5"/>
                </a:solidFill>
                <a:latin typeface="Times New Roman" panose="02020603050405020304" pitchFamily="18" charset="0"/>
                <a:cs typeface="Times New Roman" panose="02020603050405020304" pitchFamily="18" charset="0"/>
              </a:rPr>
            </a:br>
            <a:endParaRPr lang="ru-RU" sz="2400" dirty="0">
              <a:solidFill>
                <a:schemeClr val="accent5"/>
              </a:solidFill>
              <a:latin typeface="Times New Roman" panose="02020603050405020304" pitchFamily="18" charset="0"/>
              <a:cs typeface="Times New Roman" panose="02020603050405020304" pitchFamily="18" charset="0"/>
            </a:endParaRPr>
          </a:p>
        </p:txBody>
      </p:sp>
      <p:sp>
        <p:nvSpPr>
          <p:cNvPr id="11" name="Двойная волна 10"/>
          <p:cNvSpPr/>
          <p:nvPr/>
        </p:nvSpPr>
        <p:spPr>
          <a:xfrm>
            <a:off x="6284976" y="5389772"/>
            <a:ext cx="5230368" cy="1033273"/>
          </a:xfrm>
          <a:prstGeom prst="doubleWav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ru-RU" sz="2000" dirty="0">
                <a:solidFill>
                  <a:schemeClr val="accent5"/>
                </a:solidFill>
                <a:latin typeface="Times New Roman" panose="02020603050405020304" pitchFamily="18" charset="0"/>
                <a:cs typeface="Times New Roman" panose="02020603050405020304" pitchFamily="18" charset="0"/>
              </a:rPr>
              <a:t>6) </a:t>
            </a:r>
            <a:r>
              <a:rPr lang="ru-RU" sz="2000" dirty="0" err="1">
                <a:solidFill>
                  <a:schemeClr val="accent5"/>
                </a:solidFill>
                <a:latin typeface="Times New Roman" panose="02020603050405020304" pitchFamily="18" charset="0"/>
                <a:cs typeface="Times New Roman" panose="02020603050405020304" pitchFamily="18" charset="0"/>
              </a:rPr>
              <a:t>Өлеңде</a:t>
            </a:r>
            <a:r>
              <a:rPr lang="ru-RU" sz="2000" dirty="0">
                <a:solidFill>
                  <a:schemeClr val="accent5"/>
                </a:solidFill>
                <a:latin typeface="Times New Roman" panose="02020603050405020304" pitchFamily="18" charset="0"/>
                <a:cs typeface="Times New Roman" panose="02020603050405020304" pitchFamily="18" charset="0"/>
              </a:rPr>
              <a:t> </a:t>
            </a:r>
            <a:r>
              <a:rPr lang="ru-RU" sz="2000" dirty="0" err="1">
                <a:solidFill>
                  <a:schemeClr val="accent5"/>
                </a:solidFill>
                <a:latin typeface="Times New Roman" panose="02020603050405020304" pitchFamily="18" charset="0"/>
                <a:cs typeface="Times New Roman" panose="02020603050405020304" pitchFamily="18" charset="0"/>
              </a:rPr>
              <a:t>ақынның</a:t>
            </a:r>
            <a:r>
              <a:rPr lang="ru-RU" sz="2000" dirty="0">
                <a:solidFill>
                  <a:schemeClr val="accent5"/>
                </a:solidFill>
                <a:latin typeface="Times New Roman" panose="02020603050405020304" pitchFamily="18" charset="0"/>
                <a:cs typeface="Times New Roman" panose="02020603050405020304" pitchFamily="18" charset="0"/>
              </a:rPr>
              <a:t> </a:t>
            </a:r>
            <a:r>
              <a:rPr lang="ru-RU" sz="2000" dirty="0" err="1">
                <a:solidFill>
                  <a:schemeClr val="accent5"/>
                </a:solidFill>
                <a:latin typeface="Times New Roman" panose="02020603050405020304" pitchFamily="18" charset="0"/>
                <a:cs typeface="Times New Roman" panose="02020603050405020304" pitchFamily="18" charset="0"/>
              </a:rPr>
              <a:t>қандай</a:t>
            </a:r>
            <a:r>
              <a:rPr lang="ru-RU" sz="2000" dirty="0">
                <a:solidFill>
                  <a:schemeClr val="accent5"/>
                </a:solidFill>
                <a:latin typeface="Times New Roman" panose="02020603050405020304" pitchFamily="18" charset="0"/>
                <a:cs typeface="Times New Roman" panose="02020603050405020304" pitchFamily="18" charset="0"/>
              </a:rPr>
              <a:t> </a:t>
            </a:r>
            <a:r>
              <a:rPr lang="ru-RU" sz="2000" dirty="0" err="1">
                <a:solidFill>
                  <a:schemeClr val="accent5"/>
                </a:solidFill>
                <a:latin typeface="Times New Roman" panose="02020603050405020304" pitchFamily="18" charset="0"/>
                <a:cs typeface="Times New Roman" panose="02020603050405020304" pitchFamily="18" charset="0"/>
              </a:rPr>
              <a:t>қасиеті</a:t>
            </a:r>
            <a:r>
              <a:rPr lang="ru-RU" sz="2000" dirty="0">
                <a:solidFill>
                  <a:schemeClr val="accent5"/>
                </a:solidFill>
                <a:latin typeface="Times New Roman" panose="02020603050405020304" pitchFamily="18" charset="0"/>
                <a:cs typeface="Times New Roman" panose="02020603050405020304" pitchFamily="18" charset="0"/>
              </a:rPr>
              <a:t>, </a:t>
            </a:r>
            <a:r>
              <a:rPr lang="ru-RU" sz="2000" dirty="0" err="1">
                <a:solidFill>
                  <a:schemeClr val="accent5"/>
                </a:solidFill>
                <a:latin typeface="Times New Roman" panose="02020603050405020304" pitchFamily="18" charset="0"/>
                <a:cs typeface="Times New Roman" panose="02020603050405020304" pitchFamily="18" charset="0"/>
              </a:rPr>
              <a:t>сезімі</a:t>
            </a:r>
            <a:r>
              <a:rPr lang="ru-RU" sz="2000" dirty="0">
                <a:solidFill>
                  <a:schemeClr val="accent5"/>
                </a:solidFill>
                <a:latin typeface="Times New Roman" panose="02020603050405020304" pitchFamily="18" charset="0"/>
                <a:cs typeface="Times New Roman" panose="02020603050405020304" pitchFamily="18" charset="0"/>
              </a:rPr>
              <a:t>, </a:t>
            </a:r>
            <a:r>
              <a:rPr lang="ru-RU" sz="2000" dirty="0" err="1">
                <a:solidFill>
                  <a:schemeClr val="accent5"/>
                </a:solidFill>
                <a:latin typeface="Times New Roman" panose="02020603050405020304" pitchFamily="18" charset="0"/>
                <a:cs typeface="Times New Roman" panose="02020603050405020304" pitchFamily="18" charset="0"/>
              </a:rPr>
              <a:t>тұлғасы</a:t>
            </a:r>
            <a:r>
              <a:rPr lang="ru-RU" sz="2000" dirty="0">
                <a:solidFill>
                  <a:schemeClr val="accent5"/>
                </a:solidFill>
                <a:latin typeface="Times New Roman" panose="02020603050405020304" pitchFamily="18" charset="0"/>
                <a:cs typeface="Times New Roman" panose="02020603050405020304" pitchFamily="18" charset="0"/>
              </a:rPr>
              <a:t> </a:t>
            </a:r>
            <a:r>
              <a:rPr lang="ru-RU" sz="2000" dirty="0" err="1">
                <a:solidFill>
                  <a:schemeClr val="accent5"/>
                </a:solidFill>
                <a:latin typeface="Times New Roman" panose="02020603050405020304" pitchFamily="18" charset="0"/>
                <a:cs typeface="Times New Roman" panose="02020603050405020304" pitchFamily="18" charset="0"/>
              </a:rPr>
              <a:t>танылады</a:t>
            </a:r>
            <a:r>
              <a:rPr lang="ru-RU" sz="2000" dirty="0">
                <a:solidFill>
                  <a:schemeClr val="accent5"/>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271620592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4100712" y="2033311"/>
            <a:ext cx="7363968" cy="2677656"/>
          </a:xfrm>
          <a:prstGeom prst="rect">
            <a:avLst/>
          </a:prstGeom>
        </p:spPr>
        <p:txBody>
          <a:bodyPr wrap="square">
            <a:spAutoFit/>
          </a:bodyPr>
          <a:lstStyle/>
          <a:p>
            <a:r>
              <a:rPr lang="ru-RU" sz="2800" dirty="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rPr>
              <a:t>1. М. </a:t>
            </a:r>
            <a:r>
              <a:rPr lang="ru-RU" sz="2800" dirty="0" err="1">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rPr>
              <a:t>Жұмабаевтың</a:t>
            </a:r>
            <a:r>
              <a:rPr lang="ru-RU" sz="2800" dirty="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rPr>
              <a:t> </a:t>
            </a:r>
            <a:r>
              <a:rPr lang="ru-RU" sz="2800" dirty="0" err="1">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rPr>
              <a:t>өмірі</a:t>
            </a:r>
            <a:r>
              <a:rPr lang="ru-RU" sz="2800" dirty="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rPr>
              <a:t> мен </a:t>
            </a:r>
            <a:r>
              <a:rPr lang="ru-RU" sz="2800" dirty="0" err="1">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rPr>
              <a:t>шығармашылығы</a:t>
            </a:r>
            <a:r>
              <a:rPr lang="ru-RU" sz="2800" dirty="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rPr>
              <a:t> </a:t>
            </a:r>
            <a:r>
              <a:rPr lang="ru-RU" sz="2800" dirty="0" err="1">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rPr>
              <a:t>туралы</a:t>
            </a:r>
            <a:r>
              <a:rPr lang="ru-RU" sz="2800" dirty="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rPr>
              <a:t> </a:t>
            </a:r>
            <a:r>
              <a:rPr lang="ru-RU" sz="2800" dirty="0" err="1">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rPr>
              <a:t>кітаптан</a:t>
            </a:r>
            <a:r>
              <a:rPr lang="ru-RU" sz="2800" dirty="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rPr>
              <a:t> </a:t>
            </a:r>
            <a:r>
              <a:rPr lang="ru-RU" sz="2800" dirty="0" err="1">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rPr>
              <a:t>тыс</a:t>
            </a:r>
            <a:r>
              <a:rPr lang="ru-RU" sz="2800" dirty="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rPr>
              <a:t> </a:t>
            </a:r>
            <a:r>
              <a:rPr lang="ru-RU" sz="2800" dirty="0" err="1">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rPr>
              <a:t>оқып</a:t>
            </a:r>
            <a:r>
              <a:rPr lang="ru-RU" sz="2800" dirty="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rPr>
              <a:t> </a:t>
            </a:r>
            <a:r>
              <a:rPr lang="ru-RU" sz="2800" dirty="0" err="1">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rPr>
              <a:t>жаңа</a:t>
            </a:r>
            <a:r>
              <a:rPr lang="ru-RU" sz="2800" dirty="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rPr>
              <a:t> </a:t>
            </a:r>
            <a:r>
              <a:rPr lang="ru-RU" sz="2800" dirty="0" err="1">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rPr>
              <a:t>мағлұмат</a:t>
            </a:r>
            <a:r>
              <a:rPr lang="ru-RU" sz="2800" dirty="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rPr>
              <a:t> </a:t>
            </a:r>
            <a:r>
              <a:rPr lang="ru-RU" sz="2800" dirty="0" err="1">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rPr>
              <a:t>айту</a:t>
            </a:r>
            <a:r>
              <a:rPr lang="ru-RU" sz="2800" dirty="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rPr>
              <a:t>.</a:t>
            </a:r>
            <a:br>
              <a:rPr lang="ru-RU" sz="2800" dirty="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rPr>
            </a:br>
            <a:r>
              <a:rPr lang="ru-RU" sz="2800" dirty="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rPr>
              <a:t>2.»Сүйемін» </a:t>
            </a:r>
            <a:r>
              <a:rPr lang="ru-RU" sz="2800" dirty="0" err="1">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rPr>
              <a:t>өлеңін</a:t>
            </a:r>
            <a:r>
              <a:rPr lang="ru-RU" sz="2800" dirty="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rPr>
              <a:t> </a:t>
            </a:r>
            <a:r>
              <a:rPr lang="ru-RU" sz="2800" dirty="0" err="1">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rPr>
              <a:t>жаттау</a:t>
            </a:r>
            <a:r>
              <a:rPr lang="ru-RU" sz="2800" dirty="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rPr>
              <a:t>.</a:t>
            </a:r>
            <a:br>
              <a:rPr lang="ru-RU" sz="2800" dirty="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rPr>
            </a:br>
            <a:r>
              <a:rPr lang="ru-RU" sz="2800" dirty="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rPr>
              <a:t>3. «</a:t>
            </a:r>
            <a:r>
              <a:rPr lang="ru-RU" sz="2800" dirty="0" err="1">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rPr>
              <a:t>Анадай</a:t>
            </a:r>
            <a:r>
              <a:rPr lang="ru-RU" sz="2800" dirty="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rPr>
              <a:t> </a:t>
            </a:r>
            <a:r>
              <a:rPr lang="ru-RU" sz="2800" dirty="0" err="1">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rPr>
              <a:t>асыл</a:t>
            </a:r>
            <a:r>
              <a:rPr lang="ru-RU" sz="2800" dirty="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rPr>
              <a:t> бар </a:t>
            </a:r>
            <a:r>
              <a:rPr lang="ru-RU" sz="2800" dirty="0" err="1">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rPr>
              <a:t>ма</a:t>
            </a:r>
            <a:r>
              <a:rPr lang="ru-RU" sz="2800" dirty="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rPr>
              <a:t> </a:t>
            </a:r>
            <a:r>
              <a:rPr lang="ru-RU" sz="2800" dirty="0" err="1">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rPr>
              <a:t>екен</a:t>
            </a:r>
            <a:r>
              <a:rPr lang="ru-RU" sz="2800" dirty="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rPr>
              <a:t>!» (эссе </a:t>
            </a:r>
            <a:r>
              <a:rPr lang="ru-RU" sz="2800" dirty="0" err="1">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rPr>
              <a:t>жазу</a:t>
            </a:r>
            <a:r>
              <a:rPr lang="ru-RU" sz="2800" dirty="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rPr>
              <a:t>)</a:t>
            </a:r>
            <a:br>
              <a:rPr lang="ru-RU" sz="2800" dirty="0">
                <a:ln w="0"/>
                <a:effectLst>
                  <a:outerShdw blurRad="38100" dist="19050" dir="2700000" algn="tl" rotWithShape="0">
                    <a:schemeClr val="dk1">
                      <a:alpha val="40000"/>
                    </a:schemeClr>
                  </a:outerShdw>
                </a:effectLst>
                <a:latin typeface="Times New Roman" panose="02020603050405020304" pitchFamily="18" charset="0"/>
                <a:ea typeface="Calibri" panose="020F0502020204030204" pitchFamily="34" charset="0"/>
              </a:rPr>
            </a:br>
            <a:endParaRPr lang="ru-RU" sz="2800" dirty="0">
              <a:ln w="0"/>
              <a:effectLst>
                <a:outerShdw blurRad="38100" dist="19050" dir="2700000" algn="tl" rotWithShape="0">
                  <a:schemeClr val="dk1">
                    <a:alpha val="40000"/>
                  </a:schemeClr>
                </a:outerShdw>
              </a:effectLst>
            </a:endParaRPr>
          </a:p>
        </p:txBody>
      </p:sp>
      <p:sp>
        <p:nvSpPr>
          <p:cNvPr id="5" name="Прямоугольник 4"/>
          <p:cNvSpPr/>
          <p:nvPr/>
        </p:nvSpPr>
        <p:spPr>
          <a:xfrm>
            <a:off x="227130" y="779202"/>
            <a:ext cx="5032148" cy="92333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kk-KZ" sz="5400" b="1" cap="none" spc="0" dirty="0" smtClean="0">
                <a:ln/>
                <a:solidFill>
                  <a:schemeClr val="accent4"/>
                </a:solidFill>
                <a:effectLst/>
              </a:rPr>
              <a:t>Үй тапсырмасы:</a:t>
            </a:r>
            <a:endParaRPr lang="ru-RU" sz="5400" b="1" cap="none" spc="0" dirty="0">
              <a:ln/>
              <a:solidFill>
                <a:schemeClr val="accent4"/>
              </a:solidFill>
              <a:effectLst/>
            </a:endParaRPr>
          </a:p>
        </p:txBody>
      </p:sp>
      <p:pic>
        <p:nvPicPr>
          <p:cNvPr id="2050" name="Picture 2" descr="Цветы Анимация, анимашки"/>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433464" y="4129076"/>
            <a:ext cx="1590675" cy="17145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Цветы Анимация, анимашки"/>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1750439" y="5143500"/>
            <a:ext cx="1590675" cy="17145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Цветы Анимация, анимашки"/>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9229237" y="500848"/>
            <a:ext cx="1590675" cy="17145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Цветы Анимация, анимашки"/>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10470051" y="0"/>
            <a:ext cx="1590675" cy="1714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41764792"/>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TotalTime>
  <Words>257</Words>
  <Application>Microsoft Office PowerPoint</Application>
  <PresentationFormat>Широкоэкранный</PresentationFormat>
  <Paragraphs>28</Paragraphs>
  <Slides>9</Slides>
  <Notes>0</Notes>
  <HiddenSlides>0</HiddenSlides>
  <MMClips>1</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9</vt:i4>
      </vt:variant>
    </vt:vector>
  </HeadingPairs>
  <TitlesOfParts>
    <vt:vector size="14" baseType="lpstr">
      <vt:lpstr>Arial</vt:lpstr>
      <vt:lpstr>Calibri</vt:lpstr>
      <vt:lpstr>Calibri Light</vt:lpstr>
      <vt:lpstr>Times New Roman</vt: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56776</dc:creator>
  <cp:lastModifiedBy>56776</cp:lastModifiedBy>
  <cp:revision>8</cp:revision>
  <dcterms:created xsi:type="dcterms:W3CDTF">2014-08-04T03:37:09Z</dcterms:created>
  <dcterms:modified xsi:type="dcterms:W3CDTF">2014-08-04T05:19:41Z</dcterms:modified>
</cp:coreProperties>
</file>