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7"/>
  </p:notesMasterIdLst>
  <p:sldIdLst>
    <p:sldId id="291" r:id="rId2"/>
    <p:sldId id="314" r:id="rId3"/>
    <p:sldId id="292" r:id="rId4"/>
    <p:sldId id="293" r:id="rId5"/>
    <p:sldId id="294" r:id="rId6"/>
    <p:sldId id="313" r:id="rId7"/>
    <p:sldId id="315" r:id="rId8"/>
    <p:sldId id="316" r:id="rId9"/>
    <p:sldId id="296" r:id="rId10"/>
    <p:sldId id="317" r:id="rId11"/>
    <p:sldId id="297" r:id="rId12"/>
    <p:sldId id="298" r:id="rId13"/>
    <p:sldId id="278" r:id="rId14"/>
    <p:sldId id="318" r:id="rId15"/>
    <p:sldId id="319" r:id="rId16"/>
    <p:sldId id="299" r:id="rId17"/>
    <p:sldId id="300" r:id="rId18"/>
    <p:sldId id="301" r:id="rId19"/>
    <p:sldId id="302" r:id="rId20"/>
    <p:sldId id="290" r:id="rId21"/>
    <p:sldId id="320" r:id="rId22"/>
    <p:sldId id="321" r:id="rId23"/>
    <p:sldId id="322" r:id="rId24"/>
    <p:sldId id="323" r:id="rId25"/>
    <p:sldId id="325" r:id="rId26"/>
    <p:sldId id="324" r:id="rId27"/>
    <p:sldId id="327" r:id="rId28"/>
    <p:sldId id="328" r:id="rId29"/>
    <p:sldId id="329" r:id="rId30"/>
    <p:sldId id="326" r:id="rId31"/>
    <p:sldId id="330" r:id="rId32"/>
    <p:sldId id="295" r:id="rId33"/>
    <p:sldId id="309" r:id="rId34"/>
    <p:sldId id="304" r:id="rId35"/>
    <p:sldId id="305" r:id="rId36"/>
    <p:sldId id="287" r:id="rId37"/>
    <p:sldId id="331" r:id="rId38"/>
    <p:sldId id="310" r:id="rId39"/>
    <p:sldId id="288" r:id="rId40"/>
    <p:sldId id="262" r:id="rId41"/>
    <p:sldId id="332" r:id="rId42"/>
    <p:sldId id="311" r:id="rId43"/>
    <p:sldId id="312" r:id="rId44"/>
    <p:sldId id="289" r:id="rId45"/>
    <p:sldId id="274" r:id="rId46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  <a:srgbClr val="FF00FF"/>
    <a:srgbClr val="00FFFF"/>
    <a:srgbClr val="0000CC"/>
    <a:srgbClr val="6600FF"/>
    <a:srgbClr val="FFFF00"/>
    <a:srgbClr val="D60093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82AE2-788C-433E-B646-0A59836A1BF2}" type="datetimeFigureOut">
              <a:rPr lang="ru-RU" smtClean="0"/>
              <a:pPr/>
              <a:t>20.06.2014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556EF-3AAE-4D96-B569-57D23A38B7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185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556EF-3AAE-4D96-B569-57D23A38B7A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1663700" y="3327400"/>
            <a:ext cx="7480300" cy="3087688"/>
          </a:xfrm>
          <a:custGeom>
            <a:avLst/>
            <a:gdLst/>
            <a:ahLst/>
            <a:cxnLst>
              <a:cxn ang="0">
                <a:pos x="104" y="1944"/>
              </a:cxn>
              <a:cxn ang="0">
                <a:pos x="144" y="1912"/>
              </a:cxn>
              <a:cxn ang="0">
                <a:pos x="1320" y="1568"/>
              </a:cxn>
              <a:cxn ang="0">
                <a:pos x="2000" y="1264"/>
              </a:cxn>
              <a:cxn ang="0">
                <a:pos x="2104" y="1208"/>
              </a:cxn>
              <a:cxn ang="0">
                <a:pos x="2312" y="1056"/>
              </a:cxn>
              <a:cxn ang="0">
                <a:pos x="2416" y="936"/>
              </a:cxn>
              <a:cxn ang="0">
                <a:pos x="2464" y="824"/>
              </a:cxn>
              <a:cxn ang="0">
                <a:pos x="3376" y="504"/>
              </a:cxn>
              <a:cxn ang="0">
                <a:pos x="3648" y="496"/>
              </a:cxn>
              <a:cxn ang="0">
                <a:pos x="4160" y="400"/>
              </a:cxn>
              <a:cxn ang="0">
                <a:pos x="4416" y="304"/>
              </a:cxn>
              <a:cxn ang="0">
                <a:pos x="4472" y="296"/>
              </a:cxn>
              <a:cxn ang="0">
                <a:pos x="4711" y="224"/>
              </a:cxn>
              <a:cxn ang="0">
                <a:pos x="4711" y="0"/>
              </a:cxn>
              <a:cxn ang="0">
                <a:pos x="2440" y="768"/>
              </a:cxn>
              <a:cxn ang="0">
                <a:pos x="2232" y="760"/>
              </a:cxn>
              <a:cxn ang="0">
                <a:pos x="1784" y="808"/>
              </a:cxn>
              <a:cxn ang="0">
                <a:pos x="1600" y="848"/>
              </a:cxn>
              <a:cxn ang="0">
                <a:pos x="760" y="1056"/>
              </a:cxn>
              <a:cxn ang="0">
                <a:pos x="0" y="1288"/>
              </a:cxn>
              <a:cxn ang="0">
                <a:pos x="104" y="1384"/>
              </a:cxn>
              <a:cxn ang="0">
                <a:pos x="104" y="1944"/>
              </a:cxn>
            </a:cxnLst>
            <a:rect l="0" t="0" r="r" b="b"/>
            <a:pathLst>
              <a:path w="4712" h="1945">
                <a:moveTo>
                  <a:pt x="104" y="1944"/>
                </a:moveTo>
                <a:lnTo>
                  <a:pt x="144" y="1912"/>
                </a:lnTo>
                <a:lnTo>
                  <a:pt x="1320" y="1568"/>
                </a:lnTo>
                <a:lnTo>
                  <a:pt x="2000" y="1264"/>
                </a:lnTo>
                <a:lnTo>
                  <a:pt x="2104" y="1208"/>
                </a:lnTo>
                <a:lnTo>
                  <a:pt x="2312" y="1056"/>
                </a:lnTo>
                <a:lnTo>
                  <a:pt x="2416" y="936"/>
                </a:lnTo>
                <a:lnTo>
                  <a:pt x="2464" y="824"/>
                </a:lnTo>
                <a:lnTo>
                  <a:pt x="3376" y="504"/>
                </a:lnTo>
                <a:lnTo>
                  <a:pt x="3648" y="496"/>
                </a:lnTo>
                <a:lnTo>
                  <a:pt x="4160" y="400"/>
                </a:lnTo>
                <a:lnTo>
                  <a:pt x="4416" y="304"/>
                </a:lnTo>
                <a:lnTo>
                  <a:pt x="4472" y="296"/>
                </a:lnTo>
                <a:lnTo>
                  <a:pt x="4711" y="224"/>
                </a:lnTo>
                <a:lnTo>
                  <a:pt x="4711" y="0"/>
                </a:lnTo>
                <a:lnTo>
                  <a:pt x="2440" y="768"/>
                </a:lnTo>
                <a:lnTo>
                  <a:pt x="2232" y="760"/>
                </a:lnTo>
                <a:lnTo>
                  <a:pt x="1784" y="808"/>
                </a:lnTo>
                <a:lnTo>
                  <a:pt x="1600" y="848"/>
                </a:lnTo>
                <a:lnTo>
                  <a:pt x="760" y="1056"/>
                </a:lnTo>
                <a:lnTo>
                  <a:pt x="0" y="1288"/>
                </a:lnTo>
                <a:lnTo>
                  <a:pt x="104" y="1384"/>
                </a:lnTo>
                <a:lnTo>
                  <a:pt x="104" y="1944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123825" y="165100"/>
            <a:ext cx="2471738" cy="6400800"/>
            <a:chOff x="78" y="104"/>
            <a:chExt cx="1557" cy="403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78" y="3089"/>
              <a:ext cx="1097" cy="1047"/>
              <a:chOff x="78" y="3089"/>
              <a:chExt cx="1097" cy="1047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>
                <a:off x="82" y="3476"/>
                <a:ext cx="1085" cy="513"/>
              </a:xfrm>
              <a:prstGeom prst="rect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Oval 6"/>
              <p:cNvSpPr>
                <a:spLocks noChangeArrowheads="1"/>
              </p:cNvSpPr>
              <p:nvPr/>
            </p:nvSpPr>
            <p:spPr bwMode="auto">
              <a:xfrm>
                <a:off x="87" y="3826"/>
                <a:ext cx="1084" cy="31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Oval 7"/>
              <p:cNvSpPr>
                <a:spLocks noChangeArrowheads="1"/>
              </p:cNvSpPr>
              <p:nvPr/>
            </p:nvSpPr>
            <p:spPr bwMode="auto">
              <a:xfrm>
                <a:off x="90" y="3350"/>
                <a:ext cx="1085" cy="209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utoShape 8"/>
              <p:cNvSpPr>
                <a:spLocks noChangeArrowheads="1"/>
              </p:cNvSpPr>
              <p:nvPr/>
            </p:nvSpPr>
            <p:spPr bwMode="auto">
              <a:xfrm flipV="1">
                <a:off x="78" y="3191"/>
                <a:ext cx="1089" cy="255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168" y="3221"/>
                <a:ext cx="281" cy="863"/>
              </a:xfrm>
              <a:custGeom>
                <a:avLst/>
                <a:gdLst/>
                <a:ahLst/>
                <a:cxnLst>
                  <a:cxn ang="0">
                    <a:pos x="171" y="0"/>
                  </a:cxn>
                  <a:cxn ang="0">
                    <a:pos x="0" y="241"/>
                  </a:cxn>
                  <a:cxn ang="0">
                    <a:pos x="0" y="818"/>
                  </a:cxn>
                  <a:cxn ang="0">
                    <a:pos x="90" y="844"/>
                  </a:cxn>
                  <a:cxn ang="0">
                    <a:pos x="153" y="853"/>
                  </a:cxn>
                  <a:cxn ang="0">
                    <a:pos x="230" y="862"/>
                  </a:cxn>
                  <a:cxn ang="0">
                    <a:pos x="230" y="294"/>
                  </a:cxn>
                  <a:cxn ang="0">
                    <a:pos x="280" y="21"/>
                  </a:cxn>
                  <a:cxn ang="0">
                    <a:pos x="256" y="21"/>
                  </a:cxn>
                  <a:cxn ang="0">
                    <a:pos x="204" y="13"/>
                  </a:cxn>
                  <a:cxn ang="0">
                    <a:pos x="171" y="0"/>
                  </a:cxn>
                </a:cxnLst>
                <a:rect l="0" t="0" r="r" b="b"/>
                <a:pathLst>
                  <a:path w="281" h="863">
                    <a:moveTo>
                      <a:pt x="171" y="0"/>
                    </a:moveTo>
                    <a:lnTo>
                      <a:pt x="0" y="241"/>
                    </a:lnTo>
                    <a:lnTo>
                      <a:pt x="0" y="818"/>
                    </a:lnTo>
                    <a:lnTo>
                      <a:pt x="90" y="844"/>
                    </a:lnTo>
                    <a:lnTo>
                      <a:pt x="153" y="853"/>
                    </a:lnTo>
                    <a:lnTo>
                      <a:pt x="230" y="862"/>
                    </a:lnTo>
                    <a:lnTo>
                      <a:pt x="230" y="294"/>
                    </a:lnTo>
                    <a:lnTo>
                      <a:pt x="280" y="21"/>
                    </a:lnTo>
                    <a:lnTo>
                      <a:pt x="256" y="21"/>
                    </a:lnTo>
                    <a:lnTo>
                      <a:pt x="204" y="13"/>
                    </a:lnTo>
                    <a:lnTo>
                      <a:pt x="171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Oval 10"/>
              <p:cNvSpPr>
                <a:spLocks noChangeArrowheads="1"/>
              </p:cNvSpPr>
              <p:nvPr/>
            </p:nvSpPr>
            <p:spPr bwMode="auto">
              <a:xfrm>
                <a:off x="106" y="3350"/>
                <a:ext cx="1038" cy="189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223" y="3261"/>
                <a:ext cx="132" cy="801"/>
              </a:xfrm>
              <a:custGeom>
                <a:avLst/>
                <a:gdLst/>
                <a:ahLst/>
                <a:cxnLst>
                  <a:cxn ang="0">
                    <a:pos x="0" y="254"/>
                  </a:cxn>
                  <a:cxn ang="0">
                    <a:pos x="0" y="795"/>
                  </a:cxn>
                  <a:cxn ang="0">
                    <a:pos x="40" y="800"/>
                  </a:cxn>
                  <a:cxn ang="0">
                    <a:pos x="40" y="263"/>
                  </a:cxn>
                  <a:cxn ang="0">
                    <a:pos x="131" y="8"/>
                  </a:cxn>
                  <a:cxn ang="0">
                    <a:pos x="114" y="0"/>
                  </a:cxn>
                  <a:cxn ang="0">
                    <a:pos x="0" y="254"/>
                  </a:cxn>
                </a:cxnLst>
                <a:rect l="0" t="0" r="r" b="b"/>
                <a:pathLst>
                  <a:path w="132" h="801">
                    <a:moveTo>
                      <a:pt x="0" y="254"/>
                    </a:moveTo>
                    <a:lnTo>
                      <a:pt x="0" y="795"/>
                    </a:lnTo>
                    <a:lnTo>
                      <a:pt x="40" y="800"/>
                    </a:lnTo>
                    <a:lnTo>
                      <a:pt x="40" y="263"/>
                    </a:lnTo>
                    <a:lnTo>
                      <a:pt x="131" y="8"/>
                    </a:lnTo>
                    <a:lnTo>
                      <a:pt x="114" y="0"/>
                    </a:lnTo>
                    <a:lnTo>
                      <a:pt x="0" y="254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914" y="3239"/>
                <a:ext cx="245" cy="797"/>
              </a:xfrm>
              <a:custGeom>
                <a:avLst/>
                <a:gdLst/>
                <a:ahLst/>
                <a:cxnLst>
                  <a:cxn ang="0">
                    <a:pos x="244" y="224"/>
                  </a:cxn>
                  <a:cxn ang="0">
                    <a:pos x="244" y="765"/>
                  </a:cxn>
                  <a:cxn ang="0">
                    <a:pos x="203" y="796"/>
                  </a:cxn>
                  <a:cxn ang="0">
                    <a:pos x="203" y="233"/>
                  </a:cxn>
                  <a:cxn ang="0">
                    <a:pos x="0" y="8"/>
                  </a:cxn>
                  <a:cxn ang="0">
                    <a:pos x="18" y="0"/>
                  </a:cxn>
                  <a:cxn ang="0">
                    <a:pos x="244" y="224"/>
                  </a:cxn>
                </a:cxnLst>
                <a:rect l="0" t="0" r="r" b="b"/>
                <a:pathLst>
                  <a:path w="245" h="797">
                    <a:moveTo>
                      <a:pt x="244" y="224"/>
                    </a:moveTo>
                    <a:lnTo>
                      <a:pt x="244" y="765"/>
                    </a:lnTo>
                    <a:lnTo>
                      <a:pt x="203" y="796"/>
                    </a:lnTo>
                    <a:lnTo>
                      <a:pt x="203" y="233"/>
                    </a:lnTo>
                    <a:lnTo>
                      <a:pt x="0" y="8"/>
                    </a:lnTo>
                    <a:lnTo>
                      <a:pt x="18" y="0"/>
                    </a:lnTo>
                    <a:lnTo>
                      <a:pt x="244" y="22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8" name="Group 13"/>
              <p:cNvGrpSpPr>
                <a:grpSpLocks/>
              </p:cNvGrpSpPr>
              <p:nvPr/>
            </p:nvGrpSpPr>
            <p:grpSpPr bwMode="auto">
              <a:xfrm>
                <a:off x="294" y="3089"/>
                <a:ext cx="665" cy="185"/>
                <a:chOff x="294" y="3089"/>
                <a:chExt cx="665" cy="185"/>
              </a:xfrm>
            </p:grpSpPr>
            <p:sp>
              <p:nvSpPr>
                <p:cNvPr id="24" name="Oval 14"/>
                <p:cNvSpPr>
                  <a:spLocks noChangeArrowheads="1"/>
                </p:cNvSpPr>
                <p:nvPr/>
              </p:nvSpPr>
              <p:spPr bwMode="auto">
                <a:xfrm>
                  <a:off x="294" y="3089"/>
                  <a:ext cx="665" cy="1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" name="Oval 15"/>
                <p:cNvSpPr>
                  <a:spLocks noChangeArrowheads="1"/>
                </p:cNvSpPr>
                <p:nvPr/>
              </p:nvSpPr>
              <p:spPr bwMode="auto">
                <a:xfrm>
                  <a:off x="299" y="3089"/>
                  <a:ext cx="650" cy="1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6" name="Oval 16"/>
                <p:cNvSpPr>
                  <a:spLocks noChangeArrowheads="1"/>
                </p:cNvSpPr>
                <p:nvPr/>
              </p:nvSpPr>
              <p:spPr bwMode="auto">
                <a:xfrm>
                  <a:off x="355" y="3111"/>
                  <a:ext cx="554" cy="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23" y="3464"/>
                <a:ext cx="32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30"/>
                  </a:cxn>
                  <a:cxn ang="0">
                    <a:pos x="85" y="44"/>
                  </a:cxn>
                  <a:cxn ang="0">
                    <a:pos x="153" y="61"/>
                  </a:cxn>
                  <a:cxn ang="0">
                    <a:pos x="212" y="70"/>
                  </a:cxn>
                  <a:cxn ang="0">
                    <a:pos x="275" y="75"/>
                  </a:cxn>
                  <a:cxn ang="0">
                    <a:pos x="321" y="70"/>
                  </a:cxn>
                  <a:cxn ang="0">
                    <a:pos x="248" y="61"/>
                  </a:cxn>
                  <a:cxn ang="0">
                    <a:pos x="171" y="44"/>
                  </a:cxn>
                  <a:cxn ang="0">
                    <a:pos x="94" y="22"/>
                  </a:cxn>
                  <a:cxn ang="0">
                    <a:pos x="31" y="4"/>
                  </a:cxn>
                  <a:cxn ang="0">
                    <a:pos x="0" y="0"/>
                  </a:cxn>
                </a:cxnLst>
                <a:rect l="0" t="0" r="r" b="b"/>
                <a:pathLst>
                  <a:path w="322" h="76">
                    <a:moveTo>
                      <a:pt x="0" y="0"/>
                    </a:moveTo>
                    <a:lnTo>
                      <a:pt x="49" y="30"/>
                    </a:lnTo>
                    <a:lnTo>
                      <a:pt x="85" y="44"/>
                    </a:lnTo>
                    <a:lnTo>
                      <a:pt x="153" y="61"/>
                    </a:lnTo>
                    <a:lnTo>
                      <a:pt x="212" y="70"/>
                    </a:lnTo>
                    <a:lnTo>
                      <a:pt x="275" y="75"/>
                    </a:lnTo>
                    <a:lnTo>
                      <a:pt x="321" y="70"/>
                    </a:lnTo>
                    <a:lnTo>
                      <a:pt x="248" y="61"/>
                    </a:lnTo>
                    <a:lnTo>
                      <a:pt x="171" y="44"/>
                    </a:lnTo>
                    <a:lnTo>
                      <a:pt x="94" y="22"/>
                    </a:lnTo>
                    <a:lnTo>
                      <a:pt x="31" y="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715" y="3091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842" y="3342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22" y="3175"/>
                <a:ext cx="181" cy="49"/>
              </a:xfrm>
              <a:custGeom>
                <a:avLst/>
                <a:gdLst/>
                <a:ahLst/>
                <a:cxnLst>
                  <a:cxn ang="0">
                    <a:pos x="180" y="48"/>
                  </a:cxn>
                  <a:cxn ang="0">
                    <a:pos x="94" y="39"/>
                  </a:cxn>
                  <a:cxn ang="0">
                    <a:pos x="40" y="26"/>
                  </a:cxn>
                  <a:cxn ang="0">
                    <a:pos x="0" y="13"/>
                  </a:cxn>
                  <a:cxn ang="0">
                    <a:pos x="13" y="0"/>
                  </a:cxn>
                  <a:cxn ang="0">
                    <a:pos x="54" y="17"/>
                  </a:cxn>
                  <a:cxn ang="0">
                    <a:pos x="112" y="30"/>
                  </a:cxn>
                  <a:cxn ang="0">
                    <a:pos x="171" y="30"/>
                  </a:cxn>
                  <a:cxn ang="0">
                    <a:pos x="180" y="48"/>
                  </a:cxn>
                </a:cxnLst>
                <a:rect l="0" t="0" r="r" b="b"/>
                <a:pathLst>
                  <a:path w="181" h="49">
                    <a:moveTo>
                      <a:pt x="180" y="48"/>
                    </a:moveTo>
                    <a:lnTo>
                      <a:pt x="94" y="39"/>
                    </a:lnTo>
                    <a:lnTo>
                      <a:pt x="40" y="26"/>
                    </a:lnTo>
                    <a:lnTo>
                      <a:pt x="0" y="13"/>
                    </a:lnTo>
                    <a:lnTo>
                      <a:pt x="13" y="0"/>
                    </a:lnTo>
                    <a:lnTo>
                      <a:pt x="54" y="17"/>
                    </a:lnTo>
                    <a:lnTo>
                      <a:pt x="112" y="30"/>
                    </a:lnTo>
                    <a:lnTo>
                      <a:pt x="171" y="30"/>
                    </a:lnTo>
                    <a:lnTo>
                      <a:pt x="180" y="48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16" y="3274"/>
                <a:ext cx="200" cy="230"/>
              </a:xfrm>
              <a:custGeom>
                <a:avLst/>
                <a:gdLst/>
                <a:ahLst/>
                <a:cxnLst>
                  <a:cxn ang="0">
                    <a:pos x="104" y="4"/>
                  </a:cxn>
                  <a:cxn ang="0">
                    <a:pos x="199" y="0"/>
                  </a:cxn>
                  <a:cxn ang="0">
                    <a:pos x="162" y="79"/>
                  </a:cxn>
                  <a:cxn ang="0">
                    <a:pos x="144" y="127"/>
                  </a:cxn>
                  <a:cxn ang="0">
                    <a:pos x="117" y="171"/>
                  </a:cxn>
                  <a:cxn ang="0">
                    <a:pos x="104" y="229"/>
                  </a:cxn>
                  <a:cxn ang="0">
                    <a:pos x="0" y="229"/>
                  </a:cxn>
                  <a:cxn ang="0">
                    <a:pos x="18" y="176"/>
                  </a:cxn>
                  <a:cxn ang="0">
                    <a:pos x="63" y="123"/>
                  </a:cxn>
                  <a:cxn ang="0">
                    <a:pos x="72" y="79"/>
                  </a:cxn>
                  <a:cxn ang="0">
                    <a:pos x="90" y="35"/>
                  </a:cxn>
                  <a:cxn ang="0">
                    <a:pos x="104" y="4"/>
                  </a:cxn>
                </a:cxnLst>
                <a:rect l="0" t="0" r="r" b="b"/>
                <a:pathLst>
                  <a:path w="200" h="230">
                    <a:moveTo>
                      <a:pt x="104" y="4"/>
                    </a:moveTo>
                    <a:lnTo>
                      <a:pt x="199" y="0"/>
                    </a:lnTo>
                    <a:lnTo>
                      <a:pt x="162" y="79"/>
                    </a:lnTo>
                    <a:lnTo>
                      <a:pt x="144" y="127"/>
                    </a:lnTo>
                    <a:lnTo>
                      <a:pt x="117" y="171"/>
                    </a:lnTo>
                    <a:lnTo>
                      <a:pt x="104" y="229"/>
                    </a:lnTo>
                    <a:lnTo>
                      <a:pt x="0" y="229"/>
                    </a:lnTo>
                    <a:lnTo>
                      <a:pt x="18" y="176"/>
                    </a:lnTo>
                    <a:lnTo>
                      <a:pt x="63" y="123"/>
                    </a:lnTo>
                    <a:lnTo>
                      <a:pt x="72" y="79"/>
                    </a:lnTo>
                    <a:lnTo>
                      <a:pt x="90" y="35"/>
                    </a:lnTo>
                    <a:lnTo>
                      <a:pt x="104" y="4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22"/>
            <p:cNvGrpSpPr>
              <a:grpSpLocks/>
            </p:cNvGrpSpPr>
            <p:nvPr/>
          </p:nvGrpSpPr>
          <p:grpSpPr bwMode="auto">
            <a:xfrm>
              <a:off x="630" y="104"/>
              <a:ext cx="1005" cy="3081"/>
              <a:chOff x="630" y="104"/>
              <a:chExt cx="1005" cy="3081"/>
            </a:xfrm>
          </p:grpSpPr>
          <p:sp>
            <p:nvSpPr>
              <p:cNvPr id="8" name="Freeform 23"/>
              <p:cNvSpPr>
                <a:spLocks/>
              </p:cNvSpPr>
              <p:nvPr/>
            </p:nvSpPr>
            <p:spPr bwMode="auto">
              <a:xfrm>
                <a:off x="873" y="104"/>
                <a:ext cx="762" cy="2316"/>
              </a:xfrm>
              <a:custGeom>
                <a:avLst/>
                <a:gdLst/>
                <a:ahLst/>
                <a:cxnLst>
                  <a:cxn ang="0">
                    <a:pos x="598" y="140"/>
                  </a:cxn>
                  <a:cxn ang="0">
                    <a:pos x="523" y="358"/>
                  </a:cxn>
                  <a:cxn ang="0">
                    <a:pos x="440" y="644"/>
                  </a:cxn>
                  <a:cxn ang="0">
                    <a:pos x="354" y="916"/>
                  </a:cxn>
                  <a:cxn ang="0">
                    <a:pos x="257" y="1286"/>
                  </a:cxn>
                  <a:cxn ang="0">
                    <a:pos x="130" y="1703"/>
                  </a:cxn>
                  <a:cxn ang="0">
                    <a:pos x="51" y="2079"/>
                  </a:cxn>
                  <a:cxn ang="0">
                    <a:pos x="15" y="2224"/>
                  </a:cxn>
                  <a:cxn ang="0">
                    <a:pos x="0" y="2315"/>
                  </a:cxn>
                  <a:cxn ang="0">
                    <a:pos x="63" y="2264"/>
                  </a:cxn>
                  <a:cxn ang="0">
                    <a:pos x="268" y="2103"/>
                  </a:cxn>
                  <a:cxn ang="0">
                    <a:pos x="124" y="2084"/>
                  </a:cxn>
                  <a:cxn ang="0">
                    <a:pos x="286" y="2088"/>
                  </a:cxn>
                  <a:cxn ang="0">
                    <a:pos x="313" y="2040"/>
                  </a:cxn>
                  <a:cxn ang="0">
                    <a:pos x="135" y="2042"/>
                  </a:cxn>
                  <a:cxn ang="0">
                    <a:pos x="322" y="2022"/>
                  </a:cxn>
                  <a:cxn ang="0">
                    <a:pos x="372" y="1941"/>
                  </a:cxn>
                  <a:cxn ang="0">
                    <a:pos x="162" y="1945"/>
                  </a:cxn>
                  <a:cxn ang="0">
                    <a:pos x="379" y="1923"/>
                  </a:cxn>
                  <a:cxn ang="0">
                    <a:pos x="426" y="1837"/>
                  </a:cxn>
                  <a:cxn ang="0">
                    <a:pos x="480" y="1712"/>
                  </a:cxn>
                  <a:cxn ang="0">
                    <a:pos x="526" y="1569"/>
                  </a:cxn>
                  <a:cxn ang="0">
                    <a:pos x="246" y="1587"/>
                  </a:cxn>
                  <a:cxn ang="0">
                    <a:pos x="530" y="1545"/>
                  </a:cxn>
                  <a:cxn ang="0">
                    <a:pos x="546" y="1497"/>
                  </a:cxn>
                  <a:cxn ang="0">
                    <a:pos x="284" y="1530"/>
                  </a:cxn>
                  <a:cxn ang="0">
                    <a:pos x="557" y="1475"/>
                  </a:cxn>
                  <a:cxn ang="0">
                    <a:pos x="602" y="1308"/>
                  </a:cxn>
                  <a:cxn ang="0">
                    <a:pos x="372" y="1358"/>
                  </a:cxn>
                  <a:cxn ang="0">
                    <a:pos x="611" y="1277"/>
                  </a:cxn>
                  <a:cxn ang="0">
                    <a:pos x="636" y="1204"/>
                  </a:cxn>
                  <a:cxn ang="0">
                    <a:pos x="381" y="1283"/>
                  </a:cxn>
                  <a:cxn ang="0">
                    <a:pos x="639" y="1182"/>
                  </a:cxn>
                  <a:cxn ang="0">
                    <a:pos x="654" y="1127"/>
                  </a:cxn>
                  <a:cxn ang="0">
                    <a:pos x="695" y="958"/>
                  </a:cxn>
                  <a:cxn ang="0">
                    <a:pos x="503" y="1042"/>
                  </a:cxn>
                  <a:cxn ang="0">
                    <a:pos x="700" y="923"/>
                  </a:cxn>
                  <a:cxn ang="0">
                    <a:pos x="758" y="679"/>
                  </a:cxn>
                  <a:cxn ang="0">
                    <a:pos x="541" y="743"/>
                  </a:cxn>
                  <a:cxn ang="0">
                    <a:pos x="758" y="655"/>
                  </a:cxn>
                  <a:cxn ang="0">
                    <a:pos x="758" y="479"/>
                  </a:cxn>
                  <a:cxn ang="0">
                    <a:pos x="575" y="560"/>
                  </a:cxn>
                  <a:cxn ang="0">
                    <a:pos x="761" y="433"/>
                  </a:cxn>
                  <a:cxn ang="0">
                    <a:pos x="761" y="261"/>
                  </a:cxn>
                  <a:cxn ang="0">
                    <a:pos x="727" y="149"/>
                  </a:cxn>
                  <a:cxn ang="0">
                    <a:pos x="661" y="0"/>
                  </a:cxn>
                  <a:cxn ang="0">
                    <a:pos x="598" y="140"/>
                  </a:cxn>
                </a:cxnLst>
                <a:rect l="0" t="0" r="r" b="b"/>
                <a:pathLst>
                  <a:path w="762" h="2316">
                    <a:moveTo>
                      <a:pt x="598" y="140"/>
                    </a:moveTo>
                    <a:lnTo>
                      <a:pt x="523" y="358"/>
                    </a:lnTo>
                    <a:lnTo>
                      <a:pt x="440" y="644"/>
                    </a:lnTo>
                    <a:lnTo>
                      <a:pt x="354" y="916"/>
                    </a:lnTo>
                    <a:lnTo>
                      <a:pt x="257" y="1286"/>
                    </a:lnTo>
                    <a:lnTo>
                      <a:pt x="130" y="1703"/>
                    </a:lnTo>
                    <a:lnTo>
                      <a:pt x="51" y="2079"/>
                    </a:lnTo>
                    <a:lnTo>
                      <a:pt x="15" y="2224"/>
                    </a:lnTo>
                    <a:lnTo>
                      <a:pt x="0" y="2315"/>
                    </a:lnTo>
                    <a:lnTo>
                      <a:pt x="63" y="2264"/>
                    </a:lnTo>
                    <a:lnTo>
                      <a:pt x="268" y="2103"/>
                    </a:lnTo>
                    <a:lnTo>
                      <a:pt x="124" y="2084"/>
                    </a:lnTo>
                    <a:lnTo>
                      <a:pt x="286" y="2088"/>
                    </a:lnTo>
                    <a:lnTo>
                      <a:pt x="313" y="2040"/>
                    </a:lnTo>
                    <a:lnTo>
                      <a:pt x="135" y="2042"/>
                    </a:lnTo>
                    <a:lnTo>
                      <a:pt x="322" y="2022"/>
                    </a:lnTo>
                    <a:lnTo>
                      <a:pt x="372" y="1941"/>
                    </a:lnTo>
                    <a:lnTo>
                      <a:pt x="162" y="1945"/>
                    </a:lnTo>
                    <a:lnTo>
                      <a:pt x="379" y="1923"/>
                    </a:lnTo>
                    <a:lnTo>
                      <a:pt x="426" y="1837"/>
                    </a:lnTo>
                    <a:lnTo>
                      <a:pt x="480" y="1712"/>
                    </a:lnTo>
                    <a:lnTo>
                      <a:pt x="526" y="1569"/>
                    </a:lnTo>
                    <a:lnTo>
                      <a:pt x="246" y="1587"/>
                    </a:lnTo>
                    <a:lnTo>
                      <a:pt x="530" y="1545"/>
                    </a:lnTo>
                    <a:lnTo>
                      <a:pt x="546" y="1497"/>
                    </a:lnTo>
                    <a:lnTo>
                      <a:pt x="284" y="1530"/>
                    </a:lnTo>
                    <a:lnTo>
                      <a:pt x="557" y="1475"/>
                    </a:lnTo>
                    <a:lnTo>
                      <a:pt x="602" y="1308"/>
                    </a:lnTo>
                    <a:lnTo>
                      <a:pt x="372" y="1358"/>
                    </a:lnTo>
                    <a:lnTo>
                      <a:pt x="611" y="1277"/>
                    </a:lnTo>
                    <a:lnTo>
                      <a:pt x="636" y="1204"/>
                    </a:lnTo>
                    <a:lnTo>
                      <a:pt x="381" y="1283"/>
                    </a:lnTo>
                    <a:lnTo>
                      <a:pt x="639" y="1182"/>
                    </a:lnTo>
                    <a:lnTo>
                      <a:pt x="654" y="1127"/>
                    </a:lnTo>
                    <a:lnTo>
                      <a:pt x="695" y="958"/>
                    </a:lnTo>
                    <a:lnTo>
                      <a:pt x="503" y="1042"/>
                    </a:lnTo>
                    <a:lnTo>
                      <a:pt x="700" y="923"/>
                    </a:lnTo>
                    <a:lnTo>
                      <a:pt x="758" y="679"/>
                    </a:lnTo>
                    <a:lnTo>
                      <a:pt x="541" y="743"/>
                    </a:lnTo>
                    <a:lnTo>
                      <a:pt x="758" y="655"/>
                    </a:lnTo>
                    <a:lnTo>
                      <a:pt x="758" y="479"/>
                    </a:lnTo>
                    <a:lnTo>
                      <a:pt x="575" y="560"/>
                    </a:lnTo>
                    <a:lnTo>
                      <a:pt x="761" y="433"/>
                    </a:lnTo>
                    <a:lnTo>
                      <a:pt x="761" y="261"/>
                    </a:lnTo>
                    <a:lnTo>
                      <a:pt x="727" y="149"/>
                    </a:lnTo>
                    <a:lnTo>
                      <a:pt x="661" y="0"/>
                    </a:lnTo>
                    <a:lnTo>
                      <a:pt x="598" y="140"/>
                    </a:lnTo>
                  </a:path>
                </a:pathLst>
              </a:custGeom>
              <a:gradFill rotWithShape="0">
                <a:gsLst>
                  <a:gs pos="0">
                    <a:srgbClr val="A64C4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24"/>
              <p:cNvSpPr>
                <a:spLocks/>
              </p:cNvSpPr>
              <p:nvPr/>
            </p:nvSpPr>
            <p:spPr bwMode="auto">
              <a:xfrm>
                <a:off x="630" y="114"/>
                <a:ext cx="915" cy="3071"/>
              </a:xfrm>
              <a:custGeom>
                <a:avLst/>
                <a:gdLst/>
                <a:ahLst/>
                <a:cxnLst>
                  <a:cxn ang="0">
                    <a:pos x="0" y="3070"/>
                  </a:cxn>
                  <a:cxn ang="0">
                    <a:pos x="372" y="1696"/>
                  </a:cxn>
                  <a:cxn ang="0">
                    <a:pos x="432" y="1458"/>
                  </a:cxn>
                  <a:cxn ang="0">
                    <a:pos x="484" y="1276"/>
                  </a:cxn>
                  <a:cxn ang="0">
                    <a:pos x="570" y="982"/>
                  </a:cxn>
                  <a:cxn ang="0">
                    <a:pos x="670" y="658"/>
                  </a:cxn>
                  <a:cxn ang="0">
                    <a:pos x="782" y="316"/>
                  </a:cxn>
                  <a:cxn ang="0">
                    <a:pos x="844" y="144"/>
                  </a:cxn>
                  <a:cxn ang="0">
                    <a:pos x="888" y="42"/>
                  </a:cxn>
                  <a:cxn ang="0">
                    <a:pos x="914" y="0"/>
                  </a:cxn>
                  <a:cxn ang="0">
                    <a:pos x="866" y="116"/>
                  </a:cxn>
                  <a:cxn ang="0">
                    <a:pos x="806" y="296"/>
                  </a:cxn>
                  <a:cxn ang="0">
                    <a:pos x="520" y="1230"/>
                  </a:cxn>
                  <a:cxn ang="0">
                    <a:pos x="442" y="1518"/>
                  </a:cxn>
                  <a:cxn ang="0">
                    <a:pos x="378" y="1774"/>
                  </a:cxn>
                  <a:cxn ang="0">
                    <a:pos x="314" y="2028"/>
                  </a:cxn>
                  <a:cxn ang="0">
                    <a:pos x="266" y="2238"/>
                  </a:cxn>
                  <a:cxn ang="0">
                    <a:pos x="258" y="2294"/>
                  </a:cxn>
                  <a:cxn ang="0">
                    <a:pos x="186" y="2558"/>
                  </a:cxn>
                  <a:cxn ang="0">
                    <a:pos x="50" y="3070"/>
                  </a:cxn>
                  <a:cxn ang="0">
                    <a:pos x="0" y="3070"/>
                  </a:cxn>
                </a:cxnLst>
                <a:rect l="0" t="0" r="r" b="b"/>
                <a:pathLst>
                  <a:path w="915" h="3071">
                    <a:moveTo>
                      <a:pt x="0" y="3070"/>
                    </a:moveTo>
                    <a:lnTo>
                      <a:pt x="372" y="1696"/>
                    </a:lnTo>
                    <a:lnTo>
                      <a:pt x="432" y="1458"/>
                    </a:lnTo>
                    <a:lnTo>
                      <a:pt x="484" y="1276"/>
                    </a:lnTo>
                    <a:lnTo>
                      <a:pt x="570" y="982"/>
                    </a:lnTo>
                    <a:lnTo>
                      <a:pt x="670" y="658"/>
                    </a:lnTo>
                    <a:lnTo>
                      <a:pt x="782" y="316"/>
                    </a:lnTo>
                    <a:lnTo>
                      <a:pt x="844" y="144"/>
                    </a:lnTo>
                    <a:lnTo>
                      <a:pt x="888" y="42"/>
                    </a:lnTo>
                    <a:lnTo>
                      <a:pt x="914" y="0"/>
                    </a:lnTo>
                    <a:lnTo>
                      <a:pt x="866" y="116"/>
                    </a:lnTo>
                    <a:lnTo>
                      <a:pt x="806" y="296"/>
                    </a:lnTo>
                    <a:lnTo>
                      <a:pt x="520" y="1230"/>
                    </a:lnTo>
                    <a:lnTo>
                      <a:pt x="442" y="1518"/>
                    </a:lnTo>
                    <a:lnTo>
                      <a:pt x="378" y="1774"/>
                    </a:lnTo>
                    <a:lnTo>
                      <a:pt x="314" y="2028"/>
                    </a:lnTo>
                    <a:lnTo>
                      <a:pt x="266" y="2238"/>
                    </a:lnTo>
                    <a:lnTo>
                      <a:pt x="258" y="2294"/>
                    </a:lnTo>
                    <a:lnTo>
                      <a:pt x="186" y="2558"/>
                    </a:lnTo>
                    <a:lnTo>
                      <a:pt x="50" y="3070"/>
                    </a:lnTo>
                    <a:lnTo>
                      <a:pt x="0" y="307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103" name="Rectangle 3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dt" sz="quarter" idx="10"/>
          </p:nvPr>
        </p:nvSpPr>
        <p:spPr>
          <a:xfrm>
            <a:off x="228600" y="6261100"/>
            <a:ext cx="2527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2925763" y="6272213"/>
            <a:ext cx="345757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4431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4975" y="122238"/>
            <a:ext cx="2200275" cy="610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563" y="122238"/>
            <a:ext cx="6450012" cy="610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455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71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9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82563" y="122238"/>
            <a:ext cx="88026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447800"/>
            <a:ext cx="87757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863" y="6273800"/>
            <a:ext cx="2497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7813" y="6286500"/>
            <a:ext cx="357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1925" y="6286500"/>
            <a:ext cx="246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715404" cy="4714908"/>
          </a:xfrm>
        </p:spPr>
        <p:txBody>
          <a:bodyPr>
            <a:noAutofit/>
          </a:bodyPr>
          <a:lstStyle/>
          <a:p>
            <a:pPr algn="just"/>
            <a:endParaRPr lang="ru-RU" sz="3600" dirty="0" smtClean="0"/>
          </a:p>
          <a:p>
            <a:pPr algn="just"/>
            <a:r>
              <a:rPr lang="ru-RU" sz="3600" dirty="0" smtClean="0"/>
              <a:t>«Мы чтить  тебя  привыкли  с  детских лет,</a:t>
            </a:r>
          </a:p>
          <a:p>
            <a:pPr algn="just"/>
            <a:r>
              <a:rPr lang="ru-RU" sz="3600" dirty="0" smtClean="0"/>
              <a:t>И  дорог нам  твой  образ  благородный;</a:t>
            </a:r>
          </a:p>
          <a:p>
            <a:pPr algn="just"/>
            <a:r>
              <a:rPr lang="ru-RU" sz="3600" dirty="0" smtClean="0"/>
              <a:t>Ты  рано смолк,  но  в  памяти народной</a:t>
            </a:r>
          </a:p>
          <a:p>
            <a:pPr algn="just"/>
            <a:r>
              <a:rPr lang="ru-RU" sz="3600" dirty="0" smtClean="0"/>
              <a:t>Ты  не  умрёшь, возлюбленный  поэт »</a:t>
            </a:r>
          </a:p>
          <a:p>
            <a:pPr algn="just"/>
            <a:r>
              <a:rPr lang="ru-RU" sz="3600" dirty="0" smtClean="0">
                <a:solidFill>
                  <a:schemeClr val="tx1"/>
                </a:solidFill>
              </a:rPr>
              <a:t>                                                           </a:t>
            </a:r>
          </a:p>
          <a:p>
            <a:pPr algn="just"/>
            <a:r>
              <a:rPr lang="ru-RU" sz="3600" dirty="0" smtClean="0"/>
              <a:t>                            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(А.Плещеев)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892971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bg2"/>
                </a:solidFill>
                <a:latin typeface="+mj-lt"/>
                <a:ea typeface="Times New Roman" pitchFamily="18" charset="0"/>
              </a:rPr>
              <a:t>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ea typeface="Times New Roman" pitchFamily="18" charset="0"/>
              </a:rPr>
              <a:t>Пушкин помимо документального труда «История пугачёвского бунта»  пишет историческую повесть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ea typeface="Times New Roman" pitchFamily="18" charset="0"/>
              </a:rPr>
              <a:t>«Капитанская дочка» - одно из последних произведений, можно сказать, «духовное завещание».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ea typeface="Times New Roman" pitchFamily="18" charset="0"/>
              </a:rPr>
              <a:t> Постараемся понять, что хотел передать Пушкин нам, живущим в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ea typeface="Times New Roman" pitchFamily="18" charset="0"/>
              </a:rPr>
              <a:t>XXI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ea typeface="Times New Roman" pitchFamily="18" charset="0"/>
              </a:rPr>
              <a:t> веке. «Капитанская дочка» - удивительное произведение.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Крестьянские волн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3"/>
            <a:ext cx="4038600" cy="30718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7" name="Picture 6" descr="Казаки в поход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2250" y="3286125"/>
            <a:ext cx="5111750" cy="3214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8" name="Picture 7" descr="picture"/>
          <p:cNvPicPr preferRelativeResize="0">
            <a:picLocks noChangeArrowheads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 bwMode="auto">
          <a:xfrm>
            <a:off x="142875" y="3357563"/>
            <a:ext cx="3843338" cy="28797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</p:pic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4643438" y="285750"/>
            <a:ext cx="40386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FF00"/>
                </a:solidFill>
              </a:rPr>
              <a:t>1765 год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FF00"/>
                </a:solidFill>
              </a:rPr>
              <a:t>«Указ о праве помещиков отдавать крепостных крестьян на каторгу»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FF00"/>
                </a:solidFill>
              </a:rPr>
              <a:t>1767 год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FF00"/>
                </a:solidFill>
              </a:rPr>
              <a:t>«Указ о запрещении крестьянам жаловаться на помещиков»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1500166" y="0"/>
            <a:ext cx="7143800" cy="4714884"/>
          </a:xfrm>
          <a:ln w="9525"/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i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1-группа</a:t>
            </a:r>
          </a:p>
          <a:p>
            <a:pPr marL="457200" indent="-457200" algn="just">
              <a:buFont typeface="Times New Roman" pitchFamily="18" charset="0"/>
              <a:buAutoNum type="arabicPeriod"/>
              <a:tabLst>
                <a:tab pos="588963" algn="l"/>
              </a:tabLst>
            </a:pPr>
            <a:r>
              <a:rPr lang="ru-RU" sz="3600" b="1" i="1" dirty="0" smtClean="0">
                <a:solidFill>
                  <a:srgbClr val="FF0066"/>
                </a:solidFill>
                <a:cs typeface="Times New Roman" pitchFamily="18" charset="0"/>
              </a:rPr>
              <a:t>Какая важная для А. С. Пушкина дата стоит в конце повести? Почему?  </a:t>
            </a:r>
            <a:endParaRPr lang="ru-RU" sz="3600" b="1" i="1" dirty="0" smtClean="0">
              <a:solidFill>
                <a:srgbClr val="FF0066"/>
              </a:solidFill>
            </a:endParaRPr>
          </a:p>
          <a:p>
            <a:pPr marL="457200" indent="-457200" algn="just">
              <a:buFont typeface="Times New Roman" pitchFamily="18" charset="0"/>
              <a:buAutoNum type="arabicPeriod"/>
              <a:tabLst>
                <a:tab pos="588963" algn="l"/>
              </a:tabLst>
            </a:pPr>
            <a:r>
              <a:rPr lang="ru-RU" sz="3600" b="1" i="1" dirty="0" smtClean="0">
                <a:solidFill>
                  <a:srgbClr val="FF0066"/>
                </a:solidFill>
                <a:cs typeface="Times New Roman" pitchFamily="18" charset="0"/>
              </a:rPr>
              <a:t>Какой эпиграф выбрал автор ко всей повести? Почему? </a:t>
            </a:r>
            <a:endParaRPr lang="ru-RU" sz="3600" b="1" i="1" dirty="0" smtClean="0">
              <a:solidFill>
                <a:srgbClr val="FF0066"/>
              </a:solidFill>
            </a:endParaRPr>
          </a:p>
          <a:p>
            <a:pPr>
              <a:defRPr/>
            </a:pPr>
            <a:r>
              <a:rPr lang="ru-RU" sz="4800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Рассказать  об</a:t>
            </a:r>
          </a:p>
          <a:p>
            <a:pPr>
              <a:defRPr/>
            </a:pPr>
            <a:r>
              <a:rPr lang="ru-RU" sz="4800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истории  создания  повести.</a:t>
            </a:r>
          </a:p>
        </p:txBody>
      </p:sp>
      <p:pic>
        <p:nvPicPr>
          <p:cNvPr id="3" name="Picture 9" descr="kniga_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857760"/>
            <a:ext cx="1357290" cy="178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3286116" y="857232"/>
            <a:ext cx="55721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just" eaLnBrk="0" hangingPunct="0">
              <a:buFont typeface="Times New Roman" pitchFamily="18" charset="0"/>
              <a:buAutoNum type="arabicPeriod"/>
              <a:tabLst>
                <a:tab pos="588963" algn="l"/>
              </a:tabLst>
            </a:pPr>
            <a:r>
              <a:rPr lang="ru-RU" sz="2800" b="1" i="1" dirty="0" smtClean="0">
                <a:solidFill>
                  <a:srgbClr val="FF0066"/>
                </a:solidFill>
                <a:cs typeface="Times New Roman" pitchFamily="18" charset="0"/>
              </a:rPr>
              <a:t>Что </a:t>
            </a:r>
            <a:r>
              <a:rPr lang="ru-RU" sz="2800" b="1" i="1" dirty="0">
                <a:solidFill>
                  <a:srgbClr val="FF0066"/>
                </a:solidFill>
                <a:cs typeface="Times New Roman" pitchFamily="18" charset="0"/>
              </a:rPr>
              <a:t>помогло автору в создании повести? </a:t>
            </a:r>
            <a:endParaRPr lang="ru-RU" sz="2800" b="1" i="1" dirty="0">
              <a:solidFill>
                <a:srgbClr val="FF0066"/>
              </a:solidFill>
            </a:endParaRPr>
          </a:p>
          <a:p>
            <a:pPr marL="457200" indent="-457200" algn="just" eaLnBrk="0" hangingPunct="0">
              <a:buFont typeface="Times New Roman" pitchFamily="18" charset="0"/>
              <a:buAutoNum type="arabicPeriod"/>
              <a:tabLst>
                <a:tab pos="588963" algn="l"/>
              </a:tabLst>
            </a:pPr>
            <a:r>
              <a:rPr lang="ru-RU" sz="2800" b="1" i="1" dirty="0">
                <a:solidFill>
                  <a:srgbClr val="FF0066"/>
                </a:solidFill>
                <a:cs typeface="Times New Roman" pitchFamily="18" charset="0"/>
              </a:rPr>
              <a:t>В какое время происходят события повести? </a:t>
            </a:r>
            <a:endParaRPr lang="ru-RU" sz="2800" b="1" i="1" dirty="0" smtClean="0">
              <a:solidFill>
                <a:srgbClr val="FF0066"/>
              </a:solidFill>
              <a:cs typeface="Times New Roman" pitchFamily="18" charset="0"/>
            </a:endParaRPr>
          </a:p>
          <a:p>
            <a:pPr marL="457200" indent="-457200" algn="just" eaLnBrk="0" hangingPunct="0">
              <a:buFont typeface="Times New Roman" pitchFamily="18" charset="0"/>
              <a:buAutoNum type="arabicPeriod"/>
              <a:tabLst>
                <a:tab pos="588963" algn="l"/>
              </a:tabLst>
            </a:pPr>
            <a:endParaRPr lang="ru-RU" sz="2800" b="1" i="1" dirty="0" smtClean="0">
              <a:solidFill>
                <a:srgbClr val="FF0066"/>
              </a:solidFill>
              <a:cs typeface="Times New Roman" pitchFamily="18" charset="0"/>
            </a:endParaRPr>
          </a:p>
          <a:p>
            <a:pPr marL="457200" indent="-457200" algn="just" eaLnBrk="0" hangingPunct="0">
              <a:buFont typeface="Times New Roman" pitchFamily="18" charset="0"/>
              <a:buAutoNum type="arabicPeriod"/>
              <a:tabLst>
                <a:tab pos="588963" algn="l"/>
              </a:tabLst>
            </a:pPr>
            <a:endParaRPr lang="ru-RU" sz="2800" b="1" i="1" dirty="0" smtClean="0">
              <a:solidFill>
                <a:srgbClr val="FF0066"/>
              </a:solidFill>
              <a:cs typeface="Times New Roman" pitchFamily="18" charset="0"/>
            </a:endParaRPr>
          </a:p>
          <a:p>
            <a:pPr marL="457200" indent="-457200" algn="just" eaLnBrk="0" hangingPunct="0">
              <a:tabLst>
                <a:tab pos="588963" algn="l"/>
              </a:tabLst>
            </a:pPr>
            <a:r>
              <a:rPr lang="ru-RU" sz="2800" b="1" i="1" dirty="0" smtClean="0">
                <a:solidFill>
                  <a:srgbClr val="FF0066"/>
                </a:solidFill>
                <a:cs typeface="Times New Roman" pitchFamily="18" charset="0"/>
              </a:rPr>
              <a:t>Какие  исторические  события  легли в  основу  повести?</a:t>
            </a:r>
            <a:endParaRPr lang="ru-RU" sz="2800" b="1" i="1" dirty="0">
              <a:solidFill>
                <a:srgbClr val="FF0066"/>
              </a:solidFill>
            </a:endParaRPr>
          </a:p>
        </p:txBody>
      </p:sp>
      <p:pic>
        <p:nvPicPr>
          <p:cNvPr id="3" name="Picture 4" descr="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4986338"/>
            <a:ext cx="2139950" cy="13716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9" descr="kniga_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9388" y="571500"/>
            <a:ext cx="8964612" cy="6021388"/>
            <a:chOff x="-680" y="572"/>
            <a:chExt cx="5647" cy="3793"/>
          </a:xfrm>
        </p:grpSpPr>
        <p:pic>
          <p:nvPicPr>
            <p:cNvPr id="7174" name="Picture 5" descr="img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680" y="2089"/>
              <a:ext cx="1842" cy="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Oval 8"/>
            <p:cNvSpPr>
              <a:spLocks noChangeArrowheads="1"/>
            </p:cNvSpPr>
            <p:nvPr/>
          </p:nvSpPr>
          <p:spPr bwMode="auto">
            <a:xfrm>
              <a:off x="3016" y="572"/>
              <a:ext cx="1951" cy="2722"/>
            </a:xfrm>
            <a:prstGeom prst="ellipse">
              <a:avLst/>
            </a:prstGeom>
            <a:noFill/>
            <a:ln w="81915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14290"/>
            <a:ext cx="8072493" cy="992210"/>
          </a:xfrm>
        </p:spPr>
        <p:txBody>
          <a:bodyPr/>
          <a:lstStyle/>
          <a:p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  «Найди  пару»</a:t>
            </a:r>
            <a:br>
              <a:rPr lang="ru-RU" sz="8000" dirty="0" smtClean="0"/>
            </a:br>
            <a:endParaRPr lang="ru-RU" sz="8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 в  имени  тебе  моём…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Изучая  повесть  Пушкина, мы  с  вами затрагиваем проблему  долга  и  чести.  А  с  чем  ассоциируются  у вас  эти слова?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8000" dirty="0" smtClean="0">
                <a:solidFill>
                  <a:schemeClr val="bg1"/>
                </a:solidFill>
              </a:rPr>
              <a:t>Долг</a:t>
            </a:r>
            <a:r>
              <a:rPr lang="ru-RU" sz="8000" dirty="0" smtClean="0"/>
              <a:t> -м</a:t>
            </a:r>
            <a:r>
              <a:rPr lang="kk-KZ" sz="8000" dirty="0" smtClean="0"/>
              <a:t>і</a:t>
            </a:r>
            <a:r>
              <a:rPr lang="ru-RU" sz="8000" dirty="0" err="1" smtClean="0"/>
              <a:t>ндет</a:t>
            </a:r>
            <a:r>
              <a:rPr lang="ru-RU" sz="8000" dirty="0" smtClean="0"/>
              <a:t>                     </a:t>
            </a:r>
          </a:p>
          <a:p>
            <a:pPr>
              <a:buNone/>
            </a:pPr>
            <a:r>
              <a:rPr lang="ru-RU" sz="8000" dirty="0" smtClean="0"/>
              <a:t>                   и               </a:t>
            </a:r>
          </a:p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        </a:t>
            </a:r>
            <a:r>
              <a:rPr lang="ru-RU" sz="8000" dirty="0" err="1" smtClean="0">
                <a:solidFill>
                  <a:schemeClr val="bg1"/>
                </a:solidFill>
              </a:rPr>
              <a:t>Честь-</a:t>
            </a:r>
            <a:r>
              <a:rPr lang="ru-RU" sz="8000" dirty="0" err="1" smtClean="0"/>
              <a:t>ар,намыс</a:t>
            </a:r>
            <a:endParaRPr lang="ru-RU" sz="8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142852"/>
            <a:ext cx="8739218" cy="67151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                                    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785794"/>
          <a:ext cx="8572560" cy="4989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2428892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8000" dirty="0" smtClean="0"/>
                        <a:t>   Долг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3200" dirty="0" smtClean="0"/>
                        <a:t>  перед</a:t>
                      </a:r>
                      <a:r>
                        <a:rPr lang="ru-RU" sz="3200" baseline="0" dirty="0" smtClean="0"/>
                        <a:t>  родителями</a:t>
                      </a:r>
                    </a:p>
                    <a:p>
                      <a:r>
                        <a:rPr lang="ru-RU" sz="3200" baseline="0" smtClean="0"/>
                        <a:t>     </a:t>
                      </a:r>
                      <a:r>
                        <a:rPr lang="ru-RU" sz="3200" baseline="0" dirty="0" smtClean="0"/>
                        <a:t>Обязанность</a:t>
                      </a:r>
                    </a:p>
                    <a:p>
                      <a:r>
                        <a:rPr lang="ru-RU" sz="3200" baseline="0" dirty="0" smtClean="0"/>
                        <a:t>   перед  родиной, отчизной</a:t>
                      </a:r>
                      <a:endParaRPr lang="ru-RU" sz="3200" dirty="0"/>
                    </a:p>
                  </a:txBody>
                  <a:tcPr/>
                </a:tc>
              </a:tr>
              <a:tr h="2286016">
                <a:tc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</a:p>
                    <a:p>
                      <a:r>
                        <a:rPr lang="ru-RU" dirty="0" smtClean="0"/>
                        <a:t>          </a:t>
                      </a:r>
                      <a:r>
                        <a:rPr lang="ru-RU" sz="7200" dirty="0" smtClean="0"/>
                        <a:t>Честь</a:t>
                      </a:r>
                      <a:endParaRPr lang="ru-RU" sz="7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mtClean="0"/>
                    </a:p>
                    <a:p>
                      <a:r>
                        <a:rPr lang="ru-RU" sz="3600" smtClean="0"/>
                        <a:t>   уметь  отвечать  за  свои  поступки,</a:t>
                      </a:r>
                      <a:r>
                        <a:rPr lang="ru-RU" sz="3600" baseline="0" smtClean="0"/>
                        <a:t>     </a:t>
                      </a:r>
                      <a:r>
                        <a:rPr lang="ru-RU" sz="3600" smtClean="0"/>
                        <a:t>  сдержать  слово,</a:t>
                      </a:r>
                    </a:p>
                    <a:p>
                      <a:r>
                        <a:rPr lang="ru-RU" sz="3600" smtClean="0"/>
                        <a:t>  быть  честным.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0"/>
            <a:ext cx="8775700" cy="6223000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Долг</a:t>
            </a:r>
            <a:r>
              <a:rPr lang="ru-RU" sz="4800" dirty="0" smtClean="0">
                <a:solidFill>
                  <a:srgbClr val="FF0000"/>
                </a:solidFill>
              </a:rPr>
              <a:t> -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обязанность, то  что  необходимо  выполнить  по  общественным требованиям  или по  зову  совести.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Честь</a:t>
            </a:r>
            <a:r>
              <a:rPr lang="ru-RU" sz="4800" b="1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-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достойные  уважения,  моральные  качества  и  принципы человека</a:t>
            </a:r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51918" cy="64294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/>
              <a:t> Какую  пословицу  подобрал   Пушкин  для  эпиграфа  повести?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0066"/>
                </a:solidFill>
              </a:rPr>
              <a:t>   </a:t>
            </a:r>
            <a:r>
              <a:rPr lang="ru-RU" sz="3600" dirty="0" smtClean="0">
                <a:solidFill>
                  <a:srgbClr val="FF0066"/>
                </a:solidFill>
              </a:rPr>
              <a:t>Проблемы  долга  и  чести  </a:t>
            </a:r>
            <a:r>
              <a:rPr lang="ru-RU" sz="3600" dirty="0" smtClean="0"/>
              <a:t>проходят  через  образы героев.  Как это раскрывается  в  этих образах?</a:t>
            </a:r>
          </a:p>
          <a:p>
            <a:pPr>
              <a:buNone/>
            </a:pPr>
            <a:r>
              <a:rPr lang="ru-RU" sz="3600" dirty="0" smtClean="0"/>
              <a:t>   В положительных  образах  выражают  идею  </a:t>
            </a:r>
            <a:r>
              <a:rPr lang="ru-RU" sz="3600" dirty="0" err="1" smtClean="0"/>
              <a:t>чести,верности</a:t>
            </a:r>
            <a:r>
              <a:rPr lang="ru-RU" sz="3600" dirty="0" smtClean="0"/>
              <a:t>  </a:t>
            </a:r>
            <a:r>
              <a:rPr lang="ru-RU" sz="3600" dirty="0" err="1" smtClean="0"/>
              <a:t>долгу,гуманного</a:t>
            </a:r>
            <a:r>
              <a:rPr lang="ru-RU" sz="3600" dirty="0" smtClean="0"/>
              <a:t>  отношения  к  людям,  стремление  к свободе.</a:t>
            </a:r>
          </a:p>
          <a:p>
            <a:pPr>
              <a:buNone/>
            </a:pPr>
            <a:r>
              <a:rPr lang="ru-RU" sz="3600" b="1" dirty="0" smtClean="0"/>
              <a:t>   </a:t>
            </a:r>
            <a:endParaRPr lang="ru-RU" sz="3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2643182"/>
            <a:ext cx="8643966" cy="2643198"/>
          </a:xfrm>
          <a:ln w="9525"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b="1" spc="50" dirty="0" smtClean="0">
                <a:ln w="11430">
                  <a:solidFill>
                    <a:srgbClr val="3333CC"/>
                  </a:solidFill>
                </a:ln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«Капитанская дочка»  </a:t>
            </a:r>
            <a:br>
              <a:rPr lang="ru-RU" b="1" spc="50" dirty="0" smtClean="0">
                <a:ln w="11430">
                  <a:solidFill>
                    <a:srgbClr val="3333CC"/>
                  </a:solidFill>
                </a:ln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</a:br>
            <a:r>
              <a:rPr lang="ru-RU" b="1" spc="50" dirty="0" smtClean="0">
                <a:ln w="11430">
                  <a:solidFill>
                    <a:srgbClr val="3333CC"/>
                  </a:solidFill>
                </a:ln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А.С. Пушкина</a:t>
            </a:r>
          </a:p>
        </p:txBody>
      </p:sp>
      <p:pic>
        <p:nvPicPr>
          <p:cNvPr id="3075" name="Рисунок 5" descr="photo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5"/>
            <a:ext cx="203358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1785918" y="1142984"/>
            <a:ext cx="7043742" cy="1752600"/>
          </a:xfrm>
          <a:ln w="9525"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Шестое  апреля.</a:t>
            </a:r>
          </a:p>
          <a:p>
            <a:pPr>
              <a:defRPr/>
            </a:pPr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Классная работа.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142852"/>
            <a:ext cx="8775700" cy="608014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(Прочитать  отрывок)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42900"/>
            <a:ext cx="9144000" cy="94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66"/>
                </a:solidFill>
              </a:rPr>
              <a:t>  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66"/>
                </a:solidFill>
              </a:rPr>
              <a:t>    1-группа </a:t>
            </a:r>
            <a:r>
              <a:rPr lang="ru-RU" sz="3200" b="1" dirty="0" smtClean="0"/>
              <a:t> -  </a:t>
            </a:r>
            <a:r>
              <a:rPr lang="ru-RU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образ  отца  Гринёва  и  Петра  Гринева.</a:t>
            </a:r>
            <a:endParaRPr lang="ru-RU" sz="3200" dirty="0" smtClean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Какой  наказ  даёт  отец  сыну  перед  его  отъездом  в  крепость? Как  ведёт  себя  Петр перед  Пугачёвым?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            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FF0066"/>
                </a:solidFill>
              </a:rPr>
              <a:t>2-группа</a:t>
            </a:r>
            <a:r>
              <a:rPr lang="ru-RU" sz="3200" b="1" dirty="0" smtClean="0"/>
              <a:t>  -  </a:t>
            </a:r>
            <a:r>
              <a:rPr lang="ru-RU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образ  капитана  Миронова и  Маши Мироновой.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Каким показывает  автор капитана  во время  его  казни Пугачёвым?   Как характеризует  Пушкин  Машу?</a:t>
            </a:r>
            <a:r>
              <a:rPr lang="ru-RU" sz="32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2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        </a:t>
            </a:r>
            <a:r>
              <a:rPr lang="ru-RU" sz="3200" dirty="0" smtClean="0">
                <a:solidFill>
                  <a:schemeClr val="bg2"/>
                </a:solidFill>
              </a:rPr>
              <a:t>(Прочитать этот  отрывок  из  повести)</a:t>
            </a:r>
            <a:endParaRPr lang="ru-RU" sz="3200" b="1" dirty="0" smtClean="0">
              <a:solidFill>
                <a:schemeClr val="bg2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tx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endParaRPr lang="ru-RU" sz="3200" b="1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Команде «Лицеисты»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1.Он был лет  сорока, росту среднего. худощав  и  широкоплеч.  В  чёрной  бороде  его  показывалась  проседь; живые  большие глаза  так  и бегали. Лицо его имело  выражение довольно  приятное, но  плутовское. Волоса  были обстрижены в кружок,  на  нём  был оборванный  армяк  и  татарские  шаровары.  Кто  это?</a:t>
            </a:r>
          </a:p>
          <a:p>
            <a:pPr>
              <a:buNone/>
            </a:pPr>
            <a:r>
              <a:rPr lang="ru-RU" sz="2400" dirty="0" smtClean="0"/>
              <a:t>2. Молодой офицер, невысокого  роста,  с лицом  смуглым  и  отменно некрасивым,  но  чрезвычайно  живым. </a:t>
            </a:r>
            <a:r>
              <a:rPr lang="ru-RU" sz="2400" dirty="0" err="1" smtClean="0"/>
              <a:t>Офицер,выписанный</a:t>
            </a:r>
            <a:r>
              <a:rPr lang="ru-RU" sz="2400" dirty="0" smtClean="0"/>
              <a:t> из гвардии за  поединок .Кто это?  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  героя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Команде  «Пушкинисты»</a:t>
            </a:r>
            <a:endParaRPr lang="ru-RU" dirty="0" smtClean="0"/>
          </a:p>
          <a:p>
            <a:pPr>
              <a:buNone/>
            </a:pPr>
            <a:r>
              <a:rPr lang="ru-RU" sz="2400" dirty="0" smtClean="0"/>
              <a:t>1.Скромная, </a:t>
            </a:r>
            <a:r>
              <a:rPr lang="ru-RU" sz="2400" dirty="0" err="1" smtClean="0"/>
              <a:t>чувствительная,нежная</a:t>
            </a:r>
            <a:r>
              <a:rPr lang="ru-RU" sz="2400" dirty="0" smtClean="0"/>
              <a:t>, пугливая девушка, лет </a:t>
            </a:r>
            <a:r>
              <a:rPr lang="ru-RU" sz="2400" dirty="0" err="1" smtClean="0"/>
              <a:t>осмьнадцати</a:t>
            </a:r>
            <a:r>
              <a:rPr lang="ru-RU" sz="2400" dirty="0" smtClean="0"/>
              <a:t>, круглолицая, румяная,  с  светло-русыми волосами, гладко зачёсанными  за уши, которые  у ней  так  и  </a:t>
            </a:r>
            <a:r>
              <a:rPr lang="ru-RU" sz="2400" dirty="0" err="1" smtClean="0"/>
              <a:t>горели.Кто</a:t>
            </a:r>
            <a:r>
              <a:rPr lang="ru-RU" sz="2400" dirty="0" smtClean="0"/>
              <a:t> это?  </a:t>
            </a:r>
          </a:p>
          <a:p>
            <a:pPr>
              <a:buNone/>
            </a:pPr>
            <a:r>
              <a:rPr lang="ru-RU" sz="2400" dirty="0" smtClean="0"/>
              <a:t> 2. Он  был парикмахером,  потом  в Пруссии солдатом,  потом  приехал  в Россию, он  был  </a:t>
            </a:r>
            <a:r>
              <a:rPr lang="ru-RU" sz="2400" dirty="0" err="1" smtClean="0"/>
              <a:t>добрый,но</a:t>
            </a:r>
            <a:r>
              <a:rPr lang="ru-RU" sz="2400" dirty="0" smtClean="0"/>
              <a:t> ветрен  и  беспутен  до крайности. Главною  его  слабостью  была  страсть  к  прекрасному  полу. Кто это? 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Кто  быстрее?</a:t>
            </a:r>
            <a:endParaRPr lang="ru-RU" sz="9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802687" cy="1206500"/>
          </a:xfrm>
        </p:spPr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Кроссворд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66" y="1071546"/>
          <a:ext cx="4429168" cy="2847318"/>
        </p:xfrm>
        <a:graphic>
          <a:graphicData uri="http://schemas.openxmlformats.org/drawingml/2006/table">
            <a:tbl>
              <a:tblPr/>
              <a:tblGrid>
                <a:gridCol w="357189"/>
                <a:gridCol w="377859"/>
                <a:gridCol w="461765"/>
                <a:gridCol w="461765"/>
                <a:gridCol w="461765"/>
                <a:gridCol w="461765"/>
                <a:gridCol w="461765"/>
                <a:gridCol w="461765"/>
                <a:gridCol w="461765"/>
                <a:gridCol w="461765"/>
              </a:tblGrid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80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821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357313" y="4071938"/>
            <a:ext cx="74295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По горизонтали: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Какая русская императрица является героиней повести А.С. Пушкина «Капитанская дочка»?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Дядька главного героя повести Петра Гринева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Предводитель восстания, выдававший себя за царя Петра </a:t>
            </a:r>
            <a:r>
              <a:rPr lang="en-US" sz="1600" b="1" i="1" dirty="0">
                <a:solidFill>
                  <a:srgbClr val="FFFFFF"/>
                </a:solidFill>
                <a:cs typeface="Times New Roman" pitchFamily="18" charset="0"/>
              </a:rPr>
              <a:t>III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Название одной из глав повести 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Что отдал вожатому Петр Гринев за оказанную помощь?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Молодой офицер, сосланный в </a:t>
            </a:r>
            <a:r>
              <a:rPr lang="ru-RU" sz="1600" b="1" i="1" dirty="0" err="1">
                <a:solidFill>
                  <a:srgbClr val="FFFFFF"/>
                </a:solidFill>
                <a:cs typeface="Times New Roman" pitchFamily="18" charset="0"/>
              </a:rPr>
              <a:t>Белогорскую</a:t>
            </a: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 крепость за убийство на дуэли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buFont typeface="Times New Roman" pitchFamily="18" charset="0"/>
              <a:buAutoNum type="arabicPeriod"/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При каком графе служил отец Петра Гринева?</a:t>
            </a:r>
            <a:endParaRPr lang="ru-RU" sz="1600" b="1" i="1" dirty="0">
              <a:solidFill>
                <a:srgbClr val="FFFFFF"/>
              </a:solidFill>
            </a:endParaRPr>
          </a:p>
          <a:p>
            <a:pPr algn="just" eaLnBrk="0" hangingPunct="0">
              <a:tabLst>
                <a:tab pos="498475" algn="l"/>
              </a:tabLst>
            </a:pPr>
            <a:r>
              <a:rPr lang="ru-RU" sz="1600" b="1" i="1" dirty="0">
                <a:solidFill>
                  <a:srgbClr val="FFFFFF"/>
                </a:solidFill>
                <a:cs typeface="Times New Roman" pitchFamily="18" charset="0"/>
              </a:rPr>
              <a:t>По вертикали: ключевое слово…</a:t>
            </a:r>
            <a:endParaRPr lang="ru-RU" sz="1600" b="1" i="1" dirty="0">
              <a:solidFill>
                <a:srgbClr val="FFFFFF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10226" y="2285989"/>
          <a:ext cx="345989" cy="402838"/>
        </p:xfrm>
        <a:graphic>
          <a:graphicData uri="http://schemas.openxmlformats.org/drawingml/2006/table">
            <a:tbl>
              <a:tblPr/>
              <a:tblGrid>
                <a:gridCol w="345989"/>
              </a:tblGrid>
              <a:tr h="40283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10226" y="2285996"/>
          <a:ext cx="358346" cy="395416"/>
        </p:xfrm>
        <a:graphic>
          <a:graphicData uri="http://schemas.openxmlformats.org/drawingml/2006/table">
            <a:tbl>
              <a:tblPr/>
              <a:tblGrid>
                <a:gridCol w="358346"/>
              </a:tblGrid>
              <a:tr h="3954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mpd="sng">
                      <a:solidFill>
                        <a:schemeClr val="bg2"/>
                      </a:solidFill>
                      <a:prstDash val="solid"/>
                    </a:lnL>
                    <a:lnR w="3175" cmpd="sng">
                      <a:solidFill>
                        <a:schemeClr val="bg2"/>
                      </a:solidFill>
                      <a:prstDash val="solid"/>
                    </a:lnR>
                    <a:lnT w="3175" cmpd="sng">
                      <a:solidFill>
                        <a:schemeClr val="bg2"/>
                      </a:solidFill>
                      <a:prstDash val="solid"/>
                    </a:lnT>
                    <a:lnB w="3175" cmpd="sng">
                      <a:solidFill>
                        <a:schemeClr val="bg2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802687" cy="1206500"/>
          </a:xfrm>
        </p:spPr>
        <p:txBody>
          <a:bodyPr/>
          <a:lstStyle/>
          <a:p>
            <a:r>
              <a:rPr lang="ru-RU" dirty="0" smtClean="0">
                <a:solidFill>
                  <a:srgbClr val="FF0066"/>
                </a:solidFill>
              </a:rPr>
              <a:t>Кроссворд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2977" y="1071546"/>
          <a:ext cx="7358116" cy="5286412"/>
        </p:xfrm>
        <a:graphic>
          <a:graphicData uri="http://schemas.openxmlformats.org/drawingml/2006/table">
            <a:tbl>
              <a:tblPr/>
              <a:tblGrid>
                <a:gridCol w="593393"/>
                <a:gridCol w="627731"/>
                <a:gridCol w="767124"/>
                <a:gridCol w="767124"/>
                <a:gridCol w="767124"/>
                <a:gridCol w="767124"/>
                <a:gridCol w="767124"/>
                <a:gridCol w="767124"/>
                <a:gridCol w="767124"/>
                <a:gridCol w="767124"/>
              </a:tblGrid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600" b="1" i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600" b="1" i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е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ь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38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ч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ё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2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у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i="1" dirty="0" err="1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Ш</a:t>
                      </a:r>
                      <a:endParaRPr lang="ru-RU" sz="32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600" b="1" i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79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</a:t>
                      </a:r>
                      <a:endParaRPr lang="ru-RU" sz="3600" b="1" i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i="1" dirty="0" err="1" smtClean="0">
                          <a:solidFill>
                            <a:srgbClr val="080808"/>
                          </a:solidFill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«Угадай  эпизод  и  назови  главу»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/>
              <a:t>( Учащиеся работают  с  иллюстрациями)</a:t>
            </a:r>
            <a:br>
              <a:rPr lang="ru-RU" sz="4000" dirty="0" smtClean="0"/>
            </a:br>
            <a:r>
              <a:rPr lang="ru-RU" b="1" dirty="0" smtClean="0"/>
              <a:t> </a:t>
            </a:r>
            <a:r>
              <a:rPr lang="ru-RU" dirty="0" smtClean="0"/>
              <a:t>Проверим, хорошо ли вы помните события в повести. Нужно по иллюстрации назвать эпизод, который изображен,  назвать главу, в которой присутствует этот эпизод.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016969" cy="1285884"/>
          </a:xfrm>
        </p:spPr>
        <p:txBody>
          <a:bodyPr/>
          <a:lstStyle/>
          <a:p>
            <a:pPr>
              <a:defRPr/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Назовите эпизод повести, который изображен, назовите главу, в которой присутствует этот эпизод: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4339" name="Picture 3" descr="E:\Мои документы XP\Наташа\Уроки по рял для 8 класса\А.С. Пушкин\Капитанская дочка\Иллюстрации к Капитанской дочке\Суд Пугачев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500189"/>
            <a:ext cx="3786183" cy="500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 descr="E:\Мои документы XP\Наташа\Уроки по рял для 8 класса\А.С. Пушкин\Капитанская дочка\Иллюстрации к Капитанской дочке\Мятежная слобод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1428750"/>
            <a:ext cx="4357716" cy="285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E:\Мои документы XP\Наташа\Уроки по рял для 8 класса\А.С. Пушкин\Капитанская дочка\Иллюстрации к Капитанской дочке\Вожатый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4714875"/>
            <a:ext cx="46291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2695575"/>
            <a:ext cx="28575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E:\Мои документы XP\Наташа\Уроки по рял для 8 класса\А.С. Пушкин\Капитанская дочка\Иллюстрации к Капитанской дочке\Поедино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911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E:\Мои документы XP\Наташа\Уроки по рял для 8 класса\А.С. Пушкин\Капитанская дочка\Иллюстрации к Капитанской дочке\Буран.jpeg"/>
          <p:cNvPicPr>
            <a:picLocks noChangeAspect="1" noChangeArrowheads="1"/>
          </p:cNvPicPr>
          <p:nvPr/>
        </p:nvPicPr>
        <p:blipFill>
          <a:blip r:embed="rId4" cstate="print"/>
          <a:srcRect r="9"/>
          <a:stretch>
            <a:fillRect/>
          </a:stretch>
        </p:blipFill>
        <p:spPr bwMode="auto">
          <a:xfrm>
            <a:off x="4643438" y="3286124"/>
            <a:ext cx="35004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695575"/>
            <a:ext cx="28575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496"/>
            <a:ext cx="28575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E:\Мои документы XP\Наташа\Уроки по рял для 8 класса\А.С. Пушкин\Капитанская дочка\Иллюстрации к Капитанской дочке\Пугачев перед казнью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42852"/>
            <a:ext cx="2786062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E:\Мои документы XP\Наташа\Уроки по рял для 8 класса\А.С. Пушкин\Капитанская дочка\Иллюстрации к Капитанской дочке\Освобождение Маши.jpe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142852"/>
            <a:ext cx="421484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Мои документы XP\Наташа\Уроки по рял для 8 класса\А.С. Пушкин\Капитанская дочка\Иллюстрации к Капитанской дочке\Объяснение в любви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857628"/>
            <a:ext cx="285752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Рисунок1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r="130"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429124" y="500042"/>
            <a:ext cx="47148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228600" algn="just" eaLnBrk="0" hangingPunct="0">
              <a:tabLst>
                <a:tab pos="-228600" algn="l"/>
              </a:tabLst>
              <a:defRPr/>
            </a:pPr>
            <a:r>
              <a:rPr lang="ru-RU" sz="2000" b="1" i="1" dirty="0">
                <a:ln w="11430">
                  <a:solidFill>
                    <a:srgbClr val="080808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Цель и задачи урока:</a:t>
            </a:r>
            <a:endParaRPr lang="ru-RU" sz="2000" b="1" i="1" dirty="0">
              <a:ln w="11430">
                <a:solidFill>
                  <a:srgbClr val="080808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indent="228600" algn="just" eaLnBrk="0" hangingPunct="0">
              <a:buFont typeface="Wingdings" pitchFamily="2" charset="2"/>
              <a:buChar char="Ø"/>
              <a:tabLst>
                <a:tab pos="-228600" algn="l"/>
              </a:tabLst>
              <a:defRPr/>
            </a:pPr>
            <a:r>
              <a:rPr lang="ru-RU" sz="2000" b="1" i="1" dirty="0">
                <a:ln w="11430">
                  <a:solidFill>
                    <a:srgbClr val="080808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углубить понимание идейно - художественного богатства повести, учить разгадывать замысел автора, хорошо ориентироваться в тексте;</a:t>
            </a:r>
          </a:p>
          <a:p>
            <a:pPr indent="228600" algn="just" eaLnBrk="0" hangingPunct="0">
              <a:buFont typeface="Wingdings" pitchFamily="2" charset="2"/>
              <a:buChar char="Ø"/>
              <a:tabLst>
                <a:tab pos="-228600" algn="l"/>
              </a:tabLst>
              <a:defRPr/>
            </a:pPr>
            <a:r>
              <a:rPr lang="ru-RU" sz="2000" b="1" i="1" dirty="0">
                <a:ln w="11430">
                  <a:solidFill>
                    <a:srgbClr val="080808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способствовать развитию речи, памяти, внимания, развивать умение рассуждать и делать выводы;</a:t>
            </a:r>
            <a:endParaRPr lang="ru-RU" sz="2000" b="1" i="1" dirty="0">
              <a:ln w="11430">
                <a:solidFill>
                  <a:srgbClr val="080808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indent="228600" algn="just" eaLnBrk="0" hangingPunct="0">
              <a:buFont typeface="Wingdings" pitchFamily="2" charset="2"/>
              <a:buChar char="Ø"/>
              <a:tabLst>
                <a:tab pos="-228600" algn="l"/>
              </a:tabLst>
              <a:defRPr/>
            </a:pPr>
            <a:r>
              <a:rPr lang="ru-RU" sz="2000" b="1" i="1" dirty="0">
                <a:ln w="11430">
                  <a:solidFill>
                    <a:srgbClr val="080808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Times New Roman" pitchFamily="18" charset="0"/>
              </a:rPr>
              <a:t>способствовать развитию познавательных способностей учащихся,  фантазии и творческого мышления, воспитанию у учащихся навыков общения и сотрудничества, нравственные качества.</a:t>
            </a:r>
            <a:endParaRPr lang="ru-RU" sz="2000" b="1" i="1" dirty="0">
              <a:ln w="11430">
                <a:solidFill>
                  <a:srgbClr val="080808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63" y="122238"/>
            <a:ext cx="8747155" cy="187800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err="1" smtClean="0"/>
              <a:t>Блиц-турнир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(ответить  на  вопросы,</a:t>
            </a:r>
            <a:br>
              <a:rPr lang="ru-RU" sz="3600" dirty="0" smtClean="0"/>
            </a:br>
            <a:r>
              <a:rPr lang="ru-RU" sz="3600" dirty="0" smtClean="0"/>
              <a:t>   заполнить  </a:t>
            </a:r>
            <a:r>
              <a:rPr lang="ru-RU" sz="3600" dirty="0" err="1" smtClean="0"/>
              <a:t>таблицу,охарактеризовать</a:t>
            </a:r>
            <a:r>
              <a:rPr lang="ru-RU" sz="3600" dirty="0" smtClean="0"/>
              <a:t>  героя  путём  подбора  ассоциаций)</a:t>
            </a:r>
            <a:br>
              <a:rPr lang="ru-RU" sz="3600" dirty="0" smtClean="0"/>
            </a:br>
            <a:r>
              <a:rPr lang="ru-RU" sz="3600" dirty="0" smtClean="0"/>
              <a:t>Задание первое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071538" y="0"/>
            <a:ext cx="7786742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bg2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Команда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Лицеисты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Имя отца Гринева?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Служил ли при графе...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Сыну был пожалован в дядьки...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Выучился Петруша грамоте...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 качестве учителя для Петруши был нанят француз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... который в Отечестве своем был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….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Батюшка вошел на урок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Как зовут Савельича?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Какой наказ дал Петруше батюшка на прощание?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0"/>
            <a:ext cx="864399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/>
            <a:endParaRPr lang="ru-RU" b="1" dirty="0" smtClean="0"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endParaRPr lang="ru-RU" b="1" dirty="0" smtClean="0"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Команда 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Пушкинисты</a:t>
            </a:r>
            <a:r>
              <a:rPr lang="ru-RU" b="1" dirty="0" smtClean="0">
                <a:solidFill>
                  <a:srgbClr val="002060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lang="ru-RU" sz="11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. Повествование в 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Капитанской дочке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 ведется от лица 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2. Имя матери Петра Гринева 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3. За что Швабрин был переведен в </a:t>
            </a:r>
            <a:r>
              <a:rPr lang="ru-RU" sz="2400" dirty="0" err="1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Белогорскую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 крепость 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4. Кто из героев рассказывает калмыцкую сказку 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5. Чье имя принял на себя Е. Пугачев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6. После освобождения Петр Гринев и Маша Миронова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7. Чей это портрет? 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Она была в белом утреннем платье, в ночном чепце и душегрейке. Ей казалось лет сорок.</a:t>
            </a: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 Лицо её полное и румяное, выражало важность и спокойствие, а </a:t>
            </a:r>
            <a:r>
              <a:rPr lang="ru-RU" sz="2400" dirty="0" err="1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голубые</a:t>
            </a:r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 глаза и легкая улыбка имели прелесть неизъяснимую</a:t>
            </a:r>
            <a:r>
              <a:rPr lang="ru-RU" sz="2400" dirty="0" smtClean="0">
                <a:solidFill>
                  <a:srgbClr val="FFFFFF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…»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8. Как называется первая глава  повести?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9.Какая пословица  является  эпиграфом  к  повести?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  <a:p>
            <a:pPr lvl="0" algn="just" eaLnBrk="0" hangingPunct="0"/>
            <a:r>
              <a:rPr lang="ru-RU" sz="2400" dirty="0" smtClean="0">
                <a:solidFill>
                  <a:srgbClr val="FFFFFF"/>
                </a:solidFill>
                <a:ea typeface="Times New Roman" pitchFamily="18" charset="0"/>
                <a:cs typeface="Times New Roman" pitchFamily="18" charset="0"/>
              </a:rPr>
              <a:t>10. Кто  помог  Гринёву  избежать  ссылки? </a:t>
            </a:r>
            <a:endParaRPr lang="ru-RU" sz="24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87154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</a:t>
            </a:r>
          </a:p>
          <a:p>
            <a:endParaRPr lang="ru-RU" sz="2800" dirty="0" smtClean="0"/>
          </a:p>
          <a:p>
            <a:r>
              <a:rPr lang="ru-RU" sz="2800" dirty="0" smtClean="0"/>
              <a:t>                             Главный герой повести 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Петр Гринев</a:t>
            </a:r>
            <a:r>
              <a:rPr lang="ru-RU" sz="2800" dirty="0" smtClean="0"/>
              <a:t>, </a:t>
            </a:r>
          </a:p>
          <a:p>
            <a:r>
              <a:rPr lang="ru-RU" sz="2800" dirty="0" smtClean="0"/>
              <a:t>                            и мы идём за героем, туда, не знаем </a:t>
            </a:r>
          </a:p>
          <a:p>
            <a:r>
              <a:rPr lang="ru-RU" sz="2800" dirty="0" smtClean="0"/>
              <a:t>                                                 куда, за тем, не знаем чем. 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3200" dirty="0" smtClean="0"/>
              <a:t>В повести Петр Гринев выступает, как человек чести, а кто же в повести бесчестен? </a:t>
            </a:r>
          </a:p>
          <a:p>
            <a:r>
              <a:rPr lang="ru-RU" sz="3200" dirty="0" smtClean="0"/>
              <a:t>Сравнивая двух героев, мы можем четко уяснить понятия о чести, которое для Пушкина было священным. О Пушкине Лермонтов напишет «Погиб поэт-невольник чести…». Заполнить диаграмму Венна «Швабрин-Гринев»:</a:t>
            </a:r>
            <a:endParaRPr lang="ru-RU" sz="3200" dirty="0"/>
          </a:p>
        </p:txBody>
      </p:sp>
      <p:pic>
        <p:nvPicPr>
          <p:cNvPr id="6" name="Picture 3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2" cstate="print"/>
          <a:srcRect r="42500"/>
          <a:stretch>
            <a:fillRect/>
          </a:stretch>
        </p:blipFill>
        <p:spPr bwMode="auto">
          <a:xfrm>
            <a:off x="214282" y="214290"/>
            <a:ext cx="242889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Мои документы XP\Наташа\Уроки по рял для 8 класса\А.С. Пушкин\Капитанская дочка\Иллюстрации к Капитанской дочке\Поединок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42875"/>
            <a:ext cx="73088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1214438" y="3857625"/>
            <a:ext cx="77152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FFFF00"/>
                </a:solidFill>
                <a:latin typeface="Arial" charset="0"/>
                <a:cs typeface="Arial" charset="0"/>
              </a:rPr>
              <a:t>В повести Петр Гринев выступает, как человек чести, а кто же в повести бесчестен?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643050"/>
          <a:ext cx="8286808" cy="464354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66213"/>
                <a:gridCol w="2930042"/>
                <a:gridCol w="1127489"/>
                <a:gridCol w="2763064"/>
              </a:tblGrid>
              <a:tr h="438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Критерий сравнения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Гринев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/>
                        <a:t>Общее</a:t>
                      </a:r>
                      <a:endParaRPr lang="ru-RU" sz="1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Швабрин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5391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1. Отношение к семье капитана Миронова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Оба дворяне, офицеры, служат в </a:t>
                      </a:r>
                      <a:r>
                        <a:rPr lang="ru-RU" sz="1200" dirty="0" err="1"/>
                        <a:t>Белогорской</a:t>
                      </a:r>
                      <a:r>
                        <a:rPr lang="ru-RU" sz="1200" dirty="0"/>
                        <a:t> крепости, влюблены в Машу Миронову.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718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2. Поведение на поединке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718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3. Поведение во время захвата крепости пугачёвцами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8584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4. Отношение к Маше Мироновой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12983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5. Поведение с Пугачёвым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3153" marR="63153" marT="0" marB="0"/>
                </a:tc>
              </a:tr>
            </a:tbl>
          </a:graphicData>
        </a:graphic>
      </p:graphicFrame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0" y="0"/>
            <a:ext cx="871540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D60093"/>
                </a:solidFill>
              </a:rPr>
              <a:t>        Заполните таблицу </a:t>
            </a:r>
          </a:p>
          <a:p>
            <a:r>
              <a:rPr lang="ru-RU" sz="4800" dirty="0" smtClean="0">
                <a:solidFill>
                  <a:srgbClr val="D60093"/>
                </a:solidFill>
              </a:rPr>
              <a:t>         Задание  второе</a:t>
            </a:r>
            <a:endParaRPr lang="ru-RU" sz="4800" dirty="0">
              <a:solidFill>
                <a:srgbClr val="D60093"/>
              </a:solidFill>
            </a:endParaRPr>
          </a:p>
        </p:txBody>
      </p:sp>
      <p:pic>
        <p:nvPicPr>
          <p:cNvPr id="5" name="Picture 8" descr="AG0031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0988" y="3714750"/>
            <a:ext cx="251301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42852"/>
          <a:ext cx="8286808" cy="508828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466214"/>
                <a:gridCol w="2930042"/>
                <a:gridCol w="1127488"/>
                <a:gridCol w="2763064"/>
              </a:tblGrid>
              <a:tr h="400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Критерий сравнения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Гринев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/>
                        <a:t>Общее</a:t>
                      </a:r>
                      <a:endParaRPr lang="ru-RU" sz="1600" b="1" i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Швабрин</a:t>
                      </a:r>
                      <a:endParaRPr lang="ru-RU" sz="1600" b="1" i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6000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1. Отношение к семье капитана Миронова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С симпатией и любовью, с дружеской улыбкой, искренне любит и считает своей семьёй.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Оба дворяне, офицеры, служат в </a:t>
                      </a:r>
                      <a:r>
                        <a:rPr lang="ru-RU" sz="1200" dirty="0" err="1"/>
                        <a:t>Белогорской</a:t>
                      </a:r>
                      <a:r>
                        <a:rPr lang="ru-RU" sz="1200" dirty="0"/>
                        <a:t> крепости, влюблены в Машу Миронову.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Насмешливо, с издёвкой, распространяет клевету.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800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2. Поведение на поединке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Сражается честно, отважно, защищая честь девушки.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Наносит предательский удар беззащитному Гринёву, когда тот обернулся на голос Савельича.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800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3. Поведение во время захвата крепости пугачёвцами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Отказывается принести присягу самозванцу. Готов мужественно умереть. Отказывается целовать Пугачёву руку.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Становится на сторону бунтовщиков, нарушает военную присягу.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16002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4. Отношение к Маше Мироновой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Любит её, но даёт свободу выбора, уважает её решение, ни к чему не принуждает. Готов отдать жизнь за неё. Рискует собой, спасая её из лагеря </a:t>
                      </a:r>
                      <a:r>
                        <a:rPr lang="ru-RU" sz="1200" dirty="0" err="1"/>
                        <a:t>пугачёвцев</a:t>
                      </a:r>
                      <a:r>
                        <a:rPr lang="ru-RU" sz="1200" dirty="0"/>
                        <a:t>. Наконец, не называет её имя на следствии, не желая впутывать Машу в разбирательство.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Описывает Машу “совершенною </a:t>
                      </a:r>
                      <a:r>
                        <a:rPr lang="ru-RU" sz="1200" dirty="0" err="1"/>
                        <a:t>дурочкою</a:t>
                      </a:r>
                      <a:r>
                        <a:rPr lang="ru-RU" sz="1200" dirty="0"/>
                        <a:t>”, клевещет на неё. Держит взаперти, морит голодом. И в последний момент выдаёт Пугачёву.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  <a:tr h="800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/>
                        <a:t>5. Поведение с Пугачёвым</a:t>
                      </a:r>
                      <a:endParaRPr lang="ru-RU" sz="1200" b="1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Держится смело, честно, искренне отвечая на опасные вопросы. Ведёт себя достойно дворянина и человека.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/>
                        <a:t>Унижается, выкручивается, ползает в ногах у Пугачёва, вымаливая прощение.</a:t>
                      </a:r>
                      <a:endParaRPr lang="ru-RU" sz="1200" b="1" dirty="0">
                        <a:solidFill>
                          <a:srgbClr val="080808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53" marR="63153" marT="0" marB="0"/>
                </a:tc>
              </a:tr>
            </a:tbl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143000" y="5286375"/>
            <a:ext cx="7358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Вывод: У Гринёва понятие чести развивается. Во всех своих поступках он действует честно и открыто. Постепенно он восходит к высшему проявлению чести — самопожертвованию во имя другого человека. У Швабрина понятия чести вообще нет. Этот герой, напротив, морально опускается всё ниже и ниже.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02688" cy="2378075"/>
          </a:xfrm>
        </p:spPr>
        <p:txBody>
          <a:bodyPr/>
          <a:lstStyle/>
          <a:p>
            <a:r>
              <a:rPr lang="ru-RU" sz="2800" b="1" i="1" smtClean="0">
                <a:solidFill>
                  <a:srgbClr val="D60093"/>
                </a:solidFill>
                <a:latin typeface="Georgia" pitchFamily="18" charset="0"/>
              </a:rPr>
              <a:t>ПРОБЛЕМА:</a:t>
            </a:r>
            <a:br>
              <a:rPr lang="ru-RU" sz="2800" b="1" i="1" smtClean="0">
                <a:solidFill>
                  <a:srgbClr val="D60093"/>
                </a:solidFill>
                <a:latin typeface="Georgia" pitchFamily="18" charset="0"/>
              </a:rPr>
            </a:br>
            <a:r>
              <a:rPr lang="ru-RU" sz="2800" b="1" i="1" smtClean="0">
                <a:solidFill>
                  <a:srgbClr val="D60093"/>
                </a:solidFill>
                <a:latin typeface="Georgia" pitchFamily="18" charset="0"/>
              </a:rPr>
              <a:t> Кто больше заслуживает характеристики «великодушный государь»: Екатерина II или Пугачев?</a:t>
            </a:r>
          </a:p>
        </p:txBody>
      </p:sp>
      <p:pic>
        <p:nvPicPr>
          <p:cNvPr id="17411" name="Picture 3" descr="E:\Мои документы XP\Наташа\Уроки по рял для 8 класса\А.С. Пушкин\Капитанская дочка\Иллюстрации к Капитанской дочке\[LI8RK_4-03]_[IL_07]-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357438"/>
            <a:ext cx="3079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E:\Мои документы XP\Наташа\Уроки по рял для 8 класса\А.С. Пушкин\Капитанская дочка\Иллюстрации к Капитанской дочке\Пугачев настоящий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2357438"/>
            <a:ext cx="31003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63" y="122238"/>
            <a:ext cx="8802687" cy="5664216"/>
          </a:xfrm>
        </p:spPr>
        <p:txBody>
          <a:bodyPr/>
          <a:lstStyle/>
          <a:p>
            <a:r>
              <a:rPr lang="ru-RU" sz="6600" dirty="0" smtClean="0"/>
              <a:t>Задание  третье.</a:t>
            </a:r>
            <a:br>
              <a:rPr lang="ru-RU" sz="6600" dirty="0" smtClean="0"/>
            </a:br>
            <a:r>
              <a:rPr lang="ru-RU" sz="6600" dirty="0" smtClean="0"/>
              <a:t>Подобрать  ассоциации.  </a:t>
            </a:r>
            <a:endParaRPr lang="ru-RU" sz="6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Ассоциации</a:t>
            </a:r>
            <a:endParaRPr lang="ru-RU" dirty="0"/>
          </a:p>
        </p:txBody>
      </p:sp>
      <p:pic>
        <p:nvPicPr>
          <p:cNvPr id="4" name="Picture 4" descr="E:\Мои документы XP\Наташа\Уроки по рял для 8 класса\А.С. Пушкин\Капитанская дочка\Иллюстрации к Капитанской дочке\Пугачев настоящий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1061326"/>
            <a:ext cx="3014683" cy="215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3" cstate="print"/>
          <a:srcRect l="51270" t="13414" b="40417"/>
          <a:stretch>
            <a:fillRect/>
          </a:stretch>
        </p:blipFill>
        <p:spPr bwMode="auto">
          <a:xfrm>
            <a:off x="4357686" y="1428736"/>
            <a:ext cx="2663823" cy="232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3" cstate="print"/>
          <a:srcRect r="42500"/>
          <a:stretch>
            <a:fillRect/>
          </a:stretch>
        </p:blipFill>
        <p:spPr bwMode="auto">
          <a:xfrm>
            <a:off x="1000100" y="3786190"/>
            <a:ext cx="242889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E:\Мои документы XP\Наташа\Уроки по рял для 8 класса\А.С. Пушкин\Капитанская дочка\Иллюстрации к Капитанской дочке\Поединок.jpeg"/>
          <p:cNvPicPr>
            <a:picLocks noChangeAspect="1" noChangeArrowheads="1"/>
          </p:cNvPicPr>
          <p:nvPr/>
        </p:nvPicPr>
        <p:blipFill>
          <a:blip r:embed="rId4" cstate="print"/>
          <a:srcRect l="57573" t="-5263" r="-12804"/>
          <a:stretch>
            <a:fillRect/>
          </a:stretch>
        </p:blipFill>
        <p:spPr bwMode="auto">
          <a:xfrm>
            <a:off x="5072066" y="3714752"/>
            <a:ext cx="3500462" cy="285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Мои документы XP\Наташа\Уроки по рял для 8 класса\А.С. Пушкин\Капитанская дочка\Иллюстрации к Капитанской дочке\Письмо от батюшки.jpeg"/>
          <p:cNvPicPr>
            <a:picLocks noChangeAspect="1" noChangeArrowheads="1"/>
          </p:cNvPicPr>
          <p:nvPr/>
        </p:nvPicPr>
        <p:blipFill>
          <a:blip r:embed="rId3" cstate="print"/>
          <a:srcRect l="51270" t="13414" b="40417"/>
          <a:stretch>
            <a:fillRect/>
          </a:stretch>
        </p:blipFill>
        <p:spPr bwMode="auto">
          <a:xfrm>
            <a:off x="6072188" y="142875"/>
            <a:ext cx="29495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29025"/>
            <a:ext cx="23336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357438" y="4500563"/>
            <a:ext cx="67865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FFFF00"/>
                </a:solidFill>
                <a:latin typeface="Sylfaen" pitchFamily="18" charset="0"/>
              </a:rPr>
              <a:t>Маша Миронова - главная героиня становится центром лирического сюжета романа. Несмотря на свою скромность и незаметность, она становится предметом любви и обожания всех, кто встретится с нею. Из-за Маши сражаются на дуэли Гринёв и Швабрин. Из-за неё Гринёв отправляется в ставку Пугачёва на верную смерть, из-за Маши Пугачёв проявляет царскую милость. Именно Маша потом вызволит Гринёва из тюрьмы.</a:t>
            </a:r>
          </a:p>
        </p:txBody>
      </p:sp>
      <p:sp>
        <p:nvSpPr>
          <p:cNvPr id="19461" name="Прямоугольник 4"/>
          <p:cNvSpPr>
            <a:spLocks noChangeArrowheads="1"/>
          </p:cNvSpPr>
          <p:nvPr/>
        </p:nvSpPr>
        <p:spPr bwMode="auto">
          <a:xfrm>
            <a:off x="0" y="857250"/>
            <a:ext cx="63579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FFFF"/>
                </a:solidFill>
                <a:latin typeface="Arial" charset="0"/>
                <a:cs typeface="Arial" charset="0"/>
              </a:rPr>
              <a:t>Почему же роман назван не «Гринёв» — по имени главного героя, не «Пугачёв» — по имени предводителя народного восстания, а по имени Маши — «Капитанская дочка»?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1357290" y="3571876"/>
            <a:ext cx="6929486" cy="2214578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«Капитанская дочка» - лучшая повесть Пушкина.  </a:t>
            </a:r>
            <a:b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                     Белинский В.Г.</a:t>
            </a:r>
            <a:b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</a:br>
            <a:endParaRPr lang="ru-RU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4" name="Рисунок 5" descr="photo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290"/>
            <a:ext cx="421484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Ассоциации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90500" y="1214438"/>
            <a:ext cx="8775700" cy="5008562"/>
          </a:xfrm>
        </p:spPr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</a:rPr>
              <a:t>Пугачёв – бунт, насилие, властолюбие, помощь, щедрость, храбрость, военачальник, долг.</a:t>
            </a:r>
            <a:endParaRPr lang="ru-RU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ru-RU" b="1" i="1" dirty="0" smtClean="0">
                <a:solidFill>
                  <a:srgbClr val="FFFF00"/>
                </a:solidFill>
              </a:rPr>
              <a:t>Гринёв – благородство, любовь, доброта, честь, смелость, долг.</a:t>
            </a:r>
            <a:endParaRPr lang="ru-RU" b="1" dirty="0" smtClean="0">
              <a:solidFill>
                <a:srgbClr val="FFFF00"/>
              </a:solidFill>
            </a:endParaRPr>
          </a:p>
          <a:p>
            <a:pPr eaLnBrk="1" hangingPunct="1"/>
            <a:r>
              <a:rPr lang="ru-RU" b="1" i="1" dirty="0" smtClean="0">
                <a:solidFill>
                  <a:srgbClr val="00FFFF"/>
                </a:solidFill>
              </a:rPr>
              <a:t>Маша – любовь, целомудрие, честь, чистота, верность, благородство, честность.</a:t>
            </a:r>
            <a:endParaRPr lang="ru-RU" b="1" dirty="0" smtClean="0">
              <a:solidFill>
                <a:srgbClr val="00FFFF"/>
              </a:solidFill>
            </a:endParaRPr>
          </a:p>
          <a:p>
            <a:pPr eaLnBrk="1" hangingPunct="1"/>
            <a:r>
              <a:rPr lang="ru-RU" b="1" i="1" dirty="0" smtClean="0">
                <a:solidFill>
                  <a:srgbClr val="080808"/>
                </a:solidFill>
              </a:rPr>
              <a:t>Швабрин – трусость, предательство, ложь, низость, насилие, властолюбие.</a:t>
            </a:r>
            <a:endParaRPr lang="ru-RU" b="1" dirty="0" smtClean="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Вторая  буква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1214422"/>
            <a:ext cx="90011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 Б У Е Н Р И Е Ф Г Д И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 Ч Л Е Б С Г Т А Ь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С П М Е О У ЛК О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 Д О У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285728"/>
            <a:ext cx="7772400" cy="1000132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</a:rPr>
              <a:t>Пословица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1357298"/>
            <a:ext cx="6400800" cy="4281502"/>
          </a:xfrm>
        </p:spPr>
        <p:txBody>
          <a:bodyPr/>
          <a:lstStyle/>
          <a:p>
            <a:r>
              <a:rPr lang="ru-RU" sz="8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Береги  честь  смолоду.</a:t>
            </a:r>
            <a:endParaRPr lang="ru-RU" sz="88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0"/>
            <a:ext cx="8096276" cy="450057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«Береги  честь смолоду»</a:t>
            </a:r>
            <a:r>
              <a:rPr lang="ru-RU" sz="2800" dirty="0" smtClean="0">
                <a:solidFill>
                  <a:srgbClr val="FF0000"/>
                </a:solidFill>
              </a:rPr>
              <a:t>  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это идея  верности  своему  </a:t>
            </a:r>
            <a:r>
              <a:rPr lang="ru-RU" sz="2800" dirty="0" err="1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долгу,быть</a:t>
            </a:r>
            <a:r>
              <a:rPr lang="ru-RU" sz="28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 всегда  честным. Вести достойный образ  жизни.  Эта  пословица  относится к  Гринёву, который  с  честью  и  достоинством оправдал наказ отца ,защитил честь офицера.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  «В  несметном  нашем богатстве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Слова  драгоценные  есть,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Отечество,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Верность,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Богатство,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А  есть  ещё –совесть  и  честь.» </a:t>
            </a:r>
          </a:p>
          <a:p>
            <a:pPr>
              <a:buNone/>
            </a:pPr>
            <a:r>
              <a:rPr lang="ru-RU" dirty="0" smtClean="0"/>
              <a:t>     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А.Яшин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28625" y="0"/>
            <a:ext cx="8229600" cy="13716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kumimoji="1" lang="ru-RU" sz="4400" b="1" i="1" kern="0" dirty="0">
              <a:solidFill>
                <a:srgbClr val="0000CC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28625" y="1214438"/>
            <a:ext cx="8229600" cy="3519487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kumimoji="1" lang="ru-RU" sz="3600" b="1" kern="0" dirty="0">
              <a:latin typeface="+mn-lt"/>
            </a:endParaRPr>
          </a:p>
        </p:txBody>
      </p:sp>
      <p:pic>
        <p:nvPicPr>
          <p:cNvPr id="20485" name="Picture 5" descr="d4718b37e337f302415af0d7a2c355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413" y="1214438"/>
            <a:ext cx="23828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500042"/>
            <a:ext cx="828680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>
                <a:solidFill>
                  <a:srgbClr val="0000CC"/>
                </a:solidFill>
              </a:rPr>
              <a:t>  Домашнее задание:</a:t>
            </a:r>
            <a:r>
              <a:rPr lang="ru-RU" sz="6600" b="1" dirty="0" smtClean="0">
                <a:solidFill>
                  <a:srgbClr val="0000CC"/>
                </a:solidFill>
              </a:rPr>
              <a:t> </a:t>
            </a:r>
            <a:endParaRPr lang="ru-RU" sz="6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997839"/>
            <a:ext cx="82868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dirty="0" smtClean="0">
                <a:solidFill>
                  <a:srgbClr val="6600FF"/>
                </a:solidFill>
              </a:rPr>
              <a:t>1.Сочинение. Темы:</a:t>
            </a:r>
          </a:p>
          <a:p>
            <a:endParaRPr lang="ru-RU" sz="3200" b="1" dirty="0" smtClean="0">
              <a:solidFill>
                <a:srgbClr val="6600FF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600FF"/>
                </a:solidFill>
              </a:rPr>
              <a:t>Образ Пугачёва в повести «Капитанская дочка»  А. С. Пушкина.</a:t>
            </a:r>
          </a:p>
          <a:p>
            <a:endParaRPr lang="ru-RU" sz="3200" b="1" dirty="0" smtClean="0">
              <a:solidFill>
                <a:srgbClr val="6600FF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600FF"/>
                </a:solidFill>
              </a:rPr>
              <a:t>Друзья и враги Петра Гринева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6600FF"/>
                </a:solidFill>
              </a:rPr>
              <a:t>Образ Маши Мироновой.</a:t>
            </a:r>
          </a:p>
          <a:p>
            <a:pPr>
              <a:buFontTx/>
              <a:buNone/>
            </a:pPr>
            <a:endParaRPr lang="ru-RU" sz="3200" b="1" dirty="0" smtClean="0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90500" y="1643063"/>
            <a:ext cx="8775700" cy="457993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000" b="1" smtClean="0"/>
              <a:t>СПАСИБО</a:t>
            </a:r>
          </a:p>
          <a:p>
            <a:pPr algn="ctr" eaLnBrk="1" hangingPunct="1">
              <a:buFontTx/>
              <a:buNone/>
            </a:pPr>
            <a:r>
              <a:rPr lang="ru-RU" sz="6000" b="1" smtClean="0"/>
              <a:t>ЗА</a:t>
            </a:r>
          </a:p>
          <a:p>
            <a:pPr algn="ctr" eaLnBrk="1" hangingPunct="1">
              <a:buFontTx/>
              <a:buNone/>
            </a:pPr>
            <a:r>
              <a:rPr lang="ru-RU" sz="6000" b="1" smtClean="0"/>
              <a:t>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358" y="2786058"/>
            <a:ext cx="8329642" cy="368618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5400" dirty="0" smtClean="0"/>
              <a:t>  </a:t>
            </a:r>
            <a:r>
              <a:rPr lang="ru-RU" sz="5400" dirty="0" err="1" smtClean="0"/>
              <a:t>Угас,как</a:t>
            </a:r>
            <a:r>
              <a:rPr lang="ru-RU" sz="5400" dirty="0" smtClean="0"/>
              <a:t>  светоч, дивный  гений,                 </a:t>
            </a:r>
          </a:p>
          <a:p>
            <a:pPr>
              <a:buNone/>
            </a:pPr>
            <a:r>
              <a:rPr lang="ru-RU" sz="5400" dirty="0" smtClean="0"/>
              <a:t>   Увял  торжественный  венок.                              </a:t>
            </a:r>
          </a:p>
          <a:p>
            <a:pPr>
              <a:buNone/>
            </a:pPr>
            <a:r>
              <a:rPr lang="ru-RU" sz="5400" dirty="0" smtClean="0"/>
              <a:t>                                                      </a:t>
            </a:r>
          </a:p>
          <a:p>
            <a:pPr>
              <a:buNone/>
            </a:pPr>
            <a:r>
              <a:rPr lang="ru-RU" sz="5400" dirty="0" smtClean="0"/>
              <a:t>                      М.Ю.Лермонтов.</a:t>
            </a:r>
            <a:r>
              <a:rPr lang="kk-KZ" sz="5400" dirty="0" smtClean="0"/>
              <a:t> </a:t>
            </a:r>
            <a:endParaRPr lang="ru-RU" sz="5400" dirty="0"/>
          </a:p>
        </p:txBody>
      </p:sp>
      <p:pic>
        <p:nvPicPr>
          <p:cNvPr id="4" name="Рисунок 5" descr="photo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5"/>
            <a:ext cx="257176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214290"/>
            <a:ext cx="8775700" cy="60087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</a:t>
            </a:r>
          </a:p>
          <a:p>
            <a:pPr>
              <a:buNone/>
            </a:pPr>
            <a:r>
              <a:rPr lang="ru-RU" sz="9600" dirty="0" smtClean="0"/>
              <a:t>Литературный   </a:t>
            </a:r>
          </a:p>
          <a:p>
            <a:pPr>
              <a:buNone/>
            </a:pPr>
            <a:r>
              <a:rPr lang="ru-RU" sz="9600" dirty="0" smtClean="0"/>
              <a:t>      турнир</a:t>
            </a:r>
            <a:endParaRPr lang="ru-RU" sz="9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1447800"/>
            <a:ext cx="8775700" cy="512447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   1.  Знаем  ли мы   Пушкина?  Группировка.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   2 .  Разминка.          1-группа  История создания  повести.</a:t>
            </a:r>
          </a:p>
          <a:p>
            <a:pPr>
              <a:buNone/>
            </a:pPr>
            <a:r>
              <a:rPr lang="ru-RU" sz="2000" b="1" dirty="0" smtClean="0"/>
              <a:t>       2-группа  Какие  исторические  события  легли  в  основу повести?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   3. Игра  «Найди  пару.» (подобрать  определения  к  литературным терминам)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4. «Что в  имени  тебе моём…» 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5. «Угадай героя»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6.   Кто быстрее? (кроссворд)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7. Подбери  ассоциации.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8. « Назови эпизод»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9. </a:t>
            </a:r>
            <a:r>
              <a:rPr lang="ru-RU" sz="2000" b="1" dirty="0" err="1" smtClean="0"/>
              <a:t>Блиц-турнир</a:t>
            </a:r>
            <a:r>
              <a:rPr lang="ru-RU" sz="2000" b="1" dirty="0" smtClean="0"/>
              <a:t>.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10. «Вторая  буква»</a:t>
            </a:r>
          </a:p>
          <a:p>
            <a:pPr>
              <a:buNone/>
            </a:pPr>
            <a:r>
              <a:rPr lang="ru-RU" sz="2000" b="1" dirty="0" smtClean="0"/>
              <a:t>          </a:t>
            </a:r>
            <a:r>
              <a:rPr lang="ru-RU" sz="2000" b="1" dirty="0" err="1" smtClean="0"/>
              <a:t>Дом.задание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857496"/>
            <a:ext cx="84296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/>
              <a:t>Знаем  ли мы   </a:t>
            </a:r>
          </a:p>
          <a:p>
            <a:r>
              <a:rPr lang="ru-RU" sz="6600" b="1" dirty="0" smtClean="0"/>
              <a:t>                Пушкина?  </a:t>
            </a:r>
          </a:p>
          <a:p>
            <a:r>
              <a:rPr lang="ru-RU" sz="6600" b="1" dirty="0" smtClean="0"/>
              <a:t>      Группировка.</a:t>
            </a:r>
            <a:endParaRPr lang="ru-RU" sz="6600" dirty="0"/>
          </a:p>
        </p:txBody>
      </p:sp>
      <p:pic>
        <p:nvPicPr>
          <p:cNvPr id="5" name="Рисунок 5" descr="photo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57166"/>
            <a:ext cx="392909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7" y="1071563"/>
            <a:ext cx="8556654" cy="4306887"/>
          </a:xfrm>
        </p:spPr>
        <p:txBody>
          <a:bodyPr/>
          <a:lstStyle/>
          <a:p>
            <a:r>
              <a:rPr lang="ru-RU" sz="8000" b="1" i="1" dirty="0" smtClean="0">
                <a:solidFill>
                  <a:srgbClr val="FF0000"/>
                </a:solidFill>
                <a:latin typeface="Segoe Script" pitchFamily="34" charset="0"/>
              </a:rPr>
              <a:t>Разминка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«Чернильница»">
  <a:themeElements>
    <a:clrScheme name="Шаблон оформления «Чернильница» 4">
      <a:dk1>
        <a:srgbClr val="000000"/>
      </a:dk1>
      <a:lt1>
        <a:srgbClr val="FFCC66"/>
      </a:lt1>
      <a:dk2>
        <a:srgbClr val="800000"/>
      </a:dk2>
      <a:lt2>
        <a:srgbClr val="FFCC66"/>
      </a:lt2>
      <a:accent1>
        <a:srgbClr val="339933"/>
      </a:accent1>
      <a:accent2>
        <a:srgbClr val="CC6600"/>
      </a:accent2>
      <a:accent3>
        <a:srgbClr val="C0AAAA"/>
      </a:accent3>
      <a:accent4>
        <a:srgbClr val="DAAE56"/>
      </a:accent4>
      <a:accent5>
        <a:srgbClr val="ADCAAD"/>
      </a:accent5>
      <a:accent6>
        <a:srgbClr val="B95C00"/>
      </a:accent6>
      <a:hlink>
        <a:srgbClr val="0033CC"/>
      </a:hlink>
      <a:folHlink>
        <a:srgbClr val="FFCC66"/>
      </a:folHlink>
    </a:clrScheme>
    <a:fontScheme name="Шаблон оформления «Чернильница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«Чернильница» 1">
        <a:dk1>
          <a:srgbClr val="000000"/>
        </a:dk1>
        <a:lt1>
          <a:srgbClr val="FFFF99"/>
        </a:lt1>
        <a:dk2>
          <a:srgbClr val="003300"/>
        </a:dk2>
        <a:lt2>
          <a:srgbClr val="FFCC66"/>
        </a:lt2>
        <a:accent1>
          <a:srgbClr val="CC3300"/>
        </a:accent1>
        <a:accent2>
          <a:srgbClr val="009999"/>
        </a:accent2>
        <a:accent3>
          <a:srgbClr val="AAADAA"/>
        </a:accent3>
        <a:accent4>
          <a:srgbClr val="DADA82"/>
        </a:accent4>
        <a:accent5>
          <a:srgbClr val="E2ADAA"/>
        </a:accent5>
        <a:accent6>
          <a:srgbClr val="008A8A"/>
        </a:accent6>
        <a:hlink>
          <a:srgbClr val="660033"/>
        </a:hlink>
        <a:folHlink>
          <a:srgbClr val="33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2">
        <a:dk1>
          <a:srgbClr val="000000"/>
        </a:dk1>
        <a:lt1>
          <a:srgbClr val="FFFFCC"/>
        </a:lt1>
        <a:dk2>
          <a:srgbClr val="333300"/>
        </a:dk2>
        <a:lt2>
          <a:srgbClr val="33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3">
        <a:dk1>
          <a:srgbClr val="000000"/>
        </a:dk1>
        <a:lt1>
          <a:srgbClr val="00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00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4">
        <a:dk1>
          <a:srgbClr val="000000"/>
        </a:dk1>
        <a:lt1>
          <a:srgbClr val="FFCC66"/>
        </a:lt1>
        <a:dk2>
          <a:srgbClr val="800000"/>
        </a:dk2>
        <a:lt2>
          <a:srgbClr val="FFCC66"/>
        </a:lt2>
        <a:accent1>
          <a:srgbClr val="339933"/>
        </a:accent1>
        <a:accent2>
          <a:srgbClr val="CC6600"/>
        </a:accent2>
        <a:accent3>
          <a:srgbClr val="C0AAAA"/>
        </a:accent3>
        <a:accent4>
          <a:srgbClr val="DAAE56"/>
        </a:accent4>
        <a:accent5>
          <a:srgbClr val="ADCAAD"/>
        </a:accent5>
        <a:accent6>
          <a:srgbClr val="B95C00"/>
        </a:accent6>
        <a:hlink>
          <a:srgbClr val="0033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Чернильница» 7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1365</TotalTime>
  <Words>1824</Words>
  <Application>Microsoft Office PowerPoint</Application>
  <PresentationFormat>Экран (4:3)</PresentationFormat>
  <Paragraphs>292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Шаблон оформления «Чернильница»</vt:lpstr>
      <vt:lpstr>Презентация PowerPoint</vt:lpstr>
      <vt:lpstr>«Капитанская дочка»   А.С. Пушкина</vt:lpstr>
      <vt:lpstr>Презентация PowerPoint</vt:lpstr>
      <vt:lpstr>«Капитанская дочка» - лучшая повесть Пушкина.                        Белинский В.Г. 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      «Найди  пару» </vt:lpstr>
      <vt:lpstr>Что  в  имени  тебе  моём…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Угадай героя</vt:lpstr>
      <vt:lpstr>Угадай  героя</vt:lpstr>
      <vt:lpstr>   Кто  быстрее?</vt:lpstr>
      <vt:lpstr>Кроссворд</vt:lpstr>
      <vt:lpstr>Кроссворд</vt:lpstr>
      <vt:lpstr>         «Угадай  эпизод  и  назови  главу»  ( Учащиеся работают  с  иллюстрациями)  Проверим, хорошо ли вы помните события в повести. Нужно по иллюстрации назвать эпизод, который изображен,  назвать главу, в которой присутствует этот эпизод.</vt:lpstr>
      <vt:lpstr>Назовите эпизод повести, который изображен, назовите главу, в которой присутствует этот эпизод:</vt:lpstr>
      <vt:lpstr>Презентация PowerPoint</vt:lpstr>
      <vt:lpstr>Презентация PowerPoint</vt:lpstr>
      <vt:lpstr> Блиц-турнир (ответить  на  вопросы,    заполнить  таблицу,охарактеризовать  героя  путём  подбора  ассоциаций) Задание первое.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ПРОБЛЕМА:  Кто больше заслуживает характеристики «великодушный государь»: Екатерина II или Пугачев?</vt:lpstr>
      <vt:lpstr>Задание  третье. Подобрать  ассоциации.  </vt:lpstr>
      <vt:lpstr>Ассоциации</vt:lpstr>
      <vt:lpstr>Презентация PowerPoint</vt:lpstr>
      <vt:lpstr>Ассоциации</vt:lpstr>
      <vt:lpstr>Вторая  буква</vt:lpstr>
      <vt:lpstr>Пословица</vt:lpstr>
      <vt:lpstr>Презентация PowerPoint</vt:lpstr>
      <vt:lpstr>Презентация PowerPoint</vt:lpstr>
      <vt:lpstr>Презентация PowerPoint</vt:lpstr>
    </vt:vector>
  </TitlesOfParts>
  <Company>ноутбук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Сафронова</dc:creator>
  <cp:lastModifiedBy>Tomas</cp:lastModifiedBy>
  <cp:revision>271</cp:revision>
  <dcterms:created xsi:type="dcterms:W3CDTF">2006-11-05T09:52:54Z</dcterms:created>
  <dcterms:modified xsi:type="dcterms:W3CDTF">2014-06-20T17:50:07Z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1103900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D5.0.5</vt:lpwstr>
  </property>
  <property fmtid="{D5CDD505-2E9C-101B-9397-08002B2CF9AE}" pid="5" name="_TemplateID">
    <vt:lpwstr>TC010690591049</vt:lpwstr>
  </property>
</Properties>
</file>