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8" r:id="rId12"/>
    <p:sldId id="272" r:id="rId13"/>
    <p:sldId id="276" r:id="rId14"/>
    <p:sldId id="277" r:id="rId15"/>
    <p:sldId id="278" r:id="rId16"/>
    <p:sldId id="269" r:id="rId17"/>
    <p:sldId id="271" r:id="rId18"/>
    <p:sldId id="273" r:id="rId19"/>
    <p:sldId id="270" r:id="rId20"/>
    <p:sldId id="274" r:id="rId21"/>
    <p:sldId id="275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2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D4554-0A07-4CF3-A822-8D98E4B8CCE1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A1EEF-B9F7-4536-93D4-0084C5A24D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5DC14-DADE-49D9-99A6-1D9A5E7CA12C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516F-7F04-4EE0-A409-C4320CC17C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BEAF-1AE8-4894-82C8-BC3C27B8AC3B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5C42F-7221-42F7-8195-BD1B44B666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7AA8A-6FB0-48AF-89D5-A6011438B06A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82167-F1F5-47E8-89B3-29D3F28B80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059D1-1292-47DA-8F7F-761F54A2FEEF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7107A-91DD-4478-BA60-7E9CE1B73A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83AE4-35D8-4D90-8666-699C92F08432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C63B2-FEEE-4117-BB46-34D53541EC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02E81-27E3-4BE6-B5C5-70BAF8CBFF96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2F2C9-D719-4CAC-BDB7-A9A16017E3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0D0EE-6E0C-4FE2-B20A-D7E7A74D9946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F099-873E-4B09-BBEC-782F5C36C9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C5705-4634-46A7-8336-3FD235FED21E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144F-C7D3-4CB1-B871-F80E76C354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81F70-29A4-4BF6-94DD-9433A762A0B6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6DA94-2E45-4AC7-B89D-8621003EE4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A4056-37E3-42CD-8B8C-230022B62400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BE429-D9FC-4825-9A09-C83C61579C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969204-6FA8-405F-9A32-6B62909FA2EF}" type="datetimeFigureOut">
              <a:rPr lang="ru-RU"/>
              <a:pPr>
                <a:defRPr/>
              </a:pPr>
              <a:t>08.09.2014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771B82-F754-43D7-8150-C710A80F08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ugosvet.ru/enc/nauka_i_tehnika/matematika/ALGORITM.html" TargetMode="External"/><Relationship Id="rId2" Type="http://schemas.openxmlformats.org/officeDocument/2006/relationships/hyperlink" Target="http://www.pandia.ru/text/77/21/69122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&#1072;&#1083;&#1075;&#1086;&#1088;&#1080;&#1090;&#1084;,+&#1076;&#1077;&#1088;&#1077;&#1074;&#1086;" TargetMode="External"/><Relationship Id="rId4" Type="http://schemas.openxmlformats.org/officeDocument/2006/relationships/hyperlink" Target="http://ru.wikibooks.org/wiki/&#1042;&#1080;&#1076;&#1099;_&#1080;&#1085;&#1092;&#1086;&#1088;&#1084;&#1072;&#1094;&#1080;&#1080;_&#1080;_&#1077;&#1105;_&#1089;&#1074;&#1086;&#1081;&#1089;&#1090;&#1074;&#1072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>
          <a:xfrm>
            <a:off x="323850" y="1484313"/>
            <a:ext cx="8229600" cy="1143000"/>
          </a:xfrm>
        </p:spPr>
        <p:txBody>
          <a:bodyPr/>
          <a:lstStyle/>
          <a:p>
            <a:r>
              <a:rPr lang="ru-RU" sz="6600" i="1" smtClean="0"/>
              <a:t>ВЫРАСТИ ДЕРЕВО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dirty="0" smtClean="0">
                <a:solidFill>
                  <a:srgbClr val="002060"/>
                </a:solidFill>
              </a:rPr>
              <a:t>Вершина, в которую не входит ни одного ребра, называется </a:t>
            </a:r>
            <a:r>
              <a:rPr lang="tt-RU" dirty="0" smtClean="0">
                <a:solidFill>
                  <a:srgbClr val="0070C0"/>
                </a:solidFill>
              </a:rPr>
              <a:t>корнем</a:t>
            </a:r>
            <a:r>
              <a:rPr lang="tt-RU" dirty="0" smtClean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grpSp>
        <p:nvGrpSpPr>
          <p:cNvPr id="22530" name="Группа 3"/>
          <p:cNvGrpSpPr>
            <a:grpSpLocks/>
          </p:cNvGrpSpPr>
          <p:nvPr/>
        </p:nvGrpSpPr>
        <p:grpSpPr bwMode="auto">
          <a:xfrm>
            <a:off x="900113" y="1557338"/>
            <a:ext cx="8120062" cy="3875087"/>
            <a:chOff x="1023938" y="1988840"/>
            <a:chExt cx="8120062" cy="3876377"/>
          </a:xfrm>
        </p:grpSpPr>
        <p:grpSp>
          <p:nvGrpSpPr>
            <p:cNvPr id="22532" name="Группа 19"/>
            <p:cNvGrpSpPr>
              <a:grpSpLocks/>
            </p:cNvGrpSpPr>
            <p:nvPr/>
          </p:nvGrpSpPr>
          <p:grpSpPr bwMode="auto">
            <a:xfrm>
              <a:off x="1023938" y="2348880"/>
              <a:ext cx="8120062" cy="3516337"/>
              <a:chOff x="1023938" y="1700808"/>
              <a:chExt cx="8120062" cy="3516337"/>
            </a:xfrm>
          </p:grpSpPr>
          <p:sp>
            <p:nvSpPr>
              <p:cNvPr id="22534" name="Line 14"/>
              <p:cNvSpPr>
                <a:spLocks noChangeShapeType="1"/>
              </p:cNvSpPr>
              <p:nvPr/>
            </p:nvSpPr>
            <p:spPr bwMode="auto">
              <a:xfrm>
                <a:off x="6228184" y="1772816"/>
                <a:ext cx="2304256" cy="1656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5" name="Line 13"/>
              <p:cNvSpPr>
                <a:spLocks noChangeShapeType="1"/>
              </p:cNvSpPr>
              <p:nvPr/>
            </p:nvSpPr>
            <p:spPr bwMode="auto">
              <a:xfrm flipH="1">
                <a:off x="3275855" y="1844824"/>
                <a:ext cx="1657301" cy="15841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6" name="Line 12"/>
              <p:cNvSpPr>
                <a:spLocks noChangeShapeType="1"/>
              </p:cNvSpPr>
              <p:nvPr/>
            </p:nvSpPr>
            <p:spPr bwMode="auto">
              <a:xfrm>
                <a:off x="5868144" y="1772816"/>
                <a:ext cx="512043" cy="1512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7" name="Line 11"/>
              <p:cNvSpPr>
                <a:spLocks noChangeShapeType="1"/>
              </p:cNvSpPr>
              <p:nvPr/>
            </p:nvSpPr>
            <p:spPr bwMode="auto">
              <a:xfrm flipH="1">
                <a:off x="4716016" y="1700808"/>
                <a:ext cx="786680" cy="18722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8" name="Line 8"/>
              <p:cNvSpPr>
                <a:spLocks noChangeShapeType="1"/>
              </p:cNvSpPr>
              <p:nvPr/>
            </p:nvSpPr>
            <p:spPr bwMode="auto">
              <a:xfrm>
                <a:off x="4644008" y="3861048"/>
                <a:ext cx="1008112" cy="6480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39" name="Line 9"/>
              <p:cNvSpPr>
                <a:spLocks noChangeShapeType="1"/>
              </p:cNvSpPr>
              <p:nvPr/>
            </p:nvSpPr>
            <p:spPr bwMode="auto">
              <a:xfrm flipH="1">
                <a:off x="3419872" y="3861048"/>
                <a:ext cx="1125860" cy="6480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0" name="Line 10"/>
              <p:cNvSpPr>
                <a:spLocks noChangeShapeType="1"/>
              </p:cNvSpPr>
              <p:nvPr/>
            </p:nvSpPr>
            <p:spPr bwMode="auto">
              <a:xfrm>
                <a:off x="6516216" y="3645024"/>
                <a:ext cx="360040" cy="1080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1" name="Text Box 20"/>
              <p:cNvSpPr txBox="1">
                <a:spLocks noChangeArrowheads="1"/>
              </p:cNvSpPr>
              <p:nvPr/>
            </p:nvSpPr>
            <p:spPr bwMode="auto">
              <a:xfrm>
                <a:off x="1023938" y="3521075"/>
                <a:ext cx="184150" cy="366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2542" name="Text Box 25"/>
              <p:cNvSpPr txBox="1">
                <a:spLocks noChangeArrowheads="1"/>
              </p:cNvSpPr>
              <p:nvPr/>
            </p:nvSpPr>
            <p:spPr bwMode="auto">
              <a:xfrm>
                <a:off x="6012160" y="3356992"/>
                <a:ext cx="1000125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000"/>
                  <a:t>Пенал </a:t>
                </a:r>
                <a:endParaRPr lang="ru-RU" sz="2000"/>
              </a:p>
            </p:txBody>
          </p:sp>
          <p:sp>
            <p:nvSpPr>
              <p:cNvPr id="22543" name="Text Box 27"/>
              <p:cNvSpPr txBox="1">
                <a:spLocks noChangeArrowheads="1"/>
              </p:cNvSpPr>
              <p:nvPr/>
            </p:nvSpPr>
            <p:spPr bwMode="auto">
              <a:xfrm>
                <a:off x="4067944" y="3573016"/>
                <a:ext cx="1655763" cy="400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000"/>
                  <a:t>Папка </a:t>
                </a:r>
                <a:endParaRPr lang="ru-RU" sz="2000"/>
              </a:p>
            </p:txBody>
          </p:sp>
          <p:sp>
            <p:nvSpPr>
              <p:cNvPr id="22544" name="Text Box 28"/>
              <p:cNvSpPr txBox="1">
                <a:spLocks noChangeArrowheads="1"/>
              </p:cNvSpPr>
              <p:nvPr/>
            </p:nvSpPr>
            <p:spPr bwMode="auto">
              <a:xfrm>
                <a:off x="6588224" y="4725144"/>
                <a:ext cx="94773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000"/>
                  <a:t>Ручка </a:t>
                </a:r>
                <a:endParaRPr lang="ru-RU" sz="2000"/>
              </a:p>
            </p:txBody>
          </p:sp>
          <p:sp>
            <p:nvSpPr>
              <p:cNvPr id="22545" name="Text Box 30"/>
              <p:cNvSpPr txBox="1">
                <a:spLocks noChangeArrowheads="1"/>
              </p:cNvSpPr>
              <p:nvPr/>
            </p:nvSpPr>
            <p:spPr bwMode="auto">
              <a:xfrm>
                <a:off x="7131050" y="3429000"/>
                <a:ext cx="2012950" cy="101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000"/>
                  <a:t>Учебник по</a:t>
                </a:r>
              </a:p>
              <a:p>
                <a:pPr algn="ctr"/>
                <a:r>
                  <a:rPr lang="tt-RU" sz="2000"/>
                  <a:t>информа-</a:t>
                </a:r>
              </a:p>
              <a:p>
                <a:pPr algn="ctr"/>
                <a:r>
                  <a:rPr lang="tt-RU" sz="2000"/>
                  <a:t>тике</a:t>
                </a:r>
                <a:endParaRPr lang="ru-RU" sz="2000"/>
              </a:p>
            </p:txBody>
          </p:sp>
          <p:sp>
            <p:nvSpPr>
              <p:cNvPr id="22546" name="Text Box 31"/>
              <p:cNvSpPr txBox="1">
                <a:spLocks noChangeArrowheads="1"/>
              </p:cNvSpPr>
              <p:nvPr/>
            </p:nvSpPr>
            <p:spPr bwMode="auto">
              <a:xfrm>
                <a:off x="2267744" y="3429000"/>
                <a:ext cx="1714500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000"/>
                  <a:t>Учебник по математике</a:t>
                </a:r>
                <a:endParaRPr lang="ru-RU" sz="2000"/>
              </a:p>
            </p:txBody>
          </p:sp>
          <p:sp>
            <p:nvSpPr>
              <p:cNvPr id="22547" name="Text Box 32"/>
              <p:cNvSpPr txBox="1">
                <a:spLocks noChangeArrowheads="1"/>
              </p:cNvSpPr>
              <p:nvPr/>
            </p:nvSpPr>
            <p:spPr bwMode="auto">
              <a:xfrm>
                <a:off x="2267744" y="4509120"/>
                <a:ext cx="2538412" cy="708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000"/>
                  <a:t>Тетрадь по </a:t>
                </a:r>
              </a:p>
              <a:p>
                <a:pPr algn="ctr"/>
                <a:r>
                  <a:rPr lang="tt-RU" sz="2000"/>
                  <a:t>информатике</a:t>
                </a:r>
                <a:endParaRPr lang="ru-RU" sz="2000"/>
              </a:p>
            </p:txBody>
          </p:sp>
          <p:sp>
            <p:nvSpPr>
              <p:cNvPr id="22548" name="Text Box 33"/>
              <p:cNvSpPr txBox="1">
                <a:spLocks noChangeArrowheads="1"/>
              </p:cNvSpPr>
              <p:nvPr/>
            </p:nvSpPr>
            <p:spPr bwMode="auto">
              <a:xfrm>
                <a:off x="4788024" y="4509120"/>
                <a:ext cx="1585912" cy="708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t-RU" sz="2000"/>
                  <a:t>Тетрадь по</a:t>
                </a:r>
              </a:p>
              <a:p>
                <a:r>
                  <a:rPr lang="tt-RU" sz="2000"/>
                  <a:t>математике</a:t>
                </a:r>
                <a:endParaRPr lang="ru-RU" sz="2000"/>
              </a:p>
            </p:txBody>
          </p:sp>
        </p:grpSp>
        <p:sp>
          <p:nvSpPr>
            <p:cNvPr id="22533" name="Text Box 34"/>
            <p:cNvSpPr txBox="1">
              <a:spLocks noChangeArrowheads="1"/>
            </p:cNvSpPr>
            <p:nvPr/>
          </p:nvSpPr>
          <p:spPr bwMode="auto">
            <a:xfrm>
              <a:off x="4788024" y="1988840"/>
              <a:ext cx="17573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t-RU" sz="2400" b="1"/>
                <a:t>Портфель</a:t>
              </a:r>
              <a:endParaRPr lang="ru-RU" sz="2400" b="1"/>
            </a:p>
          </p:txBody>
        </p:sp>
      </p:grpSp>
      <p:sp>
        <p:nvSpPr>
          <p:cNvPr id="22531" name="TextBox 21"/>
          <p:cNvSpPr txBox="1">
            <a:spLocks noChangeArrowheads="1"/>
          </p:cNvSpPr>
          <p:nvPr/>
        </p:nvSpPr>
        <p:spPr bwMode="auto">
          <a:xfrm>
            <a:off x="6443663" y="1628775"/>
            <a:ext cx="881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Calibri" pitchFamily="34" charset="0"/>
              </a:rPr>
              <a:t>корень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t-RU" sz="3200" smtClean="0">
                <a:solidFill>
                  <a:srgbClr val="002060"/>
                </a:solidFill>
              </a:rPr>
              <a:t>Вершины, из которых не выходит ни одного ребра, называются </a:t>
            </a:r>
            <a:r>
              <a:rPr lang="tt-RU" sz="3200" smtClean="0">
                <a:solidFill>
                  <a:srgbClr val="0070C0"/>
                </a:solidFill>
              </a:rPr>
              <a:t>листьями</a:t>
            </a:r>
            <a:r>
              <a:rPr lang="tt-RU" sz="3200" smtClean="0">
                <a:solidFill>
                  <a:srgbClr val="002060"/>
                </a:solidFill>
              </a:rPr>
              <a:t>.</a:t>
            </a:r>
            <a:endParaRPr lang="ru-RU" sz="3200" smtClean="0">
              <a:solidFill>
                <a:srgbClr val="002060"/>
              </a:solidFill>
            </a:endParaRPr>
          </a:p>
        </p:txBody>
      </p:sp>
      <p:grpSp>
        <p:nvGrpSpPr>
          <p:cNvPr id="23554" name="Группа 4"/>
          <p:cNvGrpSpPr>
            <a:grpSpLocks/>
          </p:cNvGrpSpPr>
          <p:nvPr/>
        </p:nvGrpSpPr>
        <p:grpSpPr bwMode="auto">
          <a:xfrm>
            <a:off x="1187450" y="1557338"/>
            <a:ext cx="8120063" cy="3998912"/>
            <a:chOff x="1023938" y="1988840"/>
            <a:chExt cx="8120062" cy="3999349"/>
          </a:xfrm>
        </p:grpSpPr>
        <p:grpSp>
          <p:nvGrpSpPr>
            <p:cNvPr id="23558" name="Группа 19"/>
            <p:cNvGrpSpPr>
              <a:grpSpLocks/>
            </p:cNvGrpSpPr>
            <p:nvPr/>
          </p:nvGrpSpPr>
          <p:grpSpPr bwMode="auto">
            <a:xfrm>
              <a:off x="1023938" y="2348880"/>
              <a:ext cx="8120062" cy="3639309"/>
              <a:chOff x="1023938" y="1700808"/>
              <a:chExt cx="8120062" cy="3639309"/>
            </a:xfrm>
          </p:grpSpPr>
          <p:sp>
            <p:nvSpPr>
              <p:cNvPr id="23560" name="Line 14"/>
              <p:cNvSpPr>
                <a:spLocks noChangeShapeType="1"/>
              </p:cNvSpPr>
              <p:nvPr/>
            </p:nvSpPr>
            <p:spPr bwMode="auto">
              <a:xfrm>
                <a:off x="6228184" y="1772816"/>
                <a:ext cx="2304256" cy="1656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1" name="Line 13"/>
              <p:cNvSpPr>
                <a:spLocks noChangeShapeType="1"/>
              </p:cNvSpPr>
              <p:nvPr/>
            </p:nvSpPr>
            <p:spPr bwMode="auto">
              <a:xfrm flipH="1">
                <a:off x="3328193" y="1844824"/>
                <a:ext cx="1604962" cy="10081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2" name="Line 12"/>
              <p:cNvSpPr>
                <a:spLocks noChangeShapeType="1"/>
              </p:cNvSpPr>
              <p:nvPr/>
            </p:nvSpPr>
            <p:spPr bwMode="auto">
              <a:xfrm>
                <a:off x="5868144" y="1772816"/>
                <a:ext cx="512043" cy="1512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3" name="Line 11"/>
              <p:cNvSpPr>
                <a:spLocks noChangeShapeType="1"/>
              </p:cNvSpPr>
              <p:nvPr/>
            </p:nvSpPr>
            <p:spPr bwMode="auto">
              <a:xfrm flipH="1">
                <a:off x="4912370" y="1700808"/>
                <a:ext cx="590326" cy="14401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4" name="Line 8"/>
              <p:cNvSpPr>
                <a:spLocks noChangeShapeType="1"/>
              </p:cNvSpPr>
              <p:nvPr/>
            </p:nvSpPr>
            <p:spPr bwMode="auto">
              <a:xfrm>
                <a:off x="4768354" y="3645024"/>
                <a:ext cx="883766" cy="8640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5" name="Line 9"/>
              <p:cNvSpPr>
                <a:spLocks noChangeShapeType="1"/>
              </p:cNvSpPr>
              <p:nvPr/>
            </p:nvSpPr>
            <p:spPr bwMode="auto">
              <a:xfrm flipH="1">
                <a:off x="3419872" y="3645024"/>
                <a:ext cx="988442" cy="8640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6" name="Line 10"/>
              <p:cNvSpPr>
                <a:spLocks noChangeShapeType="1"/>
              </p:cNvSpPr>
              <p:nvPr/>
            </p:nvSpPr>
            <p:spPr bwMode="auto">
              <a:xfrm>
                <a:off x="6568554" y="3789040"/>
                <a:ext cx="307702" cy="936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67" name="Text Box 20"/>
              <p:cNvSpPr txBox="1">
                <a:spLocks noChangeArrowheads="1"/>
              </p:cNvSpPr>
              <p:nvPr/>
            </p:nvSpPr>
            <p:spPr bwMode="auto">
              <a:xfrm>
                <a:off x="1023938" y="3521075"/>
                <a:ext cx="18473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400"/>
              </a:p>
            </p:txBody>
          </p:sp>
          <p:sp>
            <p:nvSpPr>
              <p:cNvPr id="23568" name="Text Box 25"/>
              <p:cNvSpPr txBox="1">
                <a:spLocks noChangeArrowheads="1"/>
              </p:cNvSpPr>
              <p:nvPr/>
            </p:nvSpPr>
            <p:spPr bwMode="auto">
              <a:xfrm>
                <a:off x="5704458" y="3284984"/>
                <a:ext cx="130782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Пенал </a:t>
                </a:r>
                <a:endParaRPr lang="ru-RU" sz="2400"/>
              </a:p>
            </p:txBody>
          </p:sp>
          <p:sp>
            <p:nvSpPr>
              <p:cNvPr id="23569" name="Text Box 27"/>
              <p:cNvSpPr txBox="1">
                <a:spLocks noChangeArrowheads="1"/>
              </p:cNvSpPr>
              <p:nvPr/>
            </p:nvSpPr>
            <p:spPr bwMode="auto">
              <a:xfrm>
                <a:off x="4048274" y="3212976"/>
                <a:ext cx="165576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Папка </a:t>
                </a:r>
                <a:endParaRPr lang="ru-RU" sz="2400"/>
              </a:p>
            </p:txBody>
          </p:sp>
          <p:sp>
            <p:nvSpPr>
              <p:cNvPr id="23570" name="Text Box 28"/>
              <p:cNvSpPr txBox="1">
                <a:spLocks noChangeArrowheads="1"/>
              </p:cNvSpPr>
              <p:nvPr/>
            </p:nvSpPr>
            <p:spPr bwMode="auto">
              <a:xfrm>
                <a:off x="6588224" y="4725144"/>
                <a:ext cx="134848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Ручка </a:t>
                </a:r>
                <a:endParaRPr lang="ru-RU" sz="2400"/>
              </a:p>
            </p:txBody>
          </p:sp>
          <p:sp>
            <p:nvSpPr>
              <p:cNvPr id="23571" name="Text Box 30"/>
              <p:cNvSpPr txBox="1">
                <a:spLocks noChangeArrowheads="1"/>
              </p:cNvSpPr>
              <p:nvPr/>
            </p:nvSpPr>
            <p:spPr bwMode="auto">
              <a:xfrm>
                <a:off x="7131050" y="3429000"/>
                <a:ext cx="2012950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</a:t>
                </a:r>
              </a:p>
              <a:p>
                <a:pPr algn="ctr"/>
                <a:r>
                  <a:rPr lang="tt-RU" sz="2400"/>
                  <a:t>информа-</a:t>
                </a:r>
              </a:p>
              <a:p>
                <a:pPr algn="ctr"/>
                <a:r>
                  <a:rPr lang="tt-RU" sz="2400"/>
                  <a:t>тике</a:t>
                </a:r>
                <a:endParaRPr lang="ru-RU" sz="2400"/>
              </a:p>
            </p:txBody>
          </p:sp>
          <p:sp>
            <p:nvSpPr>
              <p:cNvPr id="23572" name="Text Box 31"/>
              <p:cNvSpPr txBox="1">
                <a:spLocks noChangeArrowheads="1"/>
              </p:cNvSpPr>
              <p:nvPr/>
            </p:nvSpPr>
            <p:spPr bwMode="auto">
              <a:xfrm>
                <a:off x="1816026" y="2924944"/>
                <a:ext cx="2376264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 математике</a:t>
                </a:r>
                <a:endParaRPr lang="ru-RU" sz="2400"/>
              </a:p>
            </p:txBody>
          </p:sp>
          <p:sp>
            <p:nvSpPr>
              <p:cNvPr id="23573" name="Text Box 32"/>
              <p:cNvSpPr txBox="1">
                <a:spLocks noChangeArrowheads="1"/>
              </p:cNvSpPr>
              <p:nvPr/>
            </p:nvSpPr>
            <p:spPr bwMode="auto">
              <a:xfrm>
                <a:off x="2267744" y="4509120"/>
                <a:ext cx="2538412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Тетрадь по </a:t>
                </a:r>
              </a:p>
              <a:p>
                <a:pPr algn="ctr"/>
                <a:r>
                  <a:rPr lang="tt-RU" sz="2400"/>
                  <a:t>информатике</a:t>
                </a:r>
                <a:endParaRPr lang="ru-RU" sz="2400"/>
              </a:p>
            </p:txBody>
          </p:sp>
          <p:sp>
            <p:nvSpPr>
              <p:cNvPr id="23574" name="Text Box 33"/>
              <p:cNvSpPr txBox="1">
                <a:spLocks noChangeArrowheads="1"/>
              </p:cNvSpPr>
              <p:nvPr/>
            </p:nvSpPr>
            <p:spPr bwMode="auto">
              <a:xfrm>
                <a:off x="4788024" y="4509120"/>
                <a:ext cx="1868781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t-RU" sz="2400"/>
                  <a:t>Тетрадь по</a:t>
                </a:r>
              </a:p>
              <a:p>
                <a:r>
                  <a:rPr lang="tt-RU" sz="2400"/>
                  <a:t>математике</a:t>
                </a:r>
                <a:endParaRPr lang="ru-RU" sz="2400"/>
              </a:p>
            </p:txBody>
          </p:sp>
        </p:grpSp>
        <p:sp>
          <p:nvSpPr>
            <p:cNvPr id="23559" name="Text Box 34"/>
            <p:cNvSpPr txBox="1">
              <a:spLocks noChangeArrowheads="1"/>
            </p:cNvSpPr>
            <p:nvPr/>
          </p:nvSpPr>
          <p:spPr bwMode="auto">
            <a:xfrm>
              <a:off x="4788024" y="1988840"/>
              <a:ext cx="17573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t-RU" sz="2400" b="1"/>
                <a:t>Портфель</a:t>
              </a:r>
              <a:endParaRPr lang="ru-RU" sz="2400" b="1"/>
            </a:p>
          </p:txBody>
        </p:sp>
      </p:grpSp>
      <p:sp>
        <p:nvSpPr>
          <p:cNvPr id="23555" name="TextBox 21"/>
          <p:cNvSpPr txBox="1">
            <a:spLocks noChangeArrowheads="1"/>
          </p:cNvSpPr>
          <p:nvPr/>
        </p:nvSpPr>
        <p:spPr bwMode="auto">
          <a:xfrm>
            <a:off x="7019925" y="5373688"/>
            <a:ext cx="1584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листья</a:t>
            </a:r>
          </a:p>
        </p:txBody>
      </p:sp>
      <p:sp>
        <p:nvSpPr>
          <p:cNvPr id="23556" name="TextBox 21"/>
          <p:cNvSpPr txBox="1">
            <a:spLocks noChangeArrowheads="1"/>
          </p:cNvSpPr>
          <p:nvPr/>
        </p:nvSpPr>
        <p:spPr bwMode="auto">
          <a:xfrm>
            <a:off x="7164388" y="3213100"/>
            <a:ext cx="1412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листья</a:t>
            </a:r>
          </a:p>
        </p:txBody>
      </p:sp>
      <p:sp>
        <p:nvSpPr>
          <p:cNvPr id="23557" name="TextBox 21"/>
          <p:cNvSpPr txBox="1">
            <a:spLocks noChangeArrowheads="1"/>
          </p:cNvSpPr>
          <p:nvPr/>
        </p:nvSpPr>
        <p:spPr bwMode="auto">
          <a:xfrm>
            <a:off x="2555875" y="4437063"/>
            <a:ext cx="13684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листья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z="3200" smtClean="0">
                <a:solidFill>
                  <a:srgbClr val="002060"/>
                </a:solidFill>
              </a:rPr>
              <a:t>И в каждую вершину дерева </a:t>
            </a:r>
            <a:br>
              <a:rPr lang="tt-RU" sz="3200" smtClean="0">
                <a:solidFill>
                  <a:srgbClr val="002060"/>
                </a:solidFill>
              </a:rPr>
            </a:br>
            <a:r>
              <a:rPr lang="tt-RU" sz="3200" smtClean="0">
                <a:solidFill>
                  <a:srgbClr val="002060"/>
                </a:solidFill>
              </a:rPr>
              <a:t>(кроме корневой) входит только одно ребро.</a:t>
            </a:r>
            <a:endParaRPr lang="ru-RU" sz="3200" smtClean="0"/>
          </a:p>
        </p:txBody>
      </p:sp>
      <p:grpSp>
        <p:nvGrpSpPr>
          <p:cNvPr id="24578" name="Группа 3"/>
          <p:cNvGrpSpPr>
            <a:grpSpLocks/>
          </p:cNvGrpSpPr>
          <p:nvPr/>
        </p:nvGrpSpPr>
        <p:grpSpPr bwMode="auto">
          <a:xfrm>
            <a:off x="1023938" y="1844675"/>
            <a:ext cx="8120062" cy="3998913"/>
            <a:chOff x="1023938" y="1988840"/>
            <a:chExt cx="8120062" cy="3999349"/>
          </a:xfrm>
        </p:grpSpPr>
        <p:grpSp>
          <p:nvGrpSpPr>
            <p:cNvPr id="24579" name="Группа 19"/>
            <p:cNvGrpSpPr>
              <a:grpSpLocks/>
            </p:cNvGrpSpPr>
            <p:nvPr/>
          </p:nvGrpSpPr>
          <p:grpSpPr bwMode="auto">
            <a:xfrm>
              <a:off x="1023938" y="2420888"/>
              <a:ext cx="8120062" cy="3567301"/>
              <a:chOff x="1023938" y="1772816"/>
              <a:chExt cx="8120062" cy="3567301"/>
            </a:xfrm>
          </p:grpSpPr>
          <p:sp>
            <p:nvSpPr>
              <p:cNvPr id="24581" name="Line 14"/>
              <p:cNvSpPr>
                <a:spLocks noChangeShapeType="1"/>
              </p:cNvSpPr>
              <p:nvPr/>
            </p:nvSpPr>
            <p:spPr bwMode="auto">
              <a:xfrm>
                <a:off x="6228184" y="1772816"/>
                <a:ext cx="2304256" cy="1656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2" name="Line 13"/>
              <p:cNvSpPr>
                <a:spLocks noChangeShapeType="1"/>
              </p:cNvSpPr>
              <p:nvPr/>
            </p:nvSpPr>
            <p:spPr bwMode="auto">
              <a:xfrm flipH="1">
                <a:off x="2987824" y="1844824"/>
                <a:ext cx="1945332" cy="1224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3" name="Line 12"/>
              <p:cNvSpPr>
                <a:spLocks noChangeShapeType="1"/>
              </p:cNvSpPr>
              <p:nvPr/>
            </p:nvSpPr>
            <p:spPr bwMode="auto">
              <a:xfrm>
                <a:off x="5868145" y="1772816"/>
                <a:ext cx="216024" cy="1512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4" name="Line 11"/>
              <p:cNvSpPr>
                <a:spLocks noChangeShapeType="1"/>
              </p:cNvSpPr>
              <p:nvPr/>
            </p:nvSpPr>
            <p:spPr bwMode="auto">
              <a:xfrm flipH="1">
                <a:off x="4572000" y="1916832"/>
                <a:ext cx="792088" cy="13681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5" name="Line 8"/>
              <p:cNvSpPr>
                <a:spLocks noChangeShapeType="1"/>
              </p:cNvSpPr>
              <p:nvPr/>
            </p:nvSpPr>
            <p:spPr bwMode="auto">
              <a:xfrm>
                <a:off x="4572000" y="3717032"/>
                <a:ext cx="864096" cy="7200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6" name="Line 9"/>
              <p:cNvSpPr>
                <a:spLocks noChangeShapeType="1"/>
              </p:cNvSpPr>
              <p:nvPr/>
            </p:nvSpPr>
            <p:spPr bwMode="auto">
              <a:xfrm flipH="1">
                <a:off x="3419872" y="3717032"/>
                <a:ext cx="720080" cy="7920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7" name="Line 10"/>
              <p:cNvSpPr>
                <a:spLocks noChangeShapeType="1"/>
              </p:cNvSpPr>
              <p:nvPr/>
            </p:nvSpPr>
            <p:spPr bwMode="auto">
              <a:xfrm>
                <a:off x="6372200" y="3861048"/>
                <a:ext cx="504056" cy="8640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88" name="Text Box 20"/>
              <p:cNvSpPr txBox="1">
                <a:spLocks noChangeArrowheads="1"/>
              </p:cNvSpPr>
              <p:nvPr/>
            </p:nvSpPr>
            <p:spPr bwMode="auto">
              <a:xfrm>
                <a:off x="1023938" y="3521075"/>
                <a:ext cx="18473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400"/>
              </a:p>
            </p:txBody>
          </p:sp>
          <p:sp>
            <p:nvSpPr>
              <p:cNvPr id="24589" name="Text Box 25"/>
              <p:cNvSpPr txBox="1">
                <a:spLocks noChangeArrowheads="1"/>
              </p:cNvSpPr>
              <p:nvPr/>
            </p:nvSpPr>
            <p:spPr bwMode="auto">
              <a:xfrm>
                <a:off x="5508104" y="3356992"/>
                <a:ext cx="150418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Пенал </a:t>
                </a:r>
                <a:endParaRPr lang="ru-RU" sz="2400"/>
              </a:p>
            </p:txBody>
          </p:sp>
          <p:sp>
            <p:nvSpPr>
              <p:cNvPr id="24590" name="Text Box 27"/>
              <p:cNvSpPr txBox="1">
                <a:spLocks noChangeArrowheads="1"/>
              </p:cNvSpPr>
              <p:nvPr/>
            </p:nvSpPr>
            <p:spPr bwMode="auto">
              <a:xfrm>
                <a:off x="3851920" y="3284984"/>
                <a:ext cx="165576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Папка </a:t>
                </a:r>
                <a:endParaRPr lang="ru-RU" sz="2400"/>
              </a:p>
            </p:txBody>
          </p:sp>
          <p:sp>
            <p:nvSpPr>
              <p:cNvPr id="24591" name="Text Box 28"/>
              <p:cNvSpPr txBox="1">
                <a:spLocks noChangeArrowheads="1"/>
              </p:cNvSpPr>
              <p:nvPr/>
            </p:nvSpPr>
            <p:spPr bwMode="auto">
              <a:xfrm>
                <a:off x="6588224" y="4725144"/>
                <a:ext cx="129614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Ручка </a:t>
                </a:r>
                <a:endParaRPr lang="ru-RU" sz="2400"/>
              </a:p>
            </p:txBody>
          </p:sp>
          <p:sp>
            <p:nvSpPr>
              <p:cNvPr id="24592" name="Text Box 30"/>
              <p:cNvSpPr txBox="1">
                <a:spLocks noChangeArrowheads="1"/>
              </p:cNvSpPr>
              <p:nvPr/>
            </p:nvSpPr>
            <p:spPr bwMode="auto">
              <a:xfrm>
                <a:off x="7020272" y="3429000"/>
                <a:ext cx="2123728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</a:t>
                </a:r>
              </a:p>
              <a:p>
                <a:pPr algn="ctr"/>
                <a:r>
                  <a:rPr lang="tt-RU" sz="2400"/>
                  <a:t>информа-</a:t>
                </a:r>
              </a:p>
              <a:p>
                <a:pPr algn="ctr"/>
                <a:r>
                  <a:rPr lang="tt-RU" sz="2400"/>
                  <a:t>тике</a:t>
                </a:r>
                <a:endParaRPr lang="ru-RU" sz="2400"/>
              </a:p>
            </p:txBody>
          </p:sp>
          <p:sp>
            <p:nvSpPr>
              <p:cNvPr id="24593" name="Text Box 31"/>
              <p:cNvSpPr txBox="1">
                <a:spLocks noChangeArrowheads="1"/>
              </p:cNvSpPr>
              <p:nvPr/>
            </p:nvSpPr>
            <p:spPr bwMode="auto">
              <a:xfrm>
                <a:off x="1547664" y="2996952"/>
                <a:ext cx="2160240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 математике</a:t>
                </a:r>
                <a:endParaRPr lang="ru-RU" sz="2400"/>
              </a:p>
            </p:txBody>
          </p:sp>
          <p:sp>
            <p:nvSpPr>
              <p:cNvPr id="24594" name="Text Box 32"/>
              <p:cNvSpPr txBox="1">
                <a:spLocks noChangeArrowheads="1"/>
              </p:cNvSpPr>
              <p:nvPr/>
            </p:nvSpPr>
            <p:spPr bwMode="auto">
              <a:xfrm>
                <a:off x="2267744" y="4509120"/>
                <a:ext cx="2538412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Тетрадь по </a:t>
                </a:r>
              </a:p>
              <a:p>
                <a:pPr algn="ctr"/>
                <a:r>
                  <a:rPr lang="tt-RU" sz="2400"/>
                  <a:t>информатике</a:t>
                </a:r>
                <a:endParaRPr lang="ru-RU" sz="2400"/>
              </a:p>
            </p:txBody>
          </p:sp>
          <p:sp>
            <p:nvSpPr>
              <p:cNvPr id="24595" name="Text Box 33"/>
              <p:cNvSpPr txBox="1">
                <a:spLocks noChangeArrowheads="1"/>
              </p:cNvSpPr>
              <p:nvPr/>
            </p:nvSpPr>
            <p:spPr bwMode="auto">
              <a:xfrm>
                <a:off x="4788024" y="4509120"/>
                <a:ext cx="1868781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t-RU" sz="2400"/>
                  <a:t>Тетрадь по</a:t>
                </a:r>
              </a:p>
              <a:p>
                <a:r>
                  <a:rPr lang="tt-RU" sz="2400"/>
                  <a:t>математике</a:t>
                </a:r>
                <a:endParaRPr lang="ru-RU" sz="2400"/>
              </a:p>
            </p:txBody>
          </p:sp>
        </p:grpSp>
        <p:sp>
          <p:nvSpPr>
            <p:cNvPr id="24580" name="Text Box 34"/>
            <p:cNvSpPr txBox="1">
              <a:spLocks noChangeArrowheads="1"/>
            </p:cNvSpPr>
            <p:nvPr/>
          </p:nvSpPr>
          <p:spPr bwMode="auto">
            <a:xfrm>
              <a:off x="4788024" y="1988840"/>
              <a:ext cx="17573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t-RU" sz="2400" b="1"/>
                <a:t>Портфель</a:t>
              </a:r>
              <a:endParaRPr lang="ru-RU" sz="2400" b="1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Верны ли утверждения для дерева?</a:t>
            </a:r>
            <a:endParaRPr lang="ru-RU" dirty="0"/>
          </a:p>
        </p:txBody>
      </p:sp>
      <p:pic>
        <p:nvPicPr>
          <p:cNvPr id="25602" name="Picture 2" descr="Задача 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1557338"/>
            <a:ext cx="43926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3575" y="3573463"/>
            <a:ext cx="47529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>
                <a:latin typeface="Calibri" pitchFamily="34" charset="0"/>
              </a:rPr>
              <a:t>В дереве М три уровня бусин.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Calibri" pitchFamily="34" charset="0"/>
              </a:rPr>
              <a:t>Каждая бусина дерева М, кроме корневых бусин, такая же, как ее предыдущая бусина.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Calibri" pitchFamily="34" charset="0"/>
              </a:rPr>
              <a:t>Каждая бусина дерева М, кроме листьев, имеет две следующие бусины.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Нарисуйте такое дерево </a:t>
            </a:r>
            <a:r>
              <a:rPr lang="en-US" dirty="0" smtClean="0"/>
              <a:t>L</a:t>
            </a:r>
            <a:r>
              <a:rPr lang="ru-RU" dirty="0" smtClean="0"/>
              <a:t>, чтобы все эти утверждения были истинными: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375" y="1600200"/>
            <a:ext cx="5051425" cy="4852988"/>
          </a:xfrm>
        </p:spPr>
        <p:txBody>
          <a:bodyPr/>
          <a:lstStyle/>
          <a:p>
            <a:r>
              <a:rPr lang="ru-RU" smtClean="0"/>
              <a:t>В дереве </a:t>
            </a:r>
            <a:r>
              <a:rPr lang="en-US" smtClean="0"/>
              <a:t>L</a:t>
            </a:r>
            <a:r>
              <a:rPr lang="ru-RU" smtClean="0"/>
              <a:t> два уровня бусин.</a:t>
            </a:r>
          </a:p>
          <a:p>
            <a:r>
              <a:rPr lang="ru-RU" smtClean="0"/>
              <a:t>Каждая бусина дерева </a:t>
            </a:r>
            <a:r>
              <a:rPr lang="en-US" smtClean="0"/>
              <a:t>L</a:t>
            </a:r>
            <a:r>
              <a:rPr lang="ru-RU" smtClean="0"/>
              <a:t>, кроме листьев имеет три следующие бусины.</a:t>
            </a:r>
          </a:p>
          <a:p>
            <a:r>
              <a:rPr lang="ru-RU" smtClean="0"/>
              <a:t>Мешок К – это мешок всех корневых бусин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6463" y="5661025"/>
            <a:ext cx="2447925" cy="6477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076825" y="5805488"/>
            <a:ext cx="358775" cy="3603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084888" y="5805488"/>
            <a:ext cx="358775" cy="36036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7308850" y="5805488"/>
            <a:ext cx="309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Проверяем себя</a:t>
            </a:r>
          </a:p>
        </p:txBody>
      </p:sp>
      <p:grpSp>
        <p:nvGrpSpPr>
          <p:cNvPr id="37" name="Группа 36"/>
          <p:cNvGrpSpPr>
            <a:grpSpLocks/>
          </p:cNvGrpSpPr>
          <p:nvPr/>
        </p:nvGrpSpPr>
        <p:grpSpPr bwMode="auto">
          <a:xfrm>
            <a:off x="2987675" y="2133600"/>
            <a:ext cx="5545138" cy="2951163"/>
            <a:chOff x="3419872" y="3573016"/>
            <a:chExt cx="3672408" cy="158417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4716202" y="5157192"/>
              <a:ext cx="122378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5580421" y="4725144"/>
              <a:ext cx="576146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4499621" y="4725144"/>
              <a:ext cx="504654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Овал 10"/>
            <p:cNvSpPr/>
            <p:nvPr/>
          </p:nvSpPr>
          <p:spPr>
            <a:xfrm>
              <a:off x="4211548" y="4365530"/>
              <a:ext cx="360617" cy="3596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6012531" y="4365530"/>
              <a:ext cx="359566" cy="359614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4499621" y="3861048"/>
              <a:ext cx="468907" cy="5044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11" idx="0"/>
            </p:cNvCxnSpPr>
            <p:nvPr/>
          </p:nvCxnSpPr>
          <p:spPr>
            <a:xfrm flipH="1" flipV="1">
              <a:off x="4355584" y="3717032"/>
              <a:ext cx="36798" cy="6484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11" idx="1"/>
            </p:cNvCxnSpPr>
            <p:nvPr/>
          </p:nvCxnSpPr>
          <p:spPr>
            <a:xfrm flipH="1" flipV="1">
              <a:off x="3635402" y="3933482"/>
              <a:ext cx="629766" cy="4840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/>
            <p:cNvSpPr/>
            <p:nvPr/>
          </p:nvSpPr>
          <p:spPr>
            <a:xfrm>
              <a:off x="3419872" y="3645450"/>
              <a:ext cx="359566" cy="3596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4140055" y="3573016"/>
              <a:ext cx="359566" cy="3604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716202" y="3573016"/>
              <a:ext cx="359566" cy="360466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stCxn id="12" idx="1"/>
            </p:cNvCxnSpPr>
            <p:nvPr/>
          </p:nvCxnSpPr>
          <p:spPr>
            <a:xfrm flipH="1" flipV="1">
              <a:off x="5724458" y="3933482"/>
              <a:ext cx="340641" cy="4840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12" idx="0"/>
            </p:cNvCxnSpPr>
            <p:nvPr/>
          </p:nvCxnSpPr>
          <p:spPr>
            <a:xfrm flipV="1">
              <a:off x="6192314" y="3861048"/>
              <a:ext cx="35746" cy="5044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6372097" y="3933482"/>
              <a:ext cx="504654" cy="5564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6012531" y="3573016"/>
              <a:ext cx="359566" cy="360466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5436384" y="3573016"/>
              <a:ext cx="359566" cy="3604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6732714" y="3573016"/>
              <a:ext cx="359566" cy="3604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Нарисуйте в тетрадях дерево бассейна реки Волги</a:t>
            </a:r>
            <a:endParaRPr lang="ru-RU" dirty="0"/>
          </a:p>
        </p:txBody>
      </p:sp>
      <p:pic>
        <p:nvPicPr>
          <p:cNvPr id="28674" name="Picture 2" descr="F:\img4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700213"/>
            <a:ext cx="50720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Проверяем себя</a:t>
            </a:r>
          </a:p>
        </p:txBody>
      </p:sp>
      <p:sp>
        <p:nvSpPr>
          <p:cNvPr id="29698" name="Line 4"/>
          <p:cNvSpPr>
            <a:spLocks noChangeShapeType="1"/>
          </p:cNvSpPr>
          <p:nvPr/>
        </p:nvSpPr>
        <p:spPr bwMode="auto">
          <a:xfrm flipV="1">
            <a:off x="2771775" y="1557338"/>
            <a:ext cx="2089150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699" name="Line 5"/>
          <p:cNvSpPr>
            <a:spLocks noChangeShapeType="1"/>
          </p:cNvSpPr>
          <p:nvPr/>
        </p:nvSpPr>
        <p:spPr bwMode="auto">
          <a:xfrm flipV="1">
            <a:off x="2771775" y="3213100"/>
            <a:ext cx="223361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Line 6"/>
          <p:cNvSpPr>
            <a:spLocks noChangeShapeType="1"/>
          </p:cNvSpPr>
          <p:nvPr/>
        </p:nvSpPr>
        <p:spPr bwMode="auto">
          <a:xfrm>
            <a:off x="2800350" y="4078288"/>
            <a:ext cx="208915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1" name="Line 7"/>
          <p:cNvSpPr>
            <a:spLocks noChangeShapeType="1"/>
          </p:cNvSpPr>
          <p:nvPr/>
        </p:nvSpPr>
        <p:spPr bwMode="auto">
          <a:xfrm>
            <a:off x="2800350" y="4078288"/>
            <a:ext cx="2071688" cy="2357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2" name="Line 8"/>
          <p:cNvSpPr>
            <a:spLocks noChangeShapeType="1"/>
          </p:cNvSpPr>
          <p:nvPr/>
        </p:nvSpPr>
        <p:spPr bwMode="auto">
          <a:xfrm flipV="1">
            <a:off x="5005388" y="1844675"/>
            <a:ext cx="122555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Line 9"/>
          <p:cNvSpPr>
            <a:spLocks noChangeShapeType="1"/>
          </p:cNvSpPr>
          <p:nvPr/>
        </p:nvSpPr>
        <p:spPr bwMode="auto">
          <a:xfrm flipV="1">
            <a:off x="5076825" y="3068638"/>
            <a:ext cx="1439863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Line 10"/>
          <p:cNvSpPr>
            <a:spLocks noChangeShapeType="1"/>
          </p:cNvSpPr>
          <p:nvPr/>
        </p:nvSpPr>
        <p:spPr bwMode="auto">
          <a:xfrm>
            <a:off x="5005388" y="3141663"/>
            <a:ext cx="1150937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5" name="Line 11"/>
          <p:cNvSpPr>
            <a:spLocks noChangeShapeType="1"/>
          </p:cNvSpPr>
          <p:nvPr/>
        </p:nvSpPr>
        <p:spPr bwMode="auto">
          <a:xfrm flipV="1">
            <a:off x="4800600" y="5221288"/>
            <a:ext cx="1655763" cy="122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6" name="Line 12"/>
          <p:cNvSpPr>
            <a:spLocks noChangeShapeType="1"/>
          </p:cNvSpPr>
          <p:nvPr/>
        </p:nvSpPr>
        <p:spPr bwMode="auto">
          <a:xfrm flipV="1">
            <a:off x="4800600" y="5864225"/>
            <a:ext cx="2000250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7" name="Line 13"/>
          <p:cNvSpPr>
            <a:spLocks noChangeShapeType="1"/>
          </p:cNvSpPr>
          <p:nvPr/>
        </p:nvSpPr>
        <p:spPr bwMode="auto">
          <a:xfrm>
            <a:off x="4872038" y="6435725"/>
            <a:ext cx="185737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8" name="Rectangle 14"/>
          <p:cNvSpPr>
            <a:spLocks noChangeArrowheads="1"/>
          </p:cNvSpPr>
          <p:nvPr/>
        </p:nvSpPr>
        <p:spPr bwMode="auto">
          <a:xfrm>
            <a:off x="3635375" y="1249363"/>
            <a:ext cx="1728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t-RU" sz="2400">
                <a:solidFill>
                  <a:srgbClr val="0070C0"/>
                </a:solidFill>
              </a:rPr>
              <a:t>Самара</a:t>
            </a:r>
            <a:r>
              <a:rPr lang="ru-RU" sz="240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29709" name="Text Box 16"/>
          <p:cNvSpPr txBox="1">
            <a:spLocks noChangeArrowheads="1"/>
          </p:cNvSpPr>
          <p:nvPr/>
        </p:nvSpPr>
        <p:spPr bwMode="auto">
          <a:xfrm>
            <a:off x="4356100" y="2781300"/>
            <a:ext cx="1003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70C0"/>
                </a:solidFill>
              </a:rPr>
              <a:t>Кама </a:t>
            </a:r>
            <a:endParaRPr lang="ru-RU" sz="2400">
              <a:solidFill>
                <a:srgbClr val="0070C0"/>
              </a:solidFill>
            </a:endParaRPr>
          </a:p>
        </p:txBody>
      </p:sp>
      <p:sp>
        <p:nvSpPr>
          <p:cNvPr id="29710" name="Text Box 17"/>
          <p:cNvSpPr txBox="1">
            <a:spLocks noChangeArrowheads="1"/>
          </p:cNvSpPr>
          <p:nvPr/>
        </p:nvSpPr>
        <p:spPr bwMode="auto">
          <a:xfrm>
            <a:off x="5508625" y="1484313"/>
            <a:ext cx="1006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Вятка</a:t>
            </a: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29711" name="Text Box 18"/>
          <p:cNvSpPr txBox="1">
            <a:spLocks noChangeArrowheads="1"/>
          </p:cNvSpPr>
          <p:nvPr/>
        </p:nvSpPr>
        <p:spPr bwMode="auto">
          <a:xfrm>
            <a:off x="6011863" y="2565400"/>
            <a:ext cx="106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Белая</a:t>
            </a: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29712" name="Text Box 19"/>
          <p:cNvSpPr txBox="1">
            <a:spLocks noChangeArrowheads="1"/>
          </p:cNvSpPr>
          <p:nvPr/>
        </p:nvSpPr>
        <p:spPr bwMode="auto">
          <a:xfrm>
            <a:off x="6137275" y="3808413"/>
            <a:ext cx="1452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Чусовая</a:t>
            </a:r>
            <a:r>
              <a:rPr lang="tt-RU" sz="2400"/>
              <a:t> </a:t>
            </a:r>
            <a:endParaRPr lang="ru-RU" sz="2400"/>
          </a:p>
        </p:txBody>
      </p:sp>
      <p:sp>
        <p:nvSpPr>
          <p:cNvPr id="29713" name="Text Box 20"/>
          <p:cNvSpPr txBox="1">
            <a:spLocks noChangeArrowheads="1"/>
          </p:cNvSpPr>
          <p:nvPr/>
        </p:nvSpPr>
        <p:spPr bwMode="auto">
          <a:xfrm>
            <a:off x="4768850" y="4529138"/>
            <a:ext cx="1295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70C0"/>
                </a:solidFill>
              </a:rPr>
              <a:t>Ветлуга</a:t>
            </a:r>
            <a:endParaRPr lang="ru-RU" sz="2400">
              <a:solidFill>
                <a:srgbClr val="0070C0"/>
              </a:solidFill>
            </a:endParaRPr>
          </a:p>
        </p:txBody>
      </p:sp>
      <p:sp>
        <p:nvSpPr>
          <p:cNvPr id="29714" name="Text Box 22"/>
          <p:cNvSpPr txBox="1">
            <a:spLocks noChangeArrowheads="1"/>
          </p:cNvSpPr>
          <p:nvPr/>
        </p:nvSpPr>
        <p:spPr bwMode="auto">
          <a:xfrm>
            <a:off x="4014788" y="6149975"/>
            <a:ext cx="844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rgbClr val="0070C0"/>
                </a:solidFill>
              </a:rPr>
              <a:t>Ока</a:t>
            </a:r>
            <a:endParaRPr lang="ru-RU" sz="2400">
              <a:solidFill>
                <a:srgbClr val="0070C0"/>
              </a:solidFill>
            </a:endParaRPr>
          </a:p>
        </p:txBody>
      </p:sp>
      <p:sp>
        <p:nvSpPr>
          <p:cNvPr id="29715" name="Text Box 23"/>
          <p:cNvSpPr txBox="1">
            <a:spLocks noChangeArrowheads="1"/>
          </p:cNvSpPr>
          <p:nvPr/>
        </p:nvSpPr>
        <p:spPr bwMode="auto">
          <a:xfrm>
            <a:off x="6280150" y="5032375"/>
            <a:ext cx="1168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Мокша</a:t>
            </a: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29716" name="Text Box 24"/>
          <p:cNvSpPr txBox="1">
            <a:spLocks noChangeArrowheads="1"/>
          </p:cNvSpPr>
          <p:nvPr/>
        </p:nvSpPr>
        <p:spPr bwMode="auto">
          <a:xfrm>
            <a:off x="6569075" y="5578475"/>
            <a:ext cx="1747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Клязьма</a:t>
            </a:r>
            <a:r>
              <a:rPr lang="tt-RU" sz="2400"/>
              <a:t> </a:t>
            </a:r>
            <a:endParaRPr lang="ru-RU" sz="2400"/>
          </a:p>
        </p:txBody>
      </p:sp>
      <p:sp>
        <p:nvSpPr>
          <p:cNvPr id="29717" name="Text Box 25"/>
          <p:cNvSpPr txBox="1">
            <a:spLocks noChangeArrowheads="1"/>
          </p:cNvSpPr>
          <p:nvPr/>
        </p:nvSpPr>
        <p:spPr bwMode="auto">
          <a:xfrm>
            <a:off x="6569075" y="6221413"/>
            <a:ext cx="14589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rgbClr val="00B050"/>
                </a:solidFill>
              </a:rPr>
              <a:t>Москва</a:t>
            </a: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29718" name="TextBox 24"/>
          <p:cNvSpPr txBox="1">
            <a:spLocks noChangeArrowheads="1"/>
          </p:cNvSpPr>
          <p:nvPr/>
        </p:nvSpPr>
        <p:spPr bwMode="auto">
          <a:xfrm>
            <a:off x="2085975" y="3721100"/>
            <a:ext cx="9286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rgbClr val="FF0000"/>
                </a:solidFill>
                <a:latin typeface="Calibri" pitchFamily="34" charset="0"/>
              </a:rPr>
              <a:t>Волга </a:t>
            </a:r>
            <a:endParaRPr lang="ru-RU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719" name="Line 26"/>
          <p:cNvSpPr>
            <a:spLocks noChangeShapeType="1"/>
          </p:cNvSpPr>
          <p:nvPr/>
        </p:nvSpPr>
        <p:spPr bwMode="auto">
          <a:xfrm flipV="1">
            <a:off x="6516688" y="2060575"/>
            <a:ext cx="16557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20" name="Line 27"/>
          <p:cNvSpPr>
            <a:spLocks noChangeShapeType="1"/>
          </p:cNvSpPr>
          <p:nvPr/>
        </p:nvSpPr>
        <p:spPr bwMode="auto">
          <a:xfrm>
            <a:off x="6516688" y="3068638"/>
            <a:ext cx="16557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21" name="Text Box 28"/>
          <p:cNvSpPr txBox="1">
            <a:spLocks noChangeArrowheads="1"/>
          </p:cNvSpPr>
          <p:nvPr/>
        </p:nvSpPr>
        <p:spPr bwMode="auto">
          <a:xfrm>
            <a:off x="7596188" y="981075"/>
            <a:ext cx="1330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chemeClr val="hlink"/>
                </a:solidFill>
              </a:rPr>
              <a:t>Чепца</a:t>
            </a:r>
            <a:endParaRPr lang="ru-RU" sz="2400">
              <a:solidFill>
                <a:schemeClr val="hlink"/>
              </a:solidFill>
            </a:endParaRPr>
          </a:p>
        </p:txBody>
      </p:sp>
      <p:sp>
        <p:nvSpPr>
          <p:cNvPr id="29722" name="Text Box 29"/>
          <p:cNvSpPr txBox="1">
            <a:spLocks noChangeArrowheads="1"/>
          </p:cNvSpPr>
          <p:nvPr/>
        </p:nvSpPr>
        <p:spPr bwMode="auto">
          <a:xfrm>
            <a:off x="7916863" y="1628775"/>
            <a:ext cx="1227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>
                <a:solidFill>
                  <a:schemeClr val="hlink"/>
                </a:solidFill>
              </a:rPr>
              <a:t>Дёма </a:t>
            </a:r>
            <a:endParaRPr lang="ru-RU" sz="2400">
              <a:solidFill>
                <a:schemeClr val="hlink"/>
              </a:solidFill>
            </a:endParaRPr>
          </a:p>
        </p:txBody>
      </p:sp>
      <p:sp>
        <p:nvSpPr>
          <p:cNvPr id="29723" name="Line 30"/>
          <p:cNvSpPr>
            <a:spLocks noChangeShapeType="1"/>
          </p:cNvSpPr>
          <p:nvPr/>
        </p:nvSpPr>
        <p:spPr bwMode="auto">
          <a:xfrm flipV="1">
            <a:off x="6229350" y="1412875"/>
            <a:ext cx="17272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24" name="Text Box 31"/>
          <p:cNvSpPr txBox="1">
            <a:spLocks noChangeArrowheads="1"/>
          </p:cNvSpPr>
          <p:nvPr/>
        </p:nvSpPr>
        <p:spPr bwMode="auto">
          <a:xfrm>
            <a:off x="8224838" y="3232150"/>
            <a:ext cx="804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>
                <a:solidFill>
                  <a:schemeClr val="hlink"/>
                </a:solidFill>
              </a:rPr>
              <a:t>Уфа</a:t>
            </a:r>
            <a:endParaRPr lang="ru-RU" sz="240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Нарисуйте дерево устройства шариковой ручки</a:t>
            </a:r>
            <a:endParaRPr lang="ru-RU" dirty="0"/>
          </a:p>
        </p:txBody>
      </p:sp>
      <p:pic>
        <p:nvPicPr>
          <p:cNvPr id="30722" name="Picture 2" descr="http://sttorg.kaluga.ru/images/product_images/popup_images/117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178738">
            <a:off x="2725738" y="2135188"/>
            <a:ext cx="6096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57563" y="1557338"/>
            <a:ext cx="2357437" cy="714375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Шариковая ручка</a:t>
            </a:r>
            <a:endParaRPr lang="ru-RU" sz="2400" b="1" dirty="0"/>
          </a:p>
        </p:txBody>
      </p:sp>
      <p:sp>
        <p:nvSpPr>
          <p:cNvPr id="5" name="Овал 4"/>
          <p:cNvSpPr/>
          <p:nvPr/>
        </p:nvSpPr>
        <p:spPr>
          <a:xfrm>
            <a:off x="5857875" y="3914775"/>
            <a:ext cx="2357438" cy="714375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Стержень</a:t>
            </a:r>
            <a:endParaRPr lang="ru-RU" sz="2400" b="1" dirty="0"/>
          </a:p>
        </p:txBody>
      </p:sp>
      <p:sp>
        <p:nvSpPr>
          <p:cNvPr id="6" name="Овал 5"/>
          <p:cNvSpPr/>
          <p:nvPr/>
        </p:nvSpPr>
        <p:spPr>
          <a:xfrm>
            <a:off x="3429000" y="2914650"/>
            <a:ext cx="2357438" cy="714375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Колпачок</a:t>
            </a:r>
            <a:endParaRPr lang="ru-RU" sz="2400" b="1" dirty="0"/>
          </a:p>
        </p:txBody>
      </p:sp>
      <p:sp>
        <p:nvSpPr>
          <p:cNvPr id="7" name="Овал 6"/>
          <p:cNvSpPr/>
          <p:nvPr/>
        </p:nvSpPr>
        <p:spPr>
          <a:xfrm>
            <a:off x="785813" y="3629025"/>
            <a:ext cx="2357437" cy="714375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Корпус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214313" y="4629150"/>
            <a:ext cx="1643062" cy="928688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Нижняя часть</a:t>
            </a:r>
            <a:endParaRPr lang="ru-RU" sz="2400" b="1" dirty="0"/>
          </a:p>
        </p:txBody>
      </p:sp>
      <p:sp>
        <p:nvSpPr>
          <p:cNvPr id="9" name="Овал 8"/>
          <p:cNvSpPr/>
          <p:nvPr/>
        </p:nvSpPr>
        <p:spPr>
          <a:xfrm>
            <a:off x="2286000" y="4629150"/>
            <a:ext cx="1643063" cy="928688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Верхняя часть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4000500" y="5200650"/>
            <a:ext cx="1643063" cy="928688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Трубочка</a:t>
            </a:r>
            <a:endParaRPr lang="ru-RU" sz="2400" b="1" dirty="0"/>
          </a:p>
        </p:txBody>
      </p:sp>
      <p:sp>
        <p:nvSpPr>
          <p:cNvPr id="11" name="Овал 10"/>
          <p:cNvSpPr/>
          <p:nvPr/>
        </p:nvSpPr>
        <p:spPr>
          <a:xfrm>
            <a:off x="5643563" y="5200650"/>
            <a:ext cx="2071687" cy="928688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Наконечник</a:t>
            </a:r>
            <a:endParaRPr lang="ru-RU" sz="2400" b="1" dirty="0"/>
          </a:p>
        </p:txBody>
      </p:sp>
      <p:sp>
        <p:nvSpPr>
          <p:cNvPr id="12" name="Овал 11"/>
          <p:cNvSpPr/>
          <p:nvPr/>
        </p:nvSpPr>
        <p:spPr>
          <a:xfrm>
            <a:off x="7715250" y="5129213"/>
            <a:ext cx="1428750" cy="928687"/>
          </a:xfrm>
          <a:prstGeom prst="ellips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Паста</a:t>
            </a:r>
            <a:endParaRPr lang="ru-RU" sz="2400" b="1" dirty="0"/>
          </a:p>
        </p:txBody>
      </p:sp>
      <p:cxnSp>
        <p:nvCxnSpPr>
          <p:cNvPr id="13" name="Прямая соединительная линия 12"/>
          <p:cNvCxnSpPr>
            <a:stCxn id="4" idx="4"/>
            <a:endCxn id="7" idx="0"/>
          </p:cNvCxnSpPr>
          <p:nvPr/>
        </p:nvCxnSpPr>
        <p:spPr>
          <a:xfrm rot="5400000">
            <a:off x="2570957" y="1664494"/>
            <a:ext cx="1357312" cy="2571750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4" name="Прямая соединительная линия 13"/>
          <p:cNvCxnSpPr>
            <a:stCxn id="4" idx="4"/>
            <a:endCxn id="6" idx="0"/>
          </p:cNvCxnSpPr>
          <p:nvPr/>
        </p:nvCxnSpPr>
        <p:spPr>
          <a:xfrm rot="16200000" flipH="1">
            <a:off x="4250532" y="2556669"/>
            <a:ext cx="642937" cy="73025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5" name="Прямая соединительная линия 14"/>
          <p:cNvCxnSpPr>
            <a:stCxn id="4" idx="4"/>
            <a:endCxn id="5" idx="0"/>
          </p:cNvCxnSpPr>
          <p:nvPr/>
        </p:nvCxnSpPr>
        <p:spPr>
          <a:xfrm rot="16200000" flipH="1">
            <a:off x="4964907" y="1842294"/>
            <a:ext cx="1643062" cy="2501900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6" name="Прямая соединительная линия 15"/>
          <p:cNvCxnSpPr>
            <a:stCxn id="7" idx="4"/>
          </p:cNvCxnSpPr>
          <p:nvPr/>
        </p:nvCxnSpPr>
        <p:spPr>
          <a:xfrm rot="5400000">
            <a:off x="1553369" y="4290219"/>
            <a:ext cx="357188" cy="463550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7" name="Прямая соединительная линия 16"/>
          <p:cNvCxnSpPr>
            <a:stCxn id="7" idx="4"/>
            <a:endCxn id="9" idx="1"/>
          </p:cNvCxnSpPr>
          <p:nvPr/>
        </p:nvCxnSpPr>
        <p:spPr>
          <a:xfrm rot="16200000" flipH="1">
            <a:off x="2035175" y="4271963"/>
            <a:ext cx="420688" cy="563562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8" name="Прямая соединительная линия 17"/>
          <p:cNvCxnSpPr>
            <a:stCxn id="5" idx="4"/>
          </p:cNvCxnSpPr>
          <p:nvPr/>
        </p:nvCxnSpPr>
        <p:spPr>
          <a:xfrm rot="5400000">
            <a:off x="5840413" y="4075112"/>
            <a:ext cx="642938" cy="1751013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19" name="Прямая соединительная линия 18"/>
          <p:cNvCxnSpPr>
            <a:stCxn id="5" idx="4"/>
            <a:endCxn id="11" idx="0"/>
          </p:cNvCxnSpPr>
          <p:nvPr/>
        </p:nvCxnSpPr>
        <p:spPr>
          <a:xfrm rot="5400000">
            <a:off x="6573044" y="4736306"/>
            <a:ext cx="571500" cy="357188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cxnSp>
        <p:nvCxnSpPr>
          <p:cNvPr id="20" name="Прямая соединительная линия 19"/>
          <p:cNvCxnSpPr>
            <a:stCxn id="5" idx="4"/>
          </p:cNvCxnSpPr>
          <p:nvPr/>
        </p:nvCxnSpPr>
        <p:spPr>
          <a:xfrm rot="16200000" flipH="1">
            <a:off x="7304881" y="4361657"/>
            <a:ext cx="500063" cy="1035050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cxnSp>
      <p:sp>
        <p:nvSpPr>
          <p:cNvPr id="31762" name="Заголовок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Проверяем себя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143000"/>
          </a:xfrm>
        </p:spPr>
        <p:txBody>
          <a:bodyPr/>
          <a:lstStyle/>
          <a:p>
            <a:r>
              <a:rPr lang="ru-RU" smtClean="0"/>
              <a:t>Составьте алгоритм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627313" y="1773238"/>
            <a:ext cx="53292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200">
                <a:latin typeface="Calibri" pitchFamily="34" charset="0"/>
              </a:rPr>
              <a:t>Собираюсь в школу</a:t>
            </a:r>
          </a:p>
          <a:p>
            <a:pPr>
              <a:buFont typeface="Arial" charset="0"/>
              <a:buChar char="•"/>
            </a:pPr>
            <a:r>
              <a:rPr lang="ru-RU" sz="3200">
                <a:latin typeface="Calibri" pitchFamily="34" charset="0"/>
              </a:rPr>
              <a:t>Собираюсь на рыбалку</a:t>
            </a:r>
          </a:p>
          <a:p>
            <a:pPr>
              <a:buFont typeface="Arial" charset="0"/>
              <a:buChar char="•"/>
            </a:pPr>
            <a:r>
              <a:rPr lang="ru-RU" sz="3200">
                <a:latin typeface="Calibri" pitchFamily="34" charset="0"/>
              </a:rPr>
              <a:t>Как построить скворечник</a:t>
            </a:r>
          </a:p>
          <a:p>
            <a:pPr>
              <a:buFont typeface="Arial" charset="0"/>
              <a:buChar char="•"/>
            </a:pPr>
            <a:r>
              <a:rPr lang="ru-RU" sz="3200">
                <a:latin typeface="Calibri" pitchFamily="34" charset="0"/>
              </a:rPr>
              <a:t>Как решить задачу по математике</a:t>
            </a:r>
          </a:p>
          <a:p>
            <a:pPr>
              <a:buFont typeface="Arial" charset="0"/>
              <a:buChar char="•"/>
            </a:pPr>
            <a:r>
              <a:rPr lang="ru-RU" sz="3200">
                <a:latin typeface="Calibri" pitchFamily="34" charset="0"/>
              </a:rPr>
              <a:t>Как сделать уборку дома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Выполните задания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2138" y="1600200"/>
            <a:ext cx="5400675" cy="47815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Создайте два варианта дерева системы «Компьютер», содержащего следующие вершины: </a:t>
            </a:r>
            <a:r>
              <a:rPr lang="ru-RU" b="1" dirty="0" smtClean="0"/>
              <a:t>процессор, оперативная память, внешняя память, клавиатура, монитор, принтер;</a:t>
            </a:r>
            <a:r>
              <a:rPr lang="ru-RU" dirty="0" smtClean="0"/>
              <a:t> а) линия связи обозначает отношение «передает информацию»; б) линия связи обозначает отношение «управляет».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775" y="1600200"/>
            <a:ext cx="591502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Нарисуйте родословное дерево своей семьи (только по мужской линии или только по женской) с наибольшим числом известных вам уровней. Полученной дерево приведите к табличной форме. В полях, значения которых неизвестны, поставьте прочерки.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Выполните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Источники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2"/>
              </a:rPr>
              <a:t>http://www.pandia.ru/text/77/21/69122.php</a:t>
            </a:r>
            <a:endParaRPr lang="ru-RU" smtClean="0"/>
          </a:p>
          <a:p>
            <a:r>
              <a:rPr lang="en-US" smtClean="0">
                <a:hlinkClick r:id="rId3"/>
              </a:rPr>
              <a:t>http://www.krugosvet.ru/enc/nauka_i_tehnika/matematika/ALGORITM.html</a:t>
            </a:r>
            <a:endParaRPr lang="ru-RU" smtClean="0"/>
          </a:p>
          <a:p>
            <a:r>
              <a:rPr lang="en-US" smtClean="0">
                <a:hlinkClick r:id="rId4"/>
              </a:rPr>
              <a:t>http://ru.wikibooks.org/wiki/</a:t>
            </a:r>
            <a:r>
              <a:rPr lang="ru-RU" smtClean="0">
                <a:hlinkClick r:id="rId4"/>
              </a:rPr>
              <a:t>Виды_информации_и_её_свойства</a:t>
            </a:r>
            <a:endParaRPr lang="ru-RU" smtClean="0"/>
          </a:p>
          <a:p>
            <a:r>
              <a:rPr lang="en-US" smtClean="0">
                <a:hlinkClick r:id="rId5"/>
              </a:rPr>
              <a:t>http://images.yandex.ru/yandsearch?text=</a:t>
            </a:r>
            <a:r>
              <a:rPr lang="ru-RU" smtClean="0">
                <a:hlinkClick r:id="rId5"/>
              </a:rPr>
              <a:t>алгоритм%2</a:t>
            </a:r>
            <a:r>
              <a:rPr lang="en-US" smtClean="0">
                <a:hlinkClick r:id="rId5"/>
              </a:rPr>
              <a:t>C+</a:t>
            </a:r>
            <a:r>
              <a:rPr lang="ru-RU" smtClean="0">
                <a:hlinkClick r:id="rId5"/>
              </a:rPr>
              <a:t>дерево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/>
          <a:lstStyle/>
          <a:p>
            <a:r>
              <a:rPr lang="ru-RU" smtClean="0"/>
              <a:t>Способы записи алгоритмов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4438" y="1916113"/>
            <a:ext cx="6480175" cy="4525962"/>
          </a:xfrm>
        </p:spPr>
        <p:txBody>
          <a:bodyPr/>
          <a:lstStyle/>
          <a:p>
            <a:r>
              <a:rPr lang="ru-RU" smtClean="0"/>
              <a:t>Графический способ (блок-схема) </a:t>
            </a:r>
          </a:p>
          <a:p>
            <a:r>
              <a:rPr lang="ru-RU" smtClean="0"/>
              <a:t>Словесный</a:t>
            </a:r>
          </a:p>
          <a:p>
            <a:r>
              <a:rPr lang="ru-RU" smtClean="0"/>
              <a:t>Табличный </a:t>
            </a:r>
          </a:p>
          <a:p>
            <a:endParaRPr lang="ru-RU" smtClean="0"/>
          </a:p>
        </p:txBody>
      </p:sp>
      <p:pic>
        <p:nvPicPr>
          <p:cNvPr id="4100" name="Picture 4" descr="http://shinkarenkoea.ucoz.ru/kopilka/ege/shema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81075"/>
            <a:ext cx="23907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581525"/>
            <a:ext cx="5651500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aquaria.ru/files/u2459/tabl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492375"/>
            <a:ext cx="29194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Виды алгоритмов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4438" y="1989138"/>
            <a:ext cx="6994525" cy="2692400"/>
          </a:xfrm>
        </p:spPr>
        <p:txBody>
          <a:bodyPr/>
          <a:lstStyle/>
          <a:p>
            <a:r>
              <a:rPr lang="ru-RU" smtClean="0"/>
              <a:t>Линейный</a:t>
            </a:r>
          </a:p>
          <a:p>
            <a:r>
              <a:rPr lang="ru-RU" smtClean="0"/>
              <a:t>Разветвляющийся (Ветвление)</a:t>
            </a:r>
          </a:p>
          <a:p>
            <a:r>
              <a:rPr lang="ru-RU" smtClean="0"/>
              <a:t>Циклический</a:t>
            </a:r>
          </a:p>
          <a:p>
            <a:endParaRPr lang="ru-RU" smtClean="0"/>
          </a:p>
        </p:txBody>
      </p:sp>
      <p:pic>
        <p:nvPicPr>
          <p:cNvPr id="3074" name="Picture 2" descr="http://delphi-tutor.narod.ru/Glava1/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716338"/>
            <a:ext cx="3095625" cy="289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Соберем портфель в школу</a:t>
            </a:r>
          </a:p>
        </p:txBody>
      </p:sp>
      <p:grpSp>
        <p:nvGrpSpPr>
          <p:cNvPr id="69" name="Группа 68"/>
          <p:cNvGrpSpPr>
            <a:grpSpLocks/>
          </p:cNvGrpSpPr>
          <p:nvPr/>
        </p:nvGrpSpPr>
        <p:grpSpPr bwMode="auto">
          <a:xfrm>
            <a:off x="4284663" y="1196975"/>
            <a:ext cx="3824287" cy="3168650"/>
            <a:chOff x="4283968" y="1196752"/>
            <a:chExt cx="3824752" cy="3168352"/>
          </a:xfrm>
        </p:grpSpPr>
        <p:sp>
          <p:nvSpPr>
            <p:cNvPr id="17423" name="TextBox 24"/>
            <p:cNvSpPr txBox="1">
              <a:spLocks noChangeArrowheads="1"/>
            </p:cNvSpPr>
            <p:nvPr/>
          </p:nvSpPr>
          <p:spPr bwMode="auto">
            <a:xfrm>
              <a:off x="7596336" y="2708920"/>
              <a:ext cx="5123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Calibri" pitchFamily="34" charset="0"/>
                </a:rPr>
                <a:t>нет</a:t>
              </a:r>
            </a:p>
          </p:txBody>
        </p:sp>
        <p:grpSp>
          <p:nvGrpSpPr>
            <p:cNvPr id="17424" name="Группа 66"/>
            <p:cNvGrpSpPr>
              <a:grpSpLocks/>
            </p:cNvGrpSpPr>
            <p:nvPr/>
          </p:nvGrpSpPr>
          <p:grpSpPr bwMode="auto">
            <a:xfrm>
              <a:off x="4283968" y="1196752"/>
              <a:ext cx="3240360" cy="3168352"/>
              <a:chOff x="4283968" y="1196752"/>
              <a:chExt cx="3240360" cy="3168352"/>
            </a:xfrm>
          </p:grpSpPr>
          <p:grpSp>
            <p:nvGrpSpPr>
              <p:cNvPr id="17425" name="Группа 19"/>
              <p:cNvGrpSpPr>
                <a:grpSpLocks/>
              </p:cNvGrpSpPr>
              <p:nvPr/>
            </p:nvGrpSpPr>
            <p:grpSpPr bwMode="auto">
              <a:xfrm>
                <a:off x="5724128" y="1196752"/>
                <a:ext cx="0" cy="576064"/>
                <a:chOff x="4139952" y="1196752"/>
                <a:chExt cx="0" cy="576064"/>
              </a:xfrm>
            </p:grpSpPr>
            <p:cxnSp>
              <p:nvCxnSpPr>
                <p:cNvPr id="6" name="Прямая со стрелкой 5"/>
                <p:cNvCxnSpPr/>
                <p:nvPr/>
              </p:nvCxnSpPr>
              <p:spPr>
                <a:xfrm>
                  <a:off x="4139829" y="1557081"/>
                  <a:ext cx="0" cy="21588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>
                  <a:off x="4139829" y="1341201"/>
                  <a:ext cx="0" cy="1444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>
                  <a:off x="4139829" y="1196752"/>
                  <a:ext cx="0" cy="7143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Ромб 12"/>
              <p:cNvSpPr/>
              <p:nvPr/>
            </p:nvSpPr>
            <p:spPr>
              <a:xfrm>
                <a:off x="4283968" y="1701530"/>
                <a:ext cx="2880075" cy="1007968"/>
              </a:xfrm>
              <a:prstGeom prst="diamond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Есть урок математики?</a:t>
                </a:r>
                <a:endParaRPr lang="ru-RU" dirty="0"/>
              </a:p>
            </p:txBody>
          </p:sp>
          <p:cxnSp>
            <p:nvCxnSpPr>
              <p:cNvPr id="23" name="Прямая со стрелкой 22"/>
              <p:cNvCxnSpPr>
                <a:stCxn id="13" idx="2"/>
              </p:cNvCxnSpPr>
              <p:nvPr/>
            </p:nvCxnSpPr>
            <p:spPr>
              <a:xfrm>
                <a:off x="5724005" y="2709498"/>
                <a:ext cx="0" cy="57620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28" name="TextBox 25"/>
              <p:cNvSpPr txBox="1">
                <a:spLocks noChangeArrowheads="1"/>
              </p:cNvSpPr>
              <p:nvPr/>
            </p:nvSpPr>
            <p:spPr bwMode="auto">
              <a:xfrm>
                <a:off x="5220072" y="2780928"/>
                <a:ext cx="4235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да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571340" y="3285706"/>
                <a:ext cx="2376777" cy="50319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Возьми учебник по математике</a:t>
                </a:r>
                <a:endParaRPr lang="ru-RU" dirty="0"/>
              </a:p>
            </p:txBody>
          </p:sp>
          <p:cxnSp>
            <p:nvCxnSpPr>
              <p:cNvPr id="30" name="Прямая со стрелкой 29"/>
              <p:cNvCxnSpPr/>
              <p:nvPr/>
            </p:nvCxnSpPr>
            <p:spPr>
              <a:xfrm>
                <a:off x="5724005" y="3788896"/>
                <a:ext cx="0" cy="57620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431" name="Группа 53"/>
              <p:cNvGrpSpPr>
                <a:grpSpLocks/>
              </p:cNvGrpSpPr>
              <p:nvPr/>
            </p:nvGrpSpPr>
            <p:grpSpPr bwMode="auto">
              <a:xfrm>
                <a:off x="5724128" y="2204864"/>
                <a:ext cx="1800200" cy="1800200"/>
                <a:chOff x="5724128" y="2204864"/>
                <a:chExt cx="1800200" cy="1800200"/>
              </a:xfrm>
            </p:grpSpPr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>
                  <a:off x="7164043" y="2204720"/>
                  <a:ext cx="360406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7524449" y="2204720"/>
                  <a:ext cx="0" cy="180005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 стрелкой 56"/>
                <p:cNvCxnSpPr/>
                <p:nvPr/>
              </p:nvCxnSpPr>
              <p:spPr>
                <a:xfrm flipH="1">
                  <a:off x="5724005" y="4004776"/>
                  <a:ext cx="180044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0" name="Группа 69"/>
          <p:cNvGrpSpPr>
            <a:grpSpLocks/>
          </p:cNvGrpSpPr>
          <p:nvPr/>
        </p:nvGrpSpPr>
        <p:grpSpPr bwMode="auto">
          <a:xfrm>
            <a:off x="4356100" y="4365625"/>
            <a:ext cx="3824288" cy="2492375"/>
            <a:chOff x="4355976" y="4365104"/>
            <a:chExt cx="3824752" cy="2492896"/>
          </a:xfrm>
        </p:grpSpPr>
        <p:grpSp>
          <p:nvGrpSpPr>
            <p:cNvPr id="17412" name="Группа 67"/>
            <p:cNvGrpSpPr>
              <a:grpSpLocks/>
            </p:cNvGrpSpPr>
            <p:nvPr/>
          </p:nvGrpSpPr>
          <p:grpSpPr bwMode="auto">
            <a:xfrm>
              <a:off x="4355976" y="4365104"/>
              <a:ext cx="3824752" cy="2376264"/>
              <a:chOff x="4355976" y="4365104"/>
              <a:chExt cx="3824752" cy="2376264"/>
            </a:xfrm>
          </p:grpSpPr>
          <p:grpSp>
            <p:nvGrpSpPr>
              <p:cNvPr id="17414" name="Группа 52"/>
              <p:cNvGrpSpPr>
                <a:grpSpLocks/>
              </p:cNvGrpSpPr>
              <p:nvPr/>
            </p:nvGrpSpPr>
            <p:grpSpPr bwMode="auto">
              <a:xfrm>
                <a:off x="5868144" y="4941168"/>
                <a:ext cx="1800200" cy="1800200"/>
                <a:chOff x="5724128" y="2204864"/>
                <a:chExt cx="1800200" cy="1800200"/>
              </a:xfrm>
            </p:grpSpPr>
            <p:cxnSp>
              <p:nvCxnSpPr>
                <p:cNvPr id="40" name="Прямая соединительная линия 39"/>
                <p:cNvCxnSpPr>
                  <a:stCxn id="13" idx="3"/>
                </p:cNvCxnSpPr>
                <p:nvPr/>
              </p:nvCxnSpPr>
              <p:spPr>
                <a:xfrm>
                  <a:off x="7163480" y="2205183"/>
                  <a:ext cx="360406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>
                  <a:off x="7523886" y="2205183"/>
                  <a:ext cx="0" cy="180060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 стрелкой 43"/>
                <p:cNvCxnSpPr/>
                <p:nvPr/>
              </p:nvCxnSpPr>
              <p:spPr>
                <a:xfrm flipH="1">
                  <a:off x="5723443" y="4005785"/>
                  <a:ext cx="1800443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Ромб 44"/>
              <p:cNvSpPr/>
              <p:nvPr/>
            </p:nvSpPr>
            <p:spPr>
              <a:xfrm>
                <a:off x="4355976" y="4365104"/>
                <a:ext cx="2953108" cy="1079726"/>
              </a:xfrm>
              <a:prstGeom prst="diamond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Есть урок литературы?</a:t>
                </a:r>
                <a:endParaRPr lang="ru-RU" dirty="0"/>
              </a:p>
            </p:txBody>
          </p:sp>
          <p:sp>
            <p:nvSpPr>
              <p:cNvPr id="17416" name="TextBox 57"/>
              <p:cNvSpPr txBox="1">
                <a:spLocks noChangeArrowheads="1"/>
              </p:cNvSpPr>
              <p:nvPr/>
            </p:nvSpPr>
            <p:spPr bwMode="auto">
              <a:xfrm>
                <a:off x="7668344" y="5373216"/>
                <a:ext cx="51238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нет</a:t>
                </a:r>
              </a:p>
            </p:txBody>
          </p:sp>
          <p:sp>
            <p:nvSpPr>
              <p:cNvPr id="17417" name="TextBox 60"/>
              <p:cNvSpPr txBox="1">
                <a:spLocks noChangeArrowheads="1"/>
              </p:cNvSpPr>
              <p:nvPr/>
            </p:nvSpPr>
            <p:spPr bwMode="auto">
              <a:xfrm>
                <a:off x="5292080" y="6309320"/>
                <a:ext cx="4235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да</a:t>
                </a:r>
              </a:p>
            </p:txBody>
          </p:sp>
          <p:cxnSp>
            <p:nvCxnSpPr>
              <p:cNvPr id="62" name="Прямая со стрелкой 61"/>
              <p:cNvCxnSpPr/>
              <p:nvPr/>
            </p:nvCxnSpPr>
            <p:spPr>
              <a:xfrm>
                <a:off x="5867459" y="5157433"/>
                <a:ext cx="0" cy="57638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Прямоугольник 62"/>
              <p:cNvSpPr/>
              <p:nvPr/>
            </p:nvSpPr>
            <p:spPr>
              <a:xfrm>
                <a:off x="4716383" y="5733815"/>
                <a:ext cx="2375188" cy="503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Возьми учебник по литературе</a:t>
                </a:r>
                <a:endParaRPr lang="ru-RU" dirty="0"/>
              </a:p>
            </p:txBody>
          </p:sp>
        </p:grpSp>
        <p:cxnSp>
          <p:nvCxnSpPr>
            <p:cNvPr id="65" name="Прямая со стрелкой 64"/>
            <p:cNvCxnSpPr/>
            <p:nvPr/>
          </p:nvCxnSpPr>
          <p:spPr>
            <a:xfrm>
              <a:off x="5867459" y="6092665"/>
              <a:ext cx="0" cy="7653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213" y="1484313"/>
            <a:ext cx="8229600" cy="4525962"/>
          </a:xfrm>
        </p:spPr>
        <p:txBody>
          <a:bodyPr rtlCol="0">
            <a:normAutofit/>
          </a:bodyPr>
          <a:lstStyle/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Учебник по математике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Тетрадь по математике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Учебник по информатике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Тетрадь по информатике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Папка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Пенал</a:t>
            </a:r>
          </a:p>
          <a:p>
            <a:pPr marL="609600" indent="-609600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Ручка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Содержимое портфеля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Содержимое портфеля</a:t>
            </a: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6227763" y="1773238"/>
            <a:ext cx="2305050" cy="1655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 flipH="1">
            <a:off x="3059113" y="1844675"/>
            <a:ext cx="1873250" cy="14398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5867400" y="1773238"/>
            <a:ext cx="512763" cy="1511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H="1">
            <a:off x="4716463" y="1700213"/>
            <a:ext cx="785812" cy="1657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4787900" y="3789363"/>
            <a:ext cx="863600" cy="7191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3419475" y="3789363"/>
            <a:ext cx="936625" cy="7191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516688" y="3644900"/>
            <a:ext cx="358775" cy="1079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465" name="Text Box 20"/>
          <p:cNvSpPr txBox="1">
            <a:spLocks noChangeArrowheads="1"/>
          </p:cNvSpPr>
          <p:nvPr/>
        </p:nvSpPr>
        <p:spPr bwMode="auto">
          <a:xfrm>
            <a:off x="1023938" y="35210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5795963" y="3284538"/>
            <a:ext cx="1216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/>
              <a:t>Пенал</a:t>
            </a:r>
            <a:r>
              <a:rPr lang="tt-RU" sz="2000"/>
              <a:t> </a:t>
            </a:r>
            <a:endParaRPr lang="ru-RU" sz="2000"/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4067175" y="3357563"/>
            <a:ext cx="16557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/>
              <a:t>Папка</a:t>
            </a:r>
            <a:r>
              <a:rPr lang="tt-RU" sz="2000"/>
              <a:t> </a:t>
            </a:r>
            <a:endParaRPr lang="ru-RU" sz="2000"/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6588125" y="47244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/>
              <a:t>Ручка </a:t>
            </a:r>
            <a:endParaRPr lang="ru-RU" sz="2400"/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7131050" y="3429000"/>
            <a:ext cx="2012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2400"/>
              <a:t>Учебник по</a:t>
            </a:r>
          </a:p>
          <a:p>
            <a:pPr algn="ctr"/>
            <a:r>
              <a:rPr lang="tt-RU" sz="2400"/>
              <a:t>информа-</a:t>
            </a:r>
          </a:p>
          <a:p>
            <a:pPr algn="ctr"/>
            <a:r>
              <a:rPr lang="tt-RU" sz="2400"/>
              <a:t>тике</a:t>
            </a:r>
            <a:endParaRPr lang="ru-RU" sz="2400"/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1619250" y="3284538"/>
            <a:ext cx="22907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2400"/>
              <a:t>Учебник по математике</a:t>
            </a:r>
            <a:endParaRPr lang="ru-RU" sz="2400"/>
          </a:p>
        </p:txBody>
      </p:sp>
      <p:sp>
        <p:nvSpPr>
          <p:cNvPr id="17" name="Text Box 32"/>
          <p:cNvSpPr txBox="1">
            <a:spLocks noChangeArrowheads="1"/>
          </p:cNvSpPr>
          <p:nvPr/>
        </p:nvSpPr>
        <p:spPr bwMode="auto">
          <a:xfrm>
            <a:off x="2268538" y="4508500"/>
            <a:ext cx="2536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2400"/>
              <a:t>Тетрадь по </a:t>
            </a:r>
          </a:p>
          <a:p>
            <a:pPr algn="ctr"/>
            <a:r>
              <a:rPr lang="tt-RU" sz="2400"/>
              <a:t>информатике</a:t>
            </a:r>
            <a:endParaRPr lang="ru-RU" sz="2400"/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4643438" y="4508500"/>
            <a:ext cx="18700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t-RU" sz="2400"/>
              <a:t>Тетрадь по</a:t>
            </a:r>
          </a:p>
          <a:p>
            <a:r>
              <a:rPr lang="tt-RU" sz="2400"/>
              <a:t>математике</a:t>
            </a:r>
            <a:endParaRPr lang="ru-RU" sz="2400"/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4787900" y="1412875"/>
            <a:ext cx="1757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400" b="1"/>
              <a:t>Портфель</a:t>
            </a:r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58" y="1628800"/>
            <a:ext cx="7786742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Организация информации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виде дерева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idx="1"/>
          </p:nvPr>
        </p:nvSpPr>
        <p:spPr>
          <a:xfrm>
            <a:off x="1187450" y="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tt-RU" smtClean="0">
                <a:solidFill>
                  <a:srgbClr val="002060"/>
                </a:solidFill>
              </a:rPr>
              <a:t>Дерево состоит из </a:t>
            </a:r>
            <a:r>
              <a:rPr lang="tt-RU" smtClean="0">
                <a:solidFill>
                  <a:srgbClr val="0070C0"/>
                </a:solidFill>
              </a:rPr>
              <a:t>вершин </a:t>
            </a:r>
            <a:r>
              <a:rPr lang="tt-RU" smtClean="0">
                <a:solidFill>
                  <a:srgbClr val="002060"/>
                </a:solidFill>
              </a:rPr>
              <a:t>и</a:t>
            </a:r>
            <a:br>
              <a:rPr lang="tt-RU" smtClean="0">
                <a:solidFill>
                  <a:srgbClr val="002060"/>
                </a:solidFill>
              </a:rPr>
            </a:br>
            <a:r>
              <a:rPr lang="tt-RU" smtClean="0">
                <a:solidFill>
                  <a:srgbClr val="0070C0"/>
                </a:solidFill>
              </a:rPr>
              <a:t>рёбер</a:t>
            </a:r>
            <a:r>
              <a:rPr lang="tt-RU" smtClean="0">
                <a:solidFill>
                  <a:srgbClr val="002060"/>
                </a:solidFill>
              </a:rPr>
              <a:t>, их соединяющих. Вершины соответствуют объектам, а рёбра – связям между ними.</a:t>
            </a:r>
            <a:endParaRPr lang="ru-RU" smtClean="0">
              <a:solidFill>
                <a:srgbClr val="002060"/>
              </a:solidFill>
            </a:endParaRPr>
          </a:p>
        </p:txBody>
      </p:sp>
      <p:grpSp>
        <p:nvGrpSpPr>
          <p:cNvPr id="21506" name="Группа 36"/>
          <p:cNvGrpSpPr>
            <a:grpSpLocks/>
          </p:cNvGrpSpPr>
          <p:nvPr/>
        </p:nvGrpSpPr>
        <p:grpSpPr bwMode="auto">
          <a:xfrm>
            <a:off x="1403350" y="1989138"/>
            <a:ext cx="7740650" cy="4214812"/>
            <a:chOff x="1023938" y="1988840"/>
            <a:chExt cx="7740352" cy="4215373"/>
          </a:xfrm>
        </p:grpSpPr>
        <p:grpSp>
          <p:nvGrpSpPr>
            <p:cNvPr id="21513" name="Группа 19"/>
            <p:cNvGrpSpPr>
              <a:grpSpLocks/>
            </p:cNvGrpSpPr>
            <p:nvPr/>
          </p:nvGrpSpPr>
          <p:grpSpPr bwMode="auto">
            <a:xfrm>
              <a:off x="1023938" y="2348880"/>
              <a:ext cx="7740352" cy="3855333"/>
              <a:chOff x="1023938" y="1700808"/>
              <a:chExt cx="7740352" cy="3855333"/>
            </a:xfrm>
          </p:grpSpPr>
          <p:sp>
            <p:nvSpPr>
              <p:cNvPr id="21515" name="Line 14"/>
              <p:cNvSpPr>
                <a:spLocks noChangeShapeType="1"/>
              </p:cNvSpPr>
              <p:nvPr/>
            </p:nvSpPr>
            <p:spPr bwMode="auto">
              <a:xfrm>
                <a:off x="6228184" y="1772816"/>
                <a:ext cx="1564506" cy="1656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6" name="Line 13"/>
              <p:cNvSpPr>
                <a:spLocks noChangeShapeType="1"/>
              </p:cNvSpPr>
              <p:nvPr/>
            </p:nvSpPr>
            <p:spPr bwMode="auto">
              <a:xfrm flipH="1">
                <a:off x="3256186" y="1844824"/>
                <a:ext cx="1676970" cy="936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7" name="Line 12"/>
              <p:cNvSpPr>
                <a:spLocks noChangeShapeType="1"/>
              </p:cNvSpPr>
              <p:nvPr/>
            </p:nvSpPr>
            <p:spPr bwMode="auto">
              <a:xfrm>
                <a:off x="5868144" y="1772816"/>
                <a:ext cx="512043" cy="1512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8" name="Line 11"/>
              <p:cNvSpPr>
                <a:spLocks noChangeShapeType="1"/>
              </p:cNvSpPr>
              <p:nvPr/>
            </p:nvSpPr>
            <p:spPr bwMode="auto">
              <a:xfrm flipH="1">
                <a:off x="4696346" y="1700808"/>
                <a:ext cx="806350" cy="1728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9" name="Line 8"/>
              <p:cNvSpPr>
                <a:spLocks noChangeShapeType="1"/>
              </p:cNvSpPr>
              <p:nvPr/>
            </p:nvSpPr>
            <p:spPr bwMode="auto">
              <a:xfrm>
                <a:off x="4624338" y="3717032"/>
                <a:ext cx="1027782" cy="7920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0" name="Line 9"/>
              <p:cNvSpPr>
                <a:spLocks noChangeShapeType="1"/>
              </p:cNvSpPr>
              <p:nvPr/>
            </p:nvSpPr>
            <p:spPr bwMode="auto">
              <a:xfrm flipH="1">
                <a:off x="3419872" y="3789040"/>
                <a:ext cx="916434" cy="7200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1" name="Line 10"/>
              <p:cNvSpPr>
                <a:spLocks noChangeShapeType="1"/>
              </p:cNvSpPr>
              <p:nvPr/>
            </p:nvSpPr>
            <p:spPr bwMode="auto">
              <a:xfrm>
                <a:off x="6516216" y="3645024"/>
                <a:ext cx="360040" cy="1080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2" name="Text Box 20"/>
              <p:cNvSpPr txBox="1">
                <a:spLocks noChangeArrowheads="1"/>
              </p:cNvSpPr>
              <p:nvPr/>
            </p:nvSpPr>
            <p:spPr bwMode="auto">
              <a:xfrm>
                <a:off x="1023938" y="3521075"/>
                <a:ext cx="18473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ru-RU" sz="2400"/>
              </a:p>
            </p:txBody>
          </p:sp>
          <p:sp>
            <p:nvSpPr>
              <p:cNvPr id="21523" name="Text Box 25"/>
              <p:cNvSpPr txBox="1">
                <a:spLocks noChangeArrowheads="1"/>
              </p:cNvSpPr>
              <p:nvPr/>
            </p:nvSpPr>
            <p:spPr bwMode="auto">
              <a:xfrm>
                <a:off x="5632450" y="3284984"/>
                <a:ext cx="1379835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Пенал </a:t>
                </a:r>
                <a:endParaRPr lang="ru-RU" sz="2400"/>
              </a:p>
            </p:txBody>
          </p:sp>
          <p:sp>
            <p:nvSpPr>
              <p:cNvPr id="21524" name="Text Box 27"/>
              <p:cNvSpPr txBox="1">
                <a:spLocks noChangeArrowheads="1"/>
              </p:cNvSpPr>
              <p:nvPr/>
            </p:nvSpPr>
            <p:spPr bwMode="auto">
              <a:xfrm>
                <a:off x="3976266" y="3356992"/>
                <a:ext cx="165576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Папка </a:t>
                </a:r>
                <a:endParaRPr lang="ru-RU" sz="2400"/>
              </a:p>
            </p:txBody>
          </p:sp>
          <p:sp>
            <p:nvSpPr>
              <p:cNvPr id="21525" name="Text Box 28"/>
              <p:cNvSpPr txBox="1">
                <a:spLocks noChangeArrowheads="1"/>
              </p:cNvSpPr>
              <p:nvPr/>
            </p:nvSpPr>
            <p:spPr bwMode="auto">
              <a:xfrm>
                <a:off x="6588224" y="4725144"/>
                <a:ext cx="947737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tt-RU" sz="2400"/>
                  <a:t>Ручка </a:t>
                </a:r>
                <a:endParaRPr lang="ru-RU" sz="2400"/>
              </a:p>
            </p:txBody>
          </p:sp>
          <p:sp>
            <p:nvSpPr>
              <p:cNvPr id="21526" name="Text Box 30"/>
              <p:cNvSpPr txBox="1">
                <a:spLocks noChangeArrowheads="1"/>
              </p:cNvSpPr>
              <p:nvPr/>
            </p:nvSpPr>
            <p:spPr bwMode="auto">
              <a:xfrm>
                <a:off x="6692900" y="3429000"/>
                <a:ext cx="2071390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</a:t>
                </a:r>
              </a:p>
              <a:p>
                <a:pPr algn="ctr"/>
                <a:r>
                  <a:rPr lang="tt-RU" sz="2400"/>
                  <a:t>информа-</a:t>
                </a:r>
              </a:p>
              <a:p>
                <a:pPr algn="ctr"/>
                <a:r>
                  <a:rPr lang="tt-RU" sz="2400"/>
                  <a:t>тике</a:t>
                </a:r>
                <a:endParaRPr lang="ru-RU" sz="2400"/>
              </a:p>
            </p:txBody>
          </p:sp>
          <p:sp>
            <p:nvSpPr>
              <p:cNvPr id="21527" name="Text Box 31"/>
              <p:cNvSpPr txBox="1">
                <a:spLocks noChangeArrowheads="1"/>
              </p:cNvSpPr>
              <p:nvPr/>
            </p:nvSpPr>
            <p:spPr bwMode="auto">
              <a:xfrm>
                <a:off x="1960042" y="2852936"/>
                <a:ext cx="2146548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Учебник по математике</a:t>
                </a:r>
                <a:endParaRPr lang="ru-RU" sz="2400"/>
              </a:p>
            </p:txBody>
          </p:sp>
          <p:sp>
            <p:nvSpPr>
              <p:cNvPr id="21528" name="Text Box 32"/>
              <p:cNvSpPr txBox="1">
                <a:spLocks noChangeArrowheads="1"/>
              </p:cNvSpPr>
              <p:nvPr/>
            </p:nvSpPr>
            <p:spPr bwMode="auto">
              <a:xfrm>
                <a:off x="2267744" y="4509120"/>
                <a:ext cx="2538412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t-RU" sz="2400"/>
                  <a:t>Тетрадь по </a:t>
                </a:r>
              </a:p>
              <a:p>
                <a:pPr algn="ctr"/>
                <a:r>
                  <a:rPr lang="tt-RU" sz="2400"/>
                  <a:t>информатике</a:t>
                </a:r>
                <a:endParaRPr lang="ru-RU" sz="2400"/>
              </a:p>
            </p:txBody>
          </p:sp>
          <p:sp>
            <p:nvSpPr>
              <p:cNvPr id="21529" name="Text Box 33"/>
              <p:cNvSpPr txBox="1">
                <a:spLocks noChangeArrowheads="1"/>
              </p:cNvSpPr>
              <p:nvPr/>
            </p:nvSpPr>
            <p:spPr bwMode="auto">
              <a:xfrm>
                <a:off x="4788024" y="4509120"/>
                <a:ext cx="1868781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t-RU" sz="2400"/>
                  <a:t>Тетрадь по</a:t>
                </a:r>
              </a:p>
              <a:p>
                <a:r>
                  <a:rPr lang="tt-RU" sz="2400"/>
                  <a:t>математике</a:t>
                </a:r>
                <a:endParaRPr lang="ru-RU" sz="2400"/>
              </a:p>
            </p:txBody>
          </p:sp>
        </p:grpSp>
        <p:sp>
          <p:nvSpPr>
            <p:cNvPr id="21514" name="Text Box 34"/>
            <p:cNvSpPr txBox="1">
              <a:spLocks noChangeArrowheads="1"/>
            </p:cNvSpPr>
            <p:nvPr/>
          </p:nvSpPr>
          <p:spPr bwMode="auto">
            <a:xfrm>
              <a:off x="4788024" y="1988840"/>
              <a:ext cx="17573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t-RU" sz="2400" b="1"/>
                <a:t>Портфель</a:t>
              </a:r>
              <a:endParaRPr lang="ru-RU" sz="2400" b="1"/>
            </a:p>
          </p:txBody>
        </p:sp>
      </p:grpSp>
      <p:sp>
        <p:nvSpPr>
          <p:cNvPr id="21507" name="TextBox 37"/>
          <p:cNvSpPr txBox="1">
            <a:spLocks noChangeArrowheads="1"/>
          </p:cNvSpPr>
          <p:nvPr/>
        </p:nvSpPr>
        <p:spPr bwMode="auto">
          <a:xfrm rot="-1787493">
            <a:off x="3656013" y="2563813"/>
            <a:ext cx="10175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ребро</a:t>
            </a:r>
          </a:p>
        </p:txBody>
      </p:sp>
      <p:sp>
        <p:nvSpPr>
          <p:cNvPr id="21508" name="TextBox 38"/>
          <p:cNvSpPr txBox="1">
            <a:spLocks noChangeArrowheads="1"/>
          </p:cNvSpPr>
          <p:nvPr/>
        </p:nvSpPr>
        <p:spPr bwMode="auto">
          <a:xfrm rot="2664699">
            <a:off x="7251700" y="2855913"/>
            <a:ext cx="10191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ребро</a:t>
            </a:r>
          </a:p>
        </p:txBody>
      </p:sp>
      <p:sp>
        <p:nvSpPr>
          <p:cNvPr id="21509" name="TextBox 39"/>
          <p:cNvSpPr txBox="1">
            <a:spLocks noChangeArrowheads="1"/>
          </p:cNvSpPr>
          <p:nvPr/>
        </p:nvSpPr>
        <p:spPr bwMode="auto">
          <a:xfrm rot="-3856864">
            <a:off x="4607719" y="3037682"/>
            <a:ext cx="1225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ребро</a:t>
            </a:r>
          </a:p>
        </p:txBody>
      </p:sp>
      <p:sp>
        <p:nvSpPr>
          <p:cNvPr id="21510" name="TextBox 41"/>
          <p:cNvSpPr txBox="1">
            <a:spLocks noChangeArrowheads="1"/>
          </p:cNvSpPr>
          <p:nvPr/>
        </p:nvSpPr>
        <p:spPr bwMode="auto">
          <a:xfrm>
            <a:off x="7793038" y="5229225"/>
            <a:ext cx="1350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вершина</a:t>
            </a:r>
          </a:p>
        </p:txBody>
      </p:sp>
      <p:sp>
        <p:nvSpPr>
          <p:cNvPr id="21511" name="TextBox 42"/>
          <p:cNvSpPr txBox="1">
            <a:spLocks noChangeArrowheads="1"/>
          </p:cNvSpPr>
          <p:nvPr/>
        </p:nvSpPr>
        <p:spPr bwMode="auto">
          <a:xfrm>
            <a:off x="5724525" y="4292600"/>
            <a:ext cx="1350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вершина</a:t>
            </a:r>
          </a:p>
        </p:txBody>
      </p:sp>
      <p:sp>
        <p:nvSpPr>
          <p:cNvPr id="21512" name="TextBox 43"/>
          <p:cNvSpPr txBox="1">
            <a:spLocks noChangeArrowheads="1"/>
          </p:cNvSpPr>
          <p:nvPr/>
        </p:nvSpPr>
        <p:spPr bwMode="auto">
          <a:xfrm>
            <a:off x="2051050" y="3141663"/>
            <a:ext cx="1352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вершина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2</Template>
  <TotalTime>337</TotalTime>
  <Words>410</Words>
  <Application>Microsoft Office PowerPoint</Application>
  <PresentationFormat>Экран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Calibri</vt:lpstr>
      <vt:lpstr>Arial</vt:lpstr>
      <vt:lpstr>Тема Office</vt:lpstr>
      <vt:lpstr>ВЫРАСТИ ДЕРЕВО</vt:lpstr>
      <vt:lpstr>Составьте алгоритм</vt:lpstr>
      <vt:lpstr>Способы записи алгоритмов </vt:lpstr>
      <vt:lpstr>Виды алгоритмов</vt:lpstr>
      <vt:lpstr>Соберем портфель в школу</vt:lpstr>
      <vt:lpstr>Содержимое портфеля</vt:lpstr>
      <vt:lpstr>Содержимое портфеля</vt:lpstr>
      <vt:lpstr>Слайд 8</vt:lpstr>
      <vt:lpstr>Слайд 9</vt:lpstr>
      <vt:lpstr>Вершина, в которую не входит ни одного ребра, называется корнем.</vt:lpstr>
      <vt:lpstr>Вершины, из которых не выходит ни одного ребра, называются листьями.</vt:lpstr>
      <vt:lpstr>И в каждую вершину дерева  (кроме корневой) входит только одно ребро.</vt:lpstr>
      <vt:lpstr>Верны ли утверждения для дерева?</vt:lpstr>
      <vt:lpstr>Нарисуйте такое дерево L, чтобы все эти утверждения были истинными:</vt:lpstr>
      <vt:lpstr>Проверяем себя</vt:lpstr>
      <vt:lpstr>Нарисуйте в тетрадях дерево бассейна реки Волги</vt:lpstr>
      <vt:lpstr>Проверяем себя</vt:lpstr>
      <vt:lpstr>Нарисуйте дерево устройства шариковой ручки</vt:lpstr>
      <vt:lpstr>Проверяем себя</vt:lpstr>
      <vt:lpstr>Выполните задания</vt:lpstr>
      <vt:lpstr>Выполните задания</vt:lpstr>
      <vt:lpstr>Источники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шк489</dc:creator>
  <cp:lastModifiedBy>admin</cp:lastModifiedBy>
  <cp:revision>23</cp:revision>
  <dcterms:created xsi:type="dcterms:W3CDTF">2013-12-02T06:03:42Z</dcterms:created>
  <dcterms:modified xsi:type="dcterms:W3CDTF">2014-09-08T17:12:00Z</dcterms:modified>
</cp:coreProperties>
</file>