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996" y="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B4E0A-7F65-4F04-8C79-A40FA2D5CC63}" type="datetimeFigureOut">
              <a:rPr lang="ru-RU"/>
              <a:pPr>
                <a:defRPr/>
              </a:pPr>
              <a:t>07.07.2013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E0E62-AEB1-48C4-9BC5-8C98055A80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F3C3E-F217-4971-835C-DA9FDB83F02D}" type="datetimeFigureOut">
              <a:rPr lang="ru-RU"/>
              <a:pPr>
                <a:defRPr/>
              </a:pPr>
              <a:t>07.07.2013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5C0A3-1AAD-43E4-80DF-2F1690D083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BE95F-FE24-4DDE-8658-ECA245DBB482}" type="datetimeFigureOut">
              <a:rPr lang="ru-RU"/>
              <a:pPr>
                <a:defRPr/>
              </a:pPr>
              <a:t>07.07.2013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2C0E8-D651-42D2-A9E9-E9E6E7C1FA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1FE01-D8BD-4166-977C-2DA18F4EEF5E}" type="datetimeFigureOut">
              <a:rPr lang="ru-RU"/>
              <a:pPr>
                <a:defRPr/>
              </a:pPr>
              <a:t>07.07.2013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598A9-5D50-417E-8577-833A76CF8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DE66A-A862-470E-881E-C5DFF188403B}" type="datetimeFigureOut">
              <a:rPr lang="ru-RU"/>
              <a:pPr>
                <a:defRPr/>
              </a:pPr>
              <a:t>07.07.2013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CD4FC-0EFD-4013-B6CE-F5A7975E9C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E58D6-1B95-4488-9BD1-10D7FBF6E6F3}" type="datetimeFigureOut">
              <a:rPr lang="ru-RU"/>
              <a:pPr>
                <a:defRPr/>
              </a:pPr>
              <a:t>07.07.2013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0C5F2-638D-44A0-A8F6-805A5BD43D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D66F9-22E7-4A42-B942-CBBE207D37D7}" type="datetimeFigureOut">
              <a:rPr lang="ru-RU"/>
              <a:pPr>
                <a:defRPr/>
              </a:pPr>
              <a:t>07.07.2013</a:t>
            </a:fld>
            <a:endParaRPr lang="ru-R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39BFD-2721-4403-B4F6-7DCA711456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C0CD3-8369-4897-8B47-B31F40FA340A}" type="datetimeFigureOut">
              <a:rPr lang="ru-RU"/>
              <a:pPr>
                <a:defRPr/>
              </a:pPr>
              <a:t>07.07.2013</a:t>
            </a:fld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11F28-623C-4CCC-A1AB-2DD190A9F4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AD9C4-320F-4637-95E4-4768D3087E11}" type="datetimeFigureOut">
              <a:rPr lang="ru-RU"/>
              <a:pPr>
                <a:defRPr/>
              </a:pPr>
              <a:t>07.07.2013</a:t>
            </a:fld>
            <a:endParaRPr lang="ru-R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C856B-9F52-43B4-963C-5200BA7473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5D6F9-8880-48CD-8231-F9D93681EB63}" type="datetimeFigureOut">
              <a:rPr lang="ru-RU"/>
              <a:pPr>
                <a:defRPr/>
              </a:pPr>
              <a:t>07.07.2013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5219A-440E-4528-9E22-C34EC443EC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4F212-118D-41F1-B532-49F13D69095C}" type="datetimeFigureOut">
              <a:rPr lang="ru-RU"/>
              <a:pPr>
                <a:defRPr/>
              </a:pPr>
              <a:t>07.07.2013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5C7095-1699-4307-AF15-A4CAADDDDB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4EED61F-6275-44E4-BBA4-FFDCE7E951FF}" type="datetimeFigureOut">
              <a:rPr lang="ru-RU"/>
              <a:pPr>
                <a:defRPr/>
              </a:pPr>
              <a:t>07.07.2013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AC6B96-E544-4CB4-8459-18F1421772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3" r:id="rId1"/>
    <p:sldLayoutId id="2147483742" r:id="rId2"/>
    <p:sldLayoutId id="2147483741" r:id="rId3"/>
    <p:sldLayoutId id="2147483740" r:id="rId4"/>
    <p:sldLayoutId id="2147483739" r:id="rId5"/>
    <p:sldLayoutId id="2147483738" r:id="rId6"/>
    <p:sldLayoutId id="2147483737" r:id="rId7"/>
    <p:sldLayoutId id="2147483736" r:id="rId8"/>
    <p:sldLayoutId id="2147483744" r:id="rId9"/>
    <p:sldLayoutId id="2147483735" r:id="rId10"/>
    <p:sldLayoutId id="2147483734" r:id="rId11"/>
  </p:sldLayoutIdLst>
  <p:transition spd="slow"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A7EA52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A7EA52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5DCEAF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8.gif"/><Relationship Id="rId2" Type="http://schemas.openxmlformats.org/officeDocument/2006/relationships/video" Target="NULL" TargetMode="External"/><Relationship Id="rId1" Type="http://schemas.openxmlformats.org/officeDocument/2006/relationships/audio" Target="NULL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10" Type="http://schemas.openxmlformats.org/officeDocument/2006/relationships/image" Target="../media/image21.pn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Овал 18"/>
          <p:cNvSpPr/>
          <p:nvPr/>
        </p:nvSpPr>
        <p:spPr>
          <a:xfrm>
            <a:off x="1979613" y="3360738"/>
            <a:ext cx="5437187" cy="1854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Comic Sans MS" pitchFamily="66" charset="0"/>
              </a:rPr>
              <a:t>Организация деятельности обучающихся по изучению и закреплению основных понятий темы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07950" y="3429000"/>
            <a:ext cx="8882063" cy="33131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Comic Sans MS" pitchFamily="66" charset="0"/>
                <a:sym typeface="Wingdings"/>
              </a:rPr>
              <a:t></a:t>
            </a:r>
            <a:r>
              <a:rPr lang="ru-RU" sz="2100" dirty="0">
                <a:latin typeface="Comic Sans MS" pitchFamily="66" charset="0"/>
              </a:rPr>
              <a:t>Развитие умения ставить цель и планировать свою деятельность;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Comic Sans MS" pitchFamily="66" charset="0"/>
                <a:sym typeface="Wingdings"/>
              </a:rPr>
              <a:t> </a:t>
            </a:r>
            <a:r>
              <a:rPr lang="ru-RU" sz="2100" dirty="0">
                <a:latin typeface="Comic Sans MS" pitchFamily="66" charset="0"/>
              </a:rPr>
              <a:t>формирование умений добывать, обрабатывать, формировать и презентовать информацию;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Comic Sans MS" pitchFamily="66" charset="0"/>
                <a:sym typeface="Wingdings"/>
              </a:rPr>
              <a:t> </a:t>
            </a:r>
            <a:r>
              <a:rPr lang="ru-RU" sz="2100" dirty="0">
                <a:latin typeface="Comic Sans MS" pitchFamily="66" charset="0"/>
              </a:rPr>
              <a:t>развитие умений классифицировать объект;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Comic Sans MS" pitchFamily="66" charset="0"/>
                <a:sym typeface="Wingdings"/>
              </a:rPr>
              <a:t> </a:t>
            </a:r>
            <a:r>
              <a:rPr lang="ru-RU" sz="2100" dirty="0">
                <a:latin typeface="Comic Sans MS" pitchFamily="66" charset="0"/>
              </a:rPr>
              <a:t>развитие умения работать во времени;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Comic Sans MS" pitchFamily="66" charset="0"/>
                <a:sym typeface="Wingdings"/>
              </a:rPr>
              <a:t> </a:t>
            </a:r>
            <a:r>
              <a:rPr lang="ru-RU" sz="2100" dirty="0">
                <a:latin typeface="Comic Sans MS" pitchFamily="66" charset="0"/>
              </a:rPr>
              <a:t>формирование </a:t>
            </a:r>
            <a:r>
              <a:rPr lang="ru-RU" sz="2100" dirty="0" err="1">
                <a:latin typeface="Comic Sans MS" pitchFamily="66" charset="0"/>
              </a:rPr>
              <a:t>самоэффективности</a:t>
            </a:r>
            <a:r>
              <a:rPr lang="ru-RU" sz="2100" dirty="0">
                <a:latin typeface="Comic Sans MS" pitchFamily="66" charset="0"/>
              </a:rPr>
              <a:t>, </a:t>
            </a:r>
            <a:r>
              <a:rPr lang="ru-RU" sz="2100" dirty="0" err="1">
                <a:latin typeface="Comic Sans MS" pitchFamily="66" charset="0"/>
              </a:rPr>
              <a:t>самомотивации</a:t>
            </a:r>
            <a:r>
              <a:rPr lang="ru-RU" sz="2100" dirty="0">
                <a:latin typeface="Comic Sans MS" pitchFamily="66" charset="0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Comic Sans MS" pitchFamily="66" charset="0"/>
                <a:sym typeface="Wingdings"/>
              </a:rPr>
              <a:t> </a:t>
            </a:r>
            <a:r>
              <a:rPr lang="ru-RU" sz="2100" dirty="0">
                <a:latin typeface="Comic Sans MS" pitchFamily="66" charset="0"/>
              </a:rPr>
              <a:t>развитие умений осуществлять  </a:t>
            </a:r>
            <a:r>
              <a:rPr lang="ru-RU" sz="2100" dirty="0" err="1">
                <a:latin typeface="Comic Sans MS" pitchFamily="66" charset="0"/>
              </a:rPr>
              <a:t>саморегуляцию</a:t>
            </a:r>
            <a:r>
              <a:rPr lang="ru-RU" sz="2100" dirty="0">
                <a:latin typeface="Comic Sans MS" pitchFamily="66" charset="0"/>
              </a:rPr>
              <a:t>, самоконтроль, самооценку и </a:t>
            </a:r>
            <a:r>
              <a:rPr lang="ru-RU" sz="2100" dirty="0" err="1">
                <a:latin typeface="Comic Sans MS" pitchFamily="66" charset="0"/>
              </a:rPr>
              <a:t>самокоррекцию</a:t>
            </a:r>
            <a:r>
              <a:rPr lang="ru-RU" sz="2100" dirty="0">
                <a:latin typeface="Comic Sans MS" pitchFamily="66" charset="0"/>
              </a:rPr>
              <a:t> учебной деятельности.</a:t>
            </a:r>
          </a:p>
        </p:txBody>
      </p:sp>
      <p:sp>
        <p:nvSpPr>
          <p:cNvPr id="41" name="Овал 40"/>
          <p:cNvSpPr/>
          <p:nvPr/>
        </p:nvSpPr>
        <p:spPr>
          <a:xfrm>
            <a:off x="1958975" y="3379788"/>
            <a:ext cx="5435600" cy="1854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Comic Sans MS" pitchFamily="66" charset="0"/>
              </a:rPr>
              <a:t>формирование толерантности, умения работать в группе.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33552" y="253588"/>
            <a:ext cx="607531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Противоположные числа</a:t>
            </a:r>
          </a:p>
        </p:txBody>
      </p:sp>
      <p:pic>
        <p:nvPicPr>
          <p:cNvPr id="1026" name="Picture 2" descr="C:\Documents and Settings\Admin\Рабочий стол\Эмблем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0650" y="19050"/>
            <a:ext cx="1249363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Группа 19"/>
          <p:cNvGrpSpPr>
            <a:grpSpLocks/>
          </p:cNvGrpSpPr>
          <p:nvPr/>
        </p:nvGrpSpPr>
        <p:grpSpPr bwMode="auto">
          <a:xfrm>
            <a:off x="3771900" y="3360738"/>
            <a:ext cx="1852613" cy="1854200"/>
            <a:chOff x="4221716" y="2209928"/>
            <a:chExt cx="1854071" cy="1854071"/>
          </a:xfrm>
        </p:grpSpPr>
        <p:sp>
          <p:nvSpPr>
            <p:cNvPr id="21" name="Овал 20"/>
            <p:cNvSpPr/>
            <p:nvPr/>
          </p:nvSpPr>
          <p:spPr>
            <a:xfrm>
              <a:off x="4221716" y="2209928"/>
              <a:ext cx="1854071" cy="1854071"/>
            </a:xfrm>
            <a:prstGeom prst="ellipse">
              <a:avLst/>
            </a:prstGeom>
            <a:solidFill>
              <a:schemeClr val="accent1">
                <a:hueOff val="0"/>
                <a:satOff val="0"/>
                <a:lumOff val="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Овал 4"/>
            <p:cNvSpPr/>
            <p:nvPr/>
          </p:nvSpPr>
          <p:spPr>
            <a:xfrm>
              <a:off x="4493393" y="2481371"/>
              <a:ext cx="1310718" cy="13111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3495" tIns="23495" rIns="23495" bIns="23495" spcCol="1270" anchor="ctr"/>
            <a:lstStyle/>
            <a:p>
              <a:pPr algn="ctr" defTabSz="16446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700" dirty="0">
                  <a:latin typeface="Comic Sans MS" pitchFamily="66" charset="0"/>
                </a:rPr>
                <a:t>Цели урока</a:t>
              </a:r>
            </a:p>
          </p:txBody>
        </p:sp>
      </p:grpSp>
      <p:sp>
        <p:nvSpPr>
          <p:cNvPr id="32" name="Стрелка влево 31"/>
          <p:cNvSpPr/>
          <p:nvPr/>
        </p:nvSpPr>
        <p:spPr>
          <a:xfrm rot="20030606">
            <a:off x="5018088" y="2752725"/>
            <a:ext cx="1720850" cy="527050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Стрелка влево 30"/>
          <p:cNvSpPr/>
          <p:nvPr/>
        </p:nvSpPr>
        <p:spPr>
          <a:xfrm rot="12234015">
            <a:off x="2593975" y="2765425"/>
            <a:ext cx="1782763" cy="528638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6" name="Стрелка влево 35"/>
          <p:cNvSpPr/>
          <p:nvPr/>
        </p:nvSpPr>
        <p:spPr>
          <a:xfrm rot="16226315">
            <a:off x="3885406" y="2255044"/>
            <a:ext cx="1584325" cy="528638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7" name="Группа 26"/>
          <p:cNvGrpSpPr>
            <a:grpSpLocks/>
          </p:cNvGrpSpPr>
          <p:nvPr/>
        </p:nvGrpSpPr>
        <p:grpSpPr bwMode="auto">
          <a:xfrm>
            <a:off x="4956175" y="2206625"/>
            <a:ext cx="3960813" cy="720725"/>
            <a:chOff x="4868766" y="1211000"/>
            <a:chExt cx="3959994" cy="720004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4868766" y="1211000"/>
              <a:ext cx="3959994" cy="72000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4889400" y="1231617"/>
              <a:ext cx="3918727" cy="67877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4770" tIns="64770" rIns="64770" bIns="64770" spcCol="1270" anchor="ctr"/>
            <a:lstStyle/>
            <a:p>
              <a:pPr algn="ctr" defTabSz="1511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400" dirty="0">
                  <a:latin typeface="Comic Sans MS" pitchFamily="66" charset="0"/>
                </a:rPr>
                <a:t>Развивающая</a:t>
              </a:r>
            </a:p>
          </p:txBody>
        </p:sp>
      </p:grpSp>
      <p:grpSp>
        <p:nvGrpSpPr>
          <p:cNvPr id="23" name="Группа 22"/>
          <p:cNvGrpSpPr>
            <a:grpSpLocks/>
          </p:cNvGrpSpPr>
          <p:nvPr/>
        </p:nvGrpSpPr>
        <p:grpSpPr bwMode="auto">
          <a:xfrm>
            <a:off x="468313" y="2225675"/>
            <a:ext cx="3959225" cy="720725"/>
            <a:chOff x="0" y="1637163"/>
            <a:chExt cx="3959994" cy="720004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0" y="1637163"/>
              <a:ext cx="3959994" cy="72000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Скругленный прямоугольник 4"/>
            <p:cNvSpPr/>
            <p:nvPr/>
          </p:nvSpPr>
          <p:spPr>
            <a:xfrm>
              <a:off x="20641" y="1657780"/>
              <a:ext cx="3918711" cy="67877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4770" tIns="64770" rIns="64770" bIns="64770" spcCol="1270" anchor="ctr"/>
            <a:lstStyle/>
            <a:p>
              <a:pPr algn="ctr" defTabSz="1511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400" dirty="0">
                  <a:latin typeface="Comic Sans MS" pitchFamily="66" charset="0"/>
                </a:rPr>
                <a:t>Воспитательная</a:t>
              </a:r>
            </a:p>
          </p:txBody>
        </p:sp>
      </p:grpSp>
      <p:grpSp>
        <p:nvGrpSpPr>
          <p:cNvPr id="33" name="Группа 32"/>
          <p:cNvGrpSpPr>
            <a:grpSpLocks/>
          </p:cNvGrpSpPr>
          <p:nvPr/>
        </p:nvGrpSpPr>
        <p:grpSpPr bwMode="auto">
          <a:xfrm>
            <a:off x="2447925" y="1030288"/>
            <a:ext cx="4319588" cy="720725"/>
            <a:chOff x="2411999" y="173141"/>
            <a:chExt cx="4320000" cy="720004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2411999" y="173141"/>
              <a:ext cx="4320000" cy="72000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Скругленный прямоугольник 4"/>
            <p:cNvSpPr/>
            <p:nvPr/>
          </p:nvSpPr>
          <p:spPr>
            <a:xfrm>
              <a:off x="2432639" y="193757"/>
              <a:ext cx="4278720" cy="67877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4770" tIns="64770" rIns="64770" bIns="64770" spcCol="1270" anchor="ctr"/>
            <a:lstStyle/>
            <a:p>
              <a:pPr algn="ctr" defTabSz="1511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400" dirty="0">
                  <a:latin typeface="Comic Sans MS" pitchFamily="66" charset="0"/>
                </a:rPr>
                <a:t>Образовательная</a:t>
              </a:r>
            </a:p>
          </p:txBody>
        </p:sp>
      </p:grpSp>
      <p:sp>
        <p:nvSpPr>
          <p:cNvPr id="13325" name="TextBox 2"/>
          <p:cNvSpPr txBox="1">
            <a:spLocks noChangeArrowheads="1"/>
          </p:cNvSpPr>
          <p:nvPr/>
        </p:nvSpPr>
        <p:spPr bwMode="auto">
          <a:xfrm>
            <a:off x="4989513" y="19050"/>
            <a:ext cx="27511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omic Sans MS" pitchFamily="66" charset="0"/>
              </a:rPr>
              <a:t>Альмагамбетова З.А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9868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68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" decel="50000" autoRev="1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75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75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75"/>
                            </p:stCondLst>
                            <p:childTnLst>
                              <p:par>
                                <p:cTn id="5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75"/>
                            </p:stCondLst>
                            <p:childTnLst>
                              <p:par>
                                <p:cTn id="72" presetID="16" presetClass="exit" presetSubtype="21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75"/>
                            </p:stCondLst>
                            <p:childTnLst>
                              <p:par>
                                <p:cTn id="76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75"/>
                            </p:stCondLst>
                            <p:childTnLst>
                              <p:par>
                                <p:cTn id="8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575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075"/>
                            </p:stCondLst>
                            <p:childTnLst>
                              <p:par>
                                <p:cTn id="96" presetID="45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75"/>
                            </p:stCondLst>
                            <p:childTnLst>
                              <p:par>
                                <p:cTn id="102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575"/>
                            </p:stCondLst>
                            <p:childTnLst>
                              <p:par>
                                <p:cTn id="10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1575"/>
                            </p:stCondLst>
                            <p:childTnLst>
                              <p:par>
                                <p:cTn id="1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2075"/>
                            </p:stCondLst>
                            <p:childTnLst>
                              <p:par>
                                <p:cTn id="1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3075"/>
                            </p:stCondLst>
                            <p:childTnLst>
                              <p:par>
                                <p:cTn id="129" presetID="6" presetClass="exit" presetSubtype="32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0075"/>
                            </p:stCondLst>
                            <p:childTnLst>
                              <p:par>
                                <p:cTn id="133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0575"/>
                            </p:stCondLst>
                            <p:childTnLst>
                              <p:par>
                                <p:cTn id="13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2575"/>
                            </p:stCondLst>
                            <p:childTnLst>
                              <p:par>
                                <p:cTn id="1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3575"/>
                            </p:stCondLst>
                            <p:childTnLst>
                              <p:par>
                                <p:cTn id="1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4075"/>
                            </p:stCondLst>
                            <p:childTnLst>
                              <p:par>
                                <p:cTn id="15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6075"/>
                            </p:stCondLst>
                            <p:childTnLst>
                              <p:par>
                                <p:cTn id="158" presetID="26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43075"/>
                            </p:stCondLst>
                            <p:childTnLst>
                              <p:par>
                                <p:cTn id="177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43575"/>
                            </p:stCondLst>
                            <p:childTnLst>
                              <p:par>
                                <p:cTn id="181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40" grpId="0" animBg="1"/>
      <p:bldP spid="40" grpId="1" animBg="1"/>
      <p:bldP spid="41" grpId="0" animBg="1"/>
      <p:bldP spid="4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>
            <a:grpSpLocks/>
          </p:cNvGrpSpPr>
          <p:nvPr/>
        </p:nvGrpSpPr>
        <p:grpSpPr bwMode="auto">
          <a:xfrm>
            <a:off x="2771775" y="620713"/>
            <a:ext cx="1974850" cy="1981200"/>
            <a:chOff x="2380427" y="2280814"/>
            <a:chExt cx="1974668" cy="1981774"/>
          </a:xfrm>
        </p:grpSpPr>
        <p:sp>
          <p:nvSpPr>
            <p:cNvPr id="44" name="Загнутый угол 43"/>
            <p:cNvSpPr/>
            <p:nvPr/>
          </p:nvSpPr>
          <p:spPr>
            <a:xfrm>
              <a:off x="2380427" y="2280814"/>
              <a:ext cx="1974668" cy="1981774"/>
            </a:xfrm>
            <a:prstGeom prst="foldedCorner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C00000"/>
                  </a:solidFill>
                  <a:latin typeface="Comic Sans MS" pitchFamily="66" charset="0"/>
                </a:rPr>
                <a:t>Тренинг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C00000"/>
                  </a:solidFill>
                  <a:latin typeface="Comic Sans MS" pitchFamily="66" charset="0"/>
                </a:rPr>
                <a:t>«Социометрия»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21809" y="3025446"/>
              <a:ext cx="1474127" cy="907610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</p:grpSp>
      <p:grpSp>
        <p:nvGrpSpPr>
          <p:cNvPr id="10" name="Группа 9"/>
          <p:cNvGrpSpPr>
            <a:grpSpLocks/>
          </p:cNvGrpSpPr>
          <p:nvPr/>
        </p:nvGrpSpPr>
        <p:grpSpPr bwMode="auto">
          <a:xfrm>
            <a:off x="539750" y="3068638"/>
            <a:ext cx="1974850" cy="1982787"/>
            <a:chOff x="251520" y="3573016"/>
            <a:chExt cx="1974668" cy="1983600"/>
          </a:xfrm>
        </p:grpSpPr>
        <p:sp>
          <p:nvSpPr>
            <p:cNvPr id="51" name="Загнутый угол 50"/>
            <p:cNvSpPr/>
            <p:nvPr/>
          </p:nvSpPr>
          <p:spPr>
            <a:xfrm>
              <a:off x="251520" y="3573016"/>
              <a:ext cx="1974668" cy="1983600"/>
            </a:xfrm>
            <a:prstGeom prst="foldedCorner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C00000"/>
                  </a:solidFill>
                  <a:latin typeface="Comic Sans MS" pitchFamily="66" charset="0"/>
                </a:rPr>
                <a:t>Опрос домашнего задания</a:t>
              </a:r>
            </a:p>
          </p:txBody>
        </p:sp>
        <p:pic>
          <p:nvPicPr>
            <p:cNvPr id="53" name="Рисунок 5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/>
              </a:extLst>
            </a:blip>
            <a:stretch>
              <a:fillRect/>
            </a:stretch>
          </p:blipFill>
          <p:spPr>
            <a:xfrm>
              <a:off x="403947" y="4522776"/>
              <a:ext cx="1224801" cy="918602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</p:grpSp>
      <p:grpSp>
        <p:nvGrpSpPr>
          <p:cNvPr id="11" name="Группа 10"/>
          <p:cNvGrpSpPr>
            <a:grpSpLocks/>
          </p:cNvGrpSpPr>
          <p:nvPr/>
        </p:nvGrpSpPr>
        <p:grpSpPr bwMode="auto">
          <a:xfrm>
            <a:off x="3708400" y="4149725"/>
            <a:ext cx="1974850" cy="1982788"/>
            <a:chOff x="2380427" y="4013252"/>
            <a:chExt cx="1974668" cy="1981774"/>
          </a:xfrm>
        </p:grpSpPr>
        <p:sp>
          <p:nvSpPr>
            <p:cNvPr id="55" name="Загнутый угол 54"/>
            <p:cNvSpPr/>
            <p:nvPr/>
          </p:nvSpPr>
          <p:spPr>
            <a:xfrm>
              <a:off x="2380427" y="4013252"/>
              <a:ext cx="1974668" cy="1981774"/>
            </a:xfrm>
            <a:prstGeom prst="foldedCorner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C00000"/>
                  </a:solidFill>
                  <a:latin typeface="Comic Sans MS" pitchFamily="66" charset="0"/>
                </a:rPr>
                <a:t>Экспресс-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C00000"/>
                  </a:solidFill>
                  <a:latin typeface="Comic Sans MS" pitchFamily="66" charset="0"/>
                </a:rPr>
                <a:t>опрос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  <p:pic>
          <p:nvPicPr>
            <p:cNvPr id="56" name="Picture 17" descr="ANd9GcTckhEF2BVQ-dO-sW8f6B8jPnIFJ4necxsXBAxPolbJsiPnvRbZ1A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18156" y="4706809"/>
              <a:ext cx="1209692" cy="837474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sp>
        <p:nvSpPr>
          <p:cNvPr id="5" name="Выгнутая влево стрелка 4"/>
          <p:cNvSpPr>
            <a:spLocks noChangeArrowheads="1"/>
          </p:cNvSpPr>
          <p:nvPr/>
        </p:nvSpPr>
        <p:spPr bwMode="auto">
          <a:xfrm rot="-2922696">
            <a:off x="2700337" y="3717926"/>
            <a:ext cx="576263" cy="1439862"/>
          </a:xfrm>
          <a:prstGeom prst="curvedRightArrow">
            <a:avLst>
              <a:gd name="adj1" fmla="val 24986"/>
              <a:gd name="adj2" fmla="val 49972"/>
              <a:gd name="adj3" fmla="val 25000"/>
            </a:avLst>
          </a:prstGeom>
          <a:solidFill>
            <a:srgbClr val="5DCEAF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38100" dir="5400000" algn="ctr" rotWithShape="0">
              <a:srgbClr val="184438">
                <a:alpha val="48000"/>
              </a:srgbClr>
            </a:outerShdw>
          </a:effectLst>
        </p:spPr>
        <p:txBody>
          <a:bodyPr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grpSp>
        <p:nvGrpSpPr>
          <p:cNvPr id="14409" name="Group 73"/>
          <p:cNvGrpSpPr>
            <a:grpSpLocks/>
          </p:cNvGrpSpPr>
          <p:nvPr/>
        </p:nvGrpSpPr>
        <p:grpSpPr bwMode="auto">
          <a:xfrm>
            <a:off x="539750" y="1916113"/>
            <a:ext cx="8604250" cy="4105275"/>
            <a:chOff x="1341" y="2394"/>
            <a:chExt cx="8640" cy="3240"/>
          </a:xfrm>
        </p:grpSpPr>
        <p:sp>
          <p:nvSpPr>
            <p:cNvPr id="14410" name="AutoShape 74"/>
            <p:cNvSpPr>
              <a:spLocks noChangeArrowheads="1"/>
            </p:cNvSpPr>
            <p:nvPr/>
          </p:nvSpPr>
          <p:spPr bwMode="auto">
            <a:xfrm>
              <a:off x="4581" y="3474"/>
              <a:ext cx="540" cy="540"/>
            </a:xfrm>
            <a:prstGeom prst="flowChartProcess">
              <a:avLst/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4411" name="Group 75"/>
            <p:cNvGrpSpPr>
              <a:grpSpLocks/>
            </p:cNvGrpSpPr>
            <p:nvPr/>
          </p:nvGrpSpPr>
          <p:grpSpPr bwMode="auto">
            <a:xfrm>
              <a:off x="1341" y="2394"/>
              <a:ext cx="8640" cy="3240"/>
              <a:chOff x="441" y="5274"/>
              <a:chExt cx="8640" cy="3240"/>
            </a:xfrm>
          </p:grpSpPr>
          <p:grpSp>
            <p:nvGrpSpPr>
              <p:cNvPr id="14412" name="Group 76"/>
              <p:cNvGrpSpPr>
                <a:grpSpLocks/>
              </p:cNvGrpSpPr>
              <p:nvPr/>
            </p:nvGrpSpPr>
            <p:grpSpPr bwMode="auto">
              <a:xfrm>
                <a:off x="441" y="5274"/>
                <a:ext cx="8640" cy="3240"/>
                <a:chOff x="441" y="5274"/>
                <a:chExt cx="8640" cy="3240"/>
              </a:xfrm>
            </p:grpSpPr>
            <p:sp>
              <p:nvSpPr>
                <p:cNvPr id="14413" name="AutoShape 77"/>
                <p:cNvSpPr>
                  <a:spLocks noChangeArrowheads="1"/>
                </p:cNvSpPr>
                <p:nvPr/>
              </p:nvSpPr>
              <p:spPr bwMode="auto">
                <a:xfrm>
                  <a:off x="2061" y="52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 sz="1000">
                      <a:latin typeface="Times New Roman" pitchFamily="18" charset="0"/>
                    </a:rPr>
                    <a:t>1</a:t>
                  </a:r>
                  <a:endParaRPr lang="ru-RU"/>
                </a:p>
              </p:txBody>
            </p:sp>
            <p:sp>
              <p:nvSpPr>
                <p:cNvPr id="14414" name="AutoShape 78"/>
                <p:cNvSpPr>
                  <a:spLocks noChangeArrowheads="1"/>
                </p:cNvSpPr>
                <p:nvPr/>
              </p:nvSpPr>
              <p:spPr bwMode="auto">
                <a:xfrm>
                  <a:off x="2601" y="52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15" name="AutoShape 79"/>
                <p:cNvSpPr>
                  <a:spLocks noChangeArrowheads="1"/>
                </p:cNvSpPr>
                <p:nvPr/>
              </p:nvSpPr>
              <p:spPr bwMode="auto">
                <a:xfrm>
                  <a:off x="3681" y="52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16" name="AutoShape 80"/>
                <p:cNvSpPr>
                  <a:spLocks noChangeArrowheads="1"/>
                </p:cNvSpPr>
                <p:nvPr/>
              </p:nvSpPr>
              <p:spPr bwMode="auto">
                <a:xfrm>
                  <a:off x="3141" y="52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 b="1">
                      <a:solidFill>
                        <a:schemeClr val="bg1"/>
                      </a:solidFill>
                      <a:latin typeface="Times New Roman" pitchFamily="18" charset="0"/>
                    </a:rPr>
                    <a:t>Д</a:t>
                  </a:r>
                  <a:endParaRPr lang="ru-RU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417" name="AutoShape 81"/>
                <p:cNvSpPr>
                  <a:spLocks noChangeArrowheads="1"/>
                </p:cNvSpPr>
                <p:nvPr/>
              </p:nvSpPr>
              <p:spPr bwMode="auto">
                <a:xfrm>
                  <a:off x="4221" y="52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18" name="AutoShape 82"/>
                <p:cNvSpPr>
                  <a:spLocks noChangeArrowheads="1"/>
                </p:cNvSpPr>
                <p:nvPr/>
              </p:nvSpPr>
              <p:spPr bwMode="auto">
                <a:xfrm>
                  <a:off x="4761" y="52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19" name="AutoShape 83"/>
                <p:cNvSpPr>
                  <a:spLocks noChangeArrowheads="1"/>
                </p:cNvSpPr>
                <p:nvPr/>
              </p:nvSpPr>
              <p:spPr bwMode="auto">
                <a:xfrm>
                  <a:off x="2601" y="581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 sz="1000">
                      <a:latin typeface="Times New Roman" pitchFamily="18" charset="0"/>
                    </a:rPr>
                    <a:t>2</a:t>
                  </a:r>
                  <a:endParaRPr lang="ru-RU"/>
                </a:p>
              </p:txBody>
            </p:sp>
            <p:sp>
              <p:nvSpPr>
                <p:cNvPr id="14420" name="AutoShape 84"/>
                <p:cNvSpPr>
                  <a:spLocks noChangeArrowheads="1"/>
                </p:cNvSpPr>
                <p:nvPr/>
              </p:nvSpPr>
              <p:spPr bwMode="auto">
                <a:xfrm>
                  <a:off x="3141" y="581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 b="1">
                      <a:solidFill>
                        <a:schemeClr val="bg1"/>
                      </a:solidFill>
                      <a:latin typeface="Times New Roman" pitchFamily="18" charset="0"/>
                    </a:rPr>
                    <a:t>Е</a:t>
                  </a:r>
                  <a:endParaRPr lang="ru-RU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421" name="AutoShape 85"/>
                <p:cNvSpPr>
                  <a:spLocks noChangeArrowheads="1"/>
                </p:cNvSpPr>
                <p:nvPr/>
              </p:nvSpPr>
              <p:spPr bwMode="auto">
                <a:xfrm>
                  <a:off x="4221" y="581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22" name="AutoShape 86"/>
                <p:cNvSpPr>
                  <a:spLocks noChangeArrowheads="1"/>
                </p:cNvSpPr>
                <p:nvPr/>
              </p:nvSpPr>
              <p:spPr bwMode="auto">
                <a:xfrm>
                  <a:off x="3681" y="581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23" name="AutoShape 87"/>
                <p:cNvSpPr>
                  <a:spLocks noChangeArrowheads="1"/>
                </p:cNvSpPr>
                <p:nvPr/>
              </p:nvSpPr>
              <p:spPr bwMode="auto">
                <a:xfrm>
                  <a:off x="4761" y="581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24" name="AutoShape 88"/>
                <p:cNvSpPr>
                  <a:spLocks noChangeArrowheads="1"/>
                </p:cNvSpPr>
                <p:nvPr/>
              </p:nvSpPr>
              <p:spPr bwMode="auto">
                <a:xfrm>
                  <a:off x="5301" y="581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25" name="AutoShape 89"/>
                <p:cNvSpPr>
                  <a:spLocks noChangeArrowheads="1"/>
                </p:cNvSpPr>
                <p:nvPr/>
              </p:nvSpPr>
              <p:spPr bwMode="auto">
                <a:xfrm>
                  <a:off x="3141" y="635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 b="1">
                      <a:solidFill>
                        <a:schemeClr val="bg1"/>
                      </a:solidFill>
                      <a:latin typeface="Times New Roman" pitchFamily="18" charset="0"/>
                    </a:rPr>
                    <a:t>К</a:t>
                  </a:r>
                  <a:endParaRPr lang="ru-RU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426" name="AutoShape 90"/>
                <p:cNvSpPr>
                  <a:spLocks noChangeArrowheads="1"/>
                </p:cNvSpPr>
                <p:nvPr/>
              </p:nvSpPr>
              <p:spPr bwMode="auto">
                <a:xfrm>
                  <a:off x="4761" y="635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27" name="AutoShape 91"/>
                <p:cNvSpPr>
                  <a:spLocks noChangeArrowheads="1"/>
                </p:cNvSpPr>
                <p:nvPr/>
              </p:nvSpPr>
              <p:spPr bwMode="auto">
                <a:xfrm>
                  <a:off x="5301" y="635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28" name="AutoShape 92"/>
                <p:cNvSpPr>
                  <a:spLocks noChangeArrowheads="1"/>
                </p:cNvSpPr>
                <p:nvPr/>
              </p:nvSpPr>
              <p:spPr bwMode="auto">
                <a:xfrm>
                  <a:off x="5841" y="635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29" name="AutoShape 93"/>
                <p:cNvSpPr>
                  <a:spLocks noChangeArrowheads="1"/>
                </p:cNvSpPr>
                <p:nvPr/>
              </p:nvSpPr>
              <p:spPr bwMode="auto">
                <a:xfrm>
                  <a:off x="6921" y="635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30" name="AutoShape 94"/>
                <p:cNvSpPr>
                  <a:spLocks noChangeArrowheads="1"/>
                </p:cNvSpPr>
                <p:nvPr/>
              </p:nvSpPr>
              <p:spPr bwMode="auto">
                <a:xfrm>
                  <a:off x="6381" y="635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31" name="AutoShape 95"/>
                <p:cNvSpPr>
                  <a:spLocks noChangeArrowheads="1"/>
                </p:cNvSpPr>
                <p:nvPr/>
              </p:nvSpPr>
              <p:spPr bwMode="auto">
                <a:xfrm>
                  <a:off x="7461" y="635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32" name="AutoShape 96"/>
                <p:cNvSpPr>
                  <a:spLocks noChangeArrowheads="1"/>
                </p:cNvSpPr>
                <p:nvPr/>
              </p:nvSpPr>
              <p:spPr bwMode="auto">
                <a:xfrm>
                  <a:off x="8001" y="635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33" name="AutoShape 97"/>
                <p:cNvSpPr>
                  <a:spLocks noChangeArrowheads="1"/>
                </p:cNvSpPr>
                <p:nvPr/>
              </p:nvSpPr>
              <p:spPr bwMode="auto">
                <a:xfrm>
                  <a:off x="441" y="689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 sz="1000">
                      <a:latin typeface="Times New Roman" pitchFamily="18" charset="0"/>
                    </a:rPr>
                    <a:t>4</a:t>
                  </a:r>
                  <a:endParaRPr lang="ru-RU"/>
                </a:p>
              </p:txBody>
            </p:sp>
            <p:sp>
              <p:nvSpPr>
                <p:cNvPr id="14434" name="AutoShape 98"/>
                <p:cNvSpPr>
                  <a:spLocks noChangeArrowheads="1"/>
                </p:cNvSpPr>
                <p:nvPr/>
              </p:nvSpPr>
              <p:spPr bwMode="auto">
                <a:xfrm>
                  <a:off x="981" y="689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35" name="AutoShape 99"/>
                <p:cNvSpPr>
                  <a:spLocks noChangeArrowheads="1"/>
                </p:cNvSpPr>
                <p:nvPr/>
              </p:nvSpPr>
              <p:spPr bwMode="auto">
                <a:xfrm>
                  <a:off x="2061" y="689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36" name="AutoShape 100"/>
                <p:cNvSpPr>
                  <a:spLocks noChangeArrowheads="1"/>
                </p:cNvSpPr>
                <p:nvPr/>
              </p:nvSpPr>
              <p:spPr bwMode="auto">
                <a:xfrm>
                  <a:off x="1521" y="689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37" name="AutoShape 101"/>
                <p:cNvSpPr>
                  <a:spLocks noChangeArrowheads="1"/>
                </p:cNvSpPr>
                <p:nvPr/>
              </p:nvSpPr>
              <p:spPr bwMode="auto">
                <a:xfrm>
                  <a:off x="2601" y="689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38" name="AutoShape 102"/>
                <p:cNvSpPr>
                  <a:spLocks noChangeArrowheads="1"/>
                </p:cNvSpPr>
                <p:nvPr/>
              </p:nvSpPr>
              <p:spPr bwMode="auto">
                <a:xfrm>
                  <a:off x="3141" y="689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 b="1">
                      <a:solidFill>
                        <a:schemeClr val="bg1"/>
                      </a:solidFill>
                      <a:latin typeface="Times New Roman" pitchFamily="18" charset="0"/>
                    </a:rPr>
                    <a:t>А</a:t>
                  </a:r>
                  <a:endParaRPr lang="ru-RU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439" name="AutoShape 103"/>
                <p:cNvSpPr>
                  <a:spLocks noChangeArrowheads="1"/>
                </p:cNvSpPr>
                <p:nvPr/>
              </p:nvSpPr>
              <p:spPr bwMode="auto">
                <a:xfrm>
                  <a:off x="4221" y="689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40" name="AutoShape 104"/>
                <p:cNvSpPr>
                  <a:spLocks noChangeArrowheads="1"/>
                </p:cNvSpPr>
                <p:nvPr/>
              </p:nvSpPr>
              <p:spPr bwMode="auto">
                <a:xfrm>
                  <a:off x="3681" y="689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41" name="AutoShape 105"/>
                <p:cNvSpPr>
                  <a:spLocks noChangeArrowheads="1"/>
                </p:cNvSpPr>
                <p:nvPr/>
              </p:nvSpPr>
              <p:spPr bwMode="auto">
                <a:xfrm>
                  <a:off x="4761" y="689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42" name="AutoShape 106"/>
                <p:cNvSpPr>
                  <a:spLocks noChangeArrowheads="1"/>
                </p:cNvSpPr>
                <p:nvPr/>
              </p:nvSpPr>
              <p:spPr bwMode="auto">
                <a:xfrm>
                  <a:off x="2061" y="743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 sz="1000">
                      <a:latin typeface="Times New Roman" pitchFamily="18" charset="0"/>
                    </a:rPr>
                    <a:t>5</a:t>
                  </a:r>
                  <a:endParaRPr lang="ru-RU"/>
                </a:p>
              </p:txBody>
            </p:sp>
            <p:sp>
              <p:nvSpPr>
                <p:cNvPr id="14443" name="AutoShape 107"/>
                <p:cNvSpPr>
                  <a:spLocks noChangeArrowheads="1"/>
                </p:cNvSpPr>
                <p:nvPr/>
              </p:nvSpPr>
              <p:spPr bwMode="auto">
                <a:xfrm>
                  <a:off x="2601" y="743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44" name="AutoShape 108"/>
                <p:cNvSpPr>
                  <a:spLocks noChangeArrowheads="1"/>
                </p:cNvSpPr>
                <p:nvPr/>
              </p:nvSpPr>
              <p:spPr bwMode="auto">
                <a:xfrm>
                  <a:off x="3681" y="743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45" name="AutoShape 109"/>
                <p:cNvSpPr>
                  <a:spLocks noChangeArrowheads="1"/>
                </p:cNvSpPr>
                <p:nvPr/>
              </p:nvSpPr>
              <p:spPr bwMode="auto">
                <a:xfrm>
                  <a:off x="3141" y="743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 b="1">
                      <a:solidFill>
                        <a:schemeClr val="bg1"/>
                      </a:solidFill>
                      <a:latin typeface="Times New Roman" pitchFamily="18" charset="0"/>
                    </a:rPr>
                    <a:t>Р</a:t>
                  </a:r>
                  <a:endParaRPr lang="ru-RU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446" name="AutoShape 110"/>
                <p:cNvSpPr>
                  <a:spLocks noChangeArrowheads="1"/>
                </p:cNvSpPr>
                <p:nvPr/>
              </p:nvSpPr>
              <p:spPr bwMode="auto">
                <a:xfrm>
                  <a:off x="4761" y="743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47" name="AutoShape 111"/>
                <p:cNvSpPr>
                  <a:spLocks noChangeArrowheads="1"/>
                </p:cNvSpPr>
                <p:nvPr/>
              </p:nvSpPr>
              <p:spPr bwMode="auto">
                <a:xfrm>
                  <a:off x="5841" y="743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48" name="AutoShape 112"/>
                <p:cNvSpPr>
                  <a:spLocks noChangeArrowheads="1"/>
                </p:cNvSpPr>
                <p:nvPr/>
              </p:nvSpPr>
              <p:spPr bwMode="auto">
                <a:xfrm>
                  <a:off x="5301" y="743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49" name="AutoShape 113"/>
                <p:cNvSpPr>
                  <a:spLocks noChangeArrowheads="1"/>
                </p:cNvSpPr>
                <p:nvPr/>
              </p:nvSpPr>
              <p:spPr bwMode="auto">
                <a:xfrm>
                  <a:off x="6381" y="743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50" name="AutoShape 114"/>
                <p:cNvSpPr>
                  <a:spLocks noChangeArrowheads="1"/>
                </p:cNvSpPr>
                <p:nvPr/>
              </p:nvSpPr>
              <p:spPr bwMode="auto">
                <a:xfrm>
                  <a:off x="7461" y="743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51" name="AutoShape 115"/>
                <p:cNvSpPr>
                  <a:spLocks noChangeArrowheads="1"/>
                </p:cNvSpPr>
                <p:nvPr/>
              </p:nvSpPr>
              <p:spPr bwMode="auto">
                <a:xfrm>
                  <a:off x="6921" y="743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52" name="AutoShape 116"/>
                <p:cNvSpPr>
                  <a:spLocks noChangeArrowheads="1"/>
                </p:cNvSpPr>
                <p:nvPr/>
              </p:nvSpPr>
              <p:spPr bwMode="auto">
                <a:xfrm>
                  <a:off x="8001" y="743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53" name="AutoShape 117"/>
                <p:cNvSpPr>
                  <a:spLocks noChangeArrowheads="1"/>
                </p:cNvSpPr>
                <p:nvPr/>
              </p:nvSpPr>
              <p:spPr bwMode="auto">
                <a:xfrm>
                  <a:off x="1521" y="79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 sz="1000">
                      <a:latin typeface="Times New Roman" pitchFamily="18" charset="0"/>
                    </a:rPr>
                    <a:t>6</a:t>
                  </a:r>
                  <a:endParaRPr lang="ru-RU"/>
                </a:p>
              </p:txBody>
            </p:sp>
            <p:sp>
              <p:nvSpPr>
                <p:cNvPr id="14454" name="AutoShape 118"/>
                <p:cNvSpPr>
                  <a:spLocks noChangeArrowheads="1"/>
                </p:cNvSpPr>
                <p:nvPr/>
              </p:nvSpPr>
              <p:spPr bwMode="auto">
                <a:xfrm>
                  <a:off x="2061" y="79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55" name="AutoShape 119"/>
                <p:cNvSpPr>
                  <a:spLocks noChangeArrowheads="1"/>
                </p:cNvSpPr>
                <p:nvPr/>
              </p:nvSpPr>
              <p:spPr bwMode="auto">
                <a:xfrm>
                  <a:off x="3141" y="79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 b="1">
                      <a:solidFill>
                        <a:schemeClr val="bg1"/>
                      </a:solidFill>
                      <a:latin typeface="Times New Roman" pitchFamily="18" charset="0"/>
                    </a:rPr>
                    <a:t>Т</a:t>
                  </a:r>
                  <a:endParaRPr lang="ru-RU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456" name="AutoShape 120"/>
                <p:cNvSpPr>
                  <a:spLocks noChangeArrowheads="1"/>
                </p:cNvSpPr>
                <p:nvPr/>
              </p:nvSpPr>
              <p:spPr bwMode="auto">
                <a:xfrm>
                  <a:off x="2601" y="79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57" name="AutoShape 121"/>
                <p:cNvSpPr>
                  <a:spLocks noChangeArrowheads="1"/>
                </p:cNvSpPr>
                <p:nvPr/>
              </p:nvSpPr>
              <p:spPr bwMode="auto">
                <a:xfrm>
                  <a:off x="3681" y="79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58" name="AutoShape 122"/>
                <p:cNvSpPr>
                  <a:spLocks noChangeArrowheads="1"/>
                </p:cNvSpPr>
                <p:nvPr/>
              </p:nvSpPr>
              <p:spPr bwMode="auto">
                <a:xfrm>
                  <a:off x="4221" y="79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59" name="AutoShape 123"/>
                <p:cNvSpPr>
                  <a:spLocks noChangeArrowheads="1"/>
                </p:cNvSpPr>
                <p:nvPr/>
              </p:nvSpPr>
              <p:spPr bwMode="auto">
                <a:xfrm>
                  <a:off x="5301" y="79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60" name="AutoShape 124"/>
                <p:cNvSpPr>
                  <a:spLocks noChangeArrowheads="1"/>
                </p:cNvSpPr>
                <p:nvPr/>
              </p:nvSpPr>
              <p:spPr bwMode="auto">
                <a:xfrm>
                  <a:off x="4761" y="79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61" name="AutoShape 125"/>
                <p:cNvSpPr>
                  <a:spLocks noChangeArrowheads="1"/>
                </p:cNvSpPr>
                <p:nvPr/>
              </p:nvSpPr>
              <p:spPr bwMode="auto">
                <a:xfrm>
                  <a:off x="5841" y="79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62" name="AutoShape 126"/>
                <p:cNvSpPr>
                  <a:spLocks noChangeArrowheads="1"/>
                </p:cNvSpPr>
                <p:nvPr/>
              </p:nvSpPr>
              <p:spPr bwMode="auto">
                <a:xfrm>
                  <a:off x="6921" y="79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63" name="AutoShape 127"/>
                <p:cNvSpPr>
                  <a:spLocks noChangeArrowheads="1"/>
                </p:cNvSpPr>
                <p:nvPr/>
              </p:nvSpPr>
              <p:spPr bwMode="auto">
                <a:xfrm>
                  <a:off x="6381" y="79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64" name="AutoShape 128"/>
                <p:cNvSpPr>
                  <a:spLocks noChangeArrowheads="1"/>
                </p:cNvSpPr>
                <p:nvPr/>
              </p:nvSpPr>
              <p:spPr bwMode="auto">
                <a:xfrm>
                  <a:off x="7461" y="79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65" name="AutoShape 129"/>
                <p:cNvSpPr>
                  <a:spLocks noChangeArrowheads="1"/>
                </p:cNvSpPr>
                <p:nvPr/>
              </p:nvSpPr>
              <p:spPr bwMode="auto">
                <a:xfrm>
                  <a:off x="8001" y="79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66" name="AutoShape 130"/>
                <p:cNvSpPr>
                  <a:spLocks noChangeArrowheads="1"/>
                </p:cNvSpPr>
                <p:nvPr/>
              </p:nvSpPr>
              <p:spPr bwMode="auto">
                <a:xfrm>
                  <a:off x="8541" y="7974"/>
                  <a:ext cx="540" cy="540"/>
                </a:xfrm>
                <a:prstGeom prst="flowChartProcess">
                  <a:avLst/>
                </a:prstGeom>
                <a:solidFill>
                  <a:srgbClr val="FFFF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4467" name="AutoShape 131"/>
              <p:cNvSpPr>
                <a:spLocks noChangeArrowheads="1"/>
              </p:cNvSpPr>
              <p:nvPr/>
            </p:nvSpPr>
            <p:spPr bwMode="auto">
              <a:xfrm>
                <a:off x="4221" y="6354"/>
                <a:ext cx="540" cy="540"/>
              </a:xfrm>
              <a:prstGeom prst="flowChartProcess">
                <a:avLst/>
              </a:prstGeom>
              <a:solidFill>
                <a:srgbClr val="FFFF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468" name="AutoShape 132"/>
            <p:cNvSpPr>
              <a:spLocks noChangeArrowheads="1"/>
            </p:cNvSpPr>
            <p:nvPr/>
          </p:nvSpPr>
          <p:spPr bwMode="auto">
            <a:xfrm>
              <a:off x="5121" y="4554"/>
              <a:ext cx="540" cy="540"/>
            </a:xfrm>
            <a:prstGeom prst="flowChartProcess">
              <a:avLst/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Загнутый угол 43"/>
          <p:cNvSpPr/>
          <p:nvPr/>
        </p:nvSpPr>
        <p:spPr>
          <a:xfrm>
            <a:off x="2380427" y="1798214"/>
            <a:ext cx="1974668" cy="1981774"/>
          </a:xfrm>
          <a:prstGeom prst="foldedCorner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Работа в группах 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250825" y="692150"/>
            <a:ext cx="1974850" cy="1982788"/>
            <a:chOff x="251520" y="1456745"/>
            <a:chExt cx="1974668" cy="1983600"/>
          </a:xfrm>
        </p:grpSpPr>
        <p:sp>
          <p:nvSpPr>
            <p:cNvPr id="6" name="Загнутый угол 5"/>
            <p:cNvSpPr/>
            <p:nvPr/>
          </p:nvSpPr>
          <p:spPr>
            <a:xfrm>
              <a:off x="251520" y="1456745"/>
              <a:ext cx="1974668" cy="1983600"/>
            </a:xfrm>
            <a:prstGeom prst="foldedCorner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C00000"/>
                  </a:solidFill>
                  <a:latin typeface="Comic Sans MS" pitchFamily="66" charset="0"/>
                </a:rPr>
                <a:t>Изучение новой темы</a:t>
              </a:r>
            </a:p>
          </p:txBody>
        </p:sp>
        <p:pic>
          <p:nvPicPr>
            <p:cNvPr id="33" name="Рисунок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/>
              </a:extLst>
            </a:blip>
            <a:stretch>
              <a:fillRect/>
            </a:stretch>
          </p:blipFill>
          <p:spPr>
            <a:xfrm>
              <a:off x="477905" y="2212984"/>
              <a:ext cx="1365705" cy="1024279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</p:grpSp>
      <p:sp>
        <p:nvSpPr>
          <p:cNvPr id="55" name="Загнутый угол 54"/>
          <p:cNvSpPr/>
          <p:nvPr/>
        </p:nvSpPr>
        <p:spPr>
          <a:xfrm>
            <a:off x="468938" y="4066316"/>
            <a:ext cx="1974668" cy="1981774"/>
          </a:xfrm>
          <a:prstGeom prst="foldedCorner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Графический диктант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3" name="Выгнутая влево стрелка 42"/>
          <p:cNvSpPr/>
          <p:nvPr/>
        </p:nvSpPr>
        <p:spPr>
          <a:xfrm>
            <a:off x="1871663" y="1385888"/>
            <a:ext cx="576262" cy="1439862"/>
          </a:xfrm>
          <a:prstGeom prst="curved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Выгнутая влево стрелка 4"/>
          <p:cNvSpPr/>
          <p:nvPr/>
        </p:nvSpPr>
        <p:spPr>
          <a:xfrm>
            <a:off x="115888" y="487363"/>
            <a:ext cx="576262" cy="1439862"/>
          </a:xfrm>
          <a:prstGeom prst="curved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2" name="Выгнутая влево стрелка 61"/>
          <p:cNvSpPr/>
          <p:nvPr/>
        </p:nvSpPr>
        <p:spPr>
          <a:xfrm>
            <a:off x="136525" y="487363"/>
            <a:ext cx="576263" cy="1439862"/>
          </a:xfrm>
          <a:prstGeom prst="curved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Admin\Рабочий стол\картинки\x_c47fe22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3263" y="2632075"/>
            <a:ext cx="1946275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Admin\Рабочий стол\картинки\0_5d7bc_d880c1ca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09913" y="3236913"/>
            <a:ext cx="1223962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Рисунок 40" descr="0_586b_b43189ae_XL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580699" y="1196035"/>
            <a:ext cx="3906047" cy="28758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47" name="Рисунок 46" descr="news_50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908899" y="557622"/>
            <a:ext cx="5227975" cy="43566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48" name="Рисунок 47" descr="166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965667" y="1912329"/>
            <a:ext cx="5442681" cy="40656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19" name="Крест 18"/>
          <p:cNvSpPr/>
          <p:nvPr/>
        </p:nvSpPr>
        <p:spPr>
          <a:xfrm>
            <a:off x="974725" y="4797425"/>
            <a:ext cx="1073150" cy="1073150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971550" y="5062538"/>
            <a:ext cx="1073150" cy="50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37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decel="100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7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decel="100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3" presetClass="exit" presetSubtype="3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000"/>
                            </p:stCondLst>
                            <p:childTnLst>
                              <p:par>
                                <p:cTn id="6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3000"/>
                            </p:stCondLst>
                            <p:childTnLst>
                              <p:par>
                                <p:cTn id="68" presetID="55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000"/>
                            </p:stCondLst>
                            <p:childTnLst>
                              <p:par>
                                <p:cTn id="7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500"/>
                            </p:stCondLst>
                            <p:childTnLst>
                              <p:par>
                                <p:cTn id="78" presetID="16" presetClass="exit" presetSubtype="21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1000"/>
                            </p:stCondLst>
                            <p:childTnLst>
                              <p:par>
                                <p:cTn id="8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83993E-6 L -0.00312 0.3028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151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21" presetClass="exit" presetSubtype="4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9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1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9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5" grpId="0" animBg="1"/>
      <p:bldP spid="62" grpId="0" animBg="1"/>
      <p:bldP spid="62" grpId="1" animBg="1"/>
      <p:bldP spid="19" grpId="0" animBg="1"/>
      <p:bldP spid="19" grpId="1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>
            <a:grpSpLocks/>
          </p:cNvGrpSpPr>
          <p:nvPr/>
        </p:nvGrpSpPr>
        <p:grpSpPr bwMode="auto">
          <a:xfrm>
            <a:off x="250825" y="1457325"/>
            <a:ext cx="1974850" cy="1982788"/>
            <a:chOff x="251520" y="1456745"/>
            <a:chExt cx="1974668" cy="1983600"/>
          </a:xfrm>
        </p:grpSpPr>
        <p:sp>
          <p:nvSpPr>
            <p:cNvPr id="6" name="Загнутый угол 5"/>
            <p:cNvSpPr/>
            <p:nvPr/>
          </p:nvSpPr>
          <p:spPr>
            <a:xfrm>
              <a:off x="251520" y="1456745"/>
              <a:ext cx="1974668" cy="1983600"/>
            </a:xfrm>
            <a:prstGeom prst="foldedCorner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err="1">
                  <a:solidFill>
                    <a:srgbClr val="C00000"/>
                  </a:solidFill>
                  <a:latin typeface="Comic Sans MS" pitchFamily="66" charset="0"/>
                </a:rPr>
                <a:t>Физминутка</a:t>
              </a:r>
              <a:endParaRPr lang="ru-RU" b="1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  <p:pic>
          <p:nvPicPr>
            <p:cNvPr id="2050" name="Picture 2" descr="C:\Documents and Settings\Admin\Рабочий стол\фото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/>
              </a:extLst>
            </a:blip>
            <a:srcRect/>
            <a:stretch>
              <a:fillRect/>
            </a:stretch>
          </p:blipFill>
          <p:spPr bwMode="auto">
            <a:xfrm>
              <a:off x="404232" y="2032595"/>
              <a:ext cx="1516077" cy="11370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/>
            </a:extLst>
          </p:spPr>
        </p:pic>
      </p:grpSp>
      <p:grpSp>
        <p:nvGrpSpPr>
          <p:cNvPr id="7" name="Группа 6"/>
          <p:cNvGrpSpPr>
            <a:grpSpLocks/>
          </p:cNvGrpSpPr>
          <p:nvPr/>
        </p:nvGrpSpPr>
        <p:grpSpPr bwMode="auto">
          <a:xfrm>
            <a:off x="2379663" y="2281238"/>
            <a:ext cx="1974850" cy="3019425"/>
            <a:chOff x="2380427" y="2280814"/>
            <a:chExt cx="1974668" cy="3020394"/>
          </a:xfrm>
        </p:grpSpPr>
        <p:sp>
          <p:nvSpPr>
            <p:cNvPr id="44" name="Загнутый угол 43"/>
            <p:cNvSpPr/>
            <p:nvPr/>
          </p:nvSpPr>
          <p:spPr>
            <a:xfrm>
              <a:off x="2380427" y="2280814"/>
              <a:ext cx="1974668" cy="3020394"/>
            </a:xfrm>
            <a:prstGeom prst="foldedCorner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72000" tIns="72000" rIns="72000" bIns="7200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C00000"/>
                  </a:solidFill>
                  <a:latin typeface="Comic Sans MS" pitchFamily="66" charset="0"/>
                </a:rPr>
                <a:t>Если названо: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C00000"/>
                  </a:solidFill>
                  <a:latin typeface="Comic Sans MS" pitchFamily="66" charset="0"/>
                </a:rPr>
                <a:t>положительное число – ученик сидит;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C00000"/>
                  </a:solidFill>
                  <a:latin typeface="Comic Sans MS" pitchFamily="66" charset="0"/>
                </a:rPr>
                <a:t>отрицательное число – ученик встаёт</a:t>
              </a:r>
            </a:p>
          </p:txBody>
        </p:sp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55775" y="4283336"/>
              <a:ext cx="1434529" cy="86071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43" name="Выгнутая влево стрелка 42"/>
          <p:cNvSpPr/>
          <p:nvPr/>
        </p:nvSpPr>
        <p:spPr>
          <a:xfrm>
            <a:off x="1871663" y="1385888"/>
            <a:ext cx="576262" cy="1439862"/>
          </a:xfrm>
          <a:prstGeom prst="curved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Выгнутая влево стрелка 4"/>
          <p:cNvSpPr/>
          <p:nvPr/>
        </p:nvSpPr>
        <p:spPr>
          <a:xfrm>
            <a:off x="115888" y="487363"/>
            <a:ext cx="576262" cy="1439862"/>
          </a:xfrm>
          <a:prstGeom prst="curved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7" name="Выгнутая влево стрелка 36"/>
          <p:cNvSpPr/>
          <p:nvPr/>
        </p:nvSpPr>
        <p:spPr>
          <a:xfrm>
            <a:off x="1871663" y="1385888"/>
            <a:ext cx="576262" cy="1439862"/>
          </a:xfrm>
          <a:prstGeom prst="curved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3" name="видеоролик_отриц.wmv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367733" y="1000022"/>
            <a:ext cx="5590897" cy="4193174"/>
          </a:xfrm>
          <a:prstGeom prst="roundRect">
            <a:avLst>
              <a:gd name="adj" fmla="val 5299"/>
            </a:avLst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plastic">
            <a:bevelT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6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4365E-6 L 0.00399 0.276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3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43" grpId="0" animBg="1"/>
      <p:bldP spid="5" grpId="0" animBg="1"/>
      <p:bldP spid="37" grpId="0" animBg="1"/>
      <p:bldP spid="3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>
            <a:grpSpLocks/>
          </p:cNvGrpSpPr>
          <p:nvPr/>
        </p:nvGrpSpPr>
        <p:grpSpPr bwMode="auto">
          <a:xfrm>
            <a:off x="7019925" y="4652963"/>
            <a:ext cx="1974850" cy="1982787"/>
            <a:chOff x="4529131" y="4725143"/>
            <a:chExt cx="1974668" cy="1981774"/>
          </a:xfrm>
        </p:grpSpPr>
        <p:sp>
          <p:nvSpPr>
            <p:cNvPr id="58" name="Загнутый угол 57"/>
            <p:cNvSpPr/>
            <p:nvPr/>
          </p:nvSpPr>
          <p:spPr>
            <a:xfrm>
              <a:off x="4529131" y="4725143"/>
              <a:ext cx="1974668" cy="1981774"/>
            </a:xfrm>
            <a:prstGeom prst="foldedCorner">
              <a:avLst/>
            </a:prstGeom>
            <a:solidFill>
              <a:srgbClr val="00B0F0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0" tIns="0" rIns="0" bIns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C00000"/>
                  </a:solidFill>
                  <a:latin typeface="Comic Sans MS" pitchFamily="66" charset="0"/>
                </a:rPr>
                <a:t>Оценивание  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  <p:pic>
          <p:nvPicPr>
            <p:cNvPr id="17492" name="Picture 2" descr="F:\Мои документы\Мои результаты сканирования\2012-11-17\Scan10001.JPG"/>
            <p:cNvPicPr>
              <a:picLocks noChangeAspect="1" noChangeArrowheads="1"/>
            </p:cNvPicPr>
            <p:nvPr/>
          </p:nvPicPr>
          <p:blipFill>
            <a:blip r:embed="rId4"/>
            <a:srcRect l="7034" t="3654" r="26848" b="33929"/>
            <a:stretch>
              <a:fillRect/>
            </a:stretch>
          </p:blipFill>
          <p:spPr bwMode="auto">
            <a:xfrm>
              <a:off x="4999403" y="4999738"/>
              <a:ext cx="1059236" cy="14137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Блок-схема: решение 2"/>
          <p:cNvSpPr/>
          <p:nvPr/>
        </p:nvSpPr>
        <p:spPr>
          <a:xfrm>
            <a:off x="0" y="68263"/>
            <a:ext cx="3743325" cy="985837"/>
          </a:xfrm>
          <a:prstGeom prst="flowChartDecisi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Comic Sans MS" pitchFamily="66" charset="0"/>
              </a:rPr>
              <a:t>Этапы урока</a:t>
            </a:r>
          </a:p>
        </p:txBody>
      </p:sp>
      <p:sp>
        <p:nvSpPr>
          <p:cNvPr id="44" name="Загнутый угол 43"/>
          <p:cNvSpPr/>
          <p:nvPr/>
        </p:nvSpPr>
        <p:spPr>
          <a:xfrm>
            <a:off x="6011863" y="1052513"/>
            <a:ext cx="1974850" cy="2044700"/>
          </a:xfrm>
          <a:prstGeom prst="foldedCorner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Эксперимент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2916238" y="1341438"/>
            <a:ext cx="1974850" cy="1982787"/>
            <a:chOff x="251520" y="1456745"/>
            <a:chExt cx="1974668" cy="1983600"/>
          </a:xfrm>
        </p:grpSpPr>
        <p:sp>
          <p:nvSpPr>
            <p:cNvPr id="6" name="Загнутый угол 5"/>
            <p:cNvSpPr/>
            <p:nvPr/>
          </p:nvSpPr>
          <p:spPr>
            <a:xfrm>
              <a:off x="251520" y="1456745"/>
              <a:ext cx="1974668" cy="1983600"/>
            </a:xfrm>
            <a:prstGeom prst="foldedCorner">
              <a:avLst/>
            </a:prstGeom>
            <a:solidFill>
              <a:srgbClr val="00B0F0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C00000"/>
                  </a:solidFill>
                  <a:latin typeface="Comic Sans MS" pitchFamily="66" charset="0"/>
                </a:rPr>
                <a:t>Применение знаний</a:t>
              </a:r>
            </a:p>
          </p:txBody>
        </p:sp>
        <p:pic>
          <p:nvPicPr>
            <p:cNvPr id="34" name="Picture 3" descr="D:\Мои документы\Мои видеозаписи\Уроки\3 день\DCIM\102CANON\IMG_0217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/>
              </a:extLst>
            </a:blip>
            <a:srcRect/>
            <a:stretch>
              <a:fillRect/>
            </a:stretch>
          </p:blipFill>
          <p:spPr bwMode="auto">
            <a:xfrm>
              <a:off x="521521" y="2207876"/>
              <a:ext cx="1353422" cy="101517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/>
          </p:spPr>
        </p:pic>
      </p:grpSp>
      <p:sp>
        <p:nvSpPr>
          <p:cNvPr id="17420" name="Прямоугольник 12"/>
          <p:cNvSpPr>
            <a:spLocks noChangeArrowheads="1"/>
          </p:cNvSpPr>
          <p:nvPr/>
        </p:nvSpPr>
        <p:spPr bwMode="auto">
          <a:xfrm>
            <a:off x="1874838" y="-1108075"/>
            <a:ext cx="4429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onstantia" pitchFamily="18" charset="0"/>
              </a:rPr>
              <a:t>Рассказ типичной ситуации на экзамене</a:t>
            </a:r>
          </a:p>
        </p:txBody>
      </p:sp>
      <p:sp>
        <p:nvSpPr>
          <p:cNvPr id="5" name="Выгнутая влево стрелка 4"/>
          <p:cNvSpPr/>
          <p:nvPr/>
        </p:nvSpPr>
        <p:spPr>
          <a:xfrm>
            <a:off x="115888" y="571500"/>
            <a:ext cx="576262" cy="1439863"/>
          </a:xfrm>
          <a:prstGeom prst="curved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5" name="Выгнутая влево стрелка 34"/>
          <p:cNvSpPr/>
          <p:nvPr/>
        </p:nvSpPr>
        <p:spPr>
          <a:xfrm>
            <a:off x="115888" y="2979738"/>
            <a:ext cx="576262" cy="1439862"/>
          </a:xfrm>
          <a:prstGeom prst="curved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6" name="Выгнутая влево стрелка 35"/>
          <p:cNvSpPr/>
          <p:nvPr/>
        </p:nvSpPr>
        <p:spPr>
          <a:xfrm>
            <a:off x="1938338" y="3884613"/>
            <a:ext cx="576262" cy="1439862"/>
          </a:xfrm>
          <a:prstGeom prst="curved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9" name="Выгнутая влево стрелка 38"/>
          <p:cNvSpPr/>
          <p:nvPr/>
        </p:nvSpPr>
        <p:spPr>
          <a:xfrm>
            <a:off x="4246563" y="4068763"/>
            <a:ext cx="576262" cy="1439862"/>
          </a:xfrm>
          <a:prstGeom prst="curved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023100" y="61087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7" name="Группа 46"/>
          <p:cNvGrpSpPr>
            <a:grpSpLocks/>
          </p:cNvGrpSpPr>
          <p:nvPr/>
        </p:nvGrpSpPr>
        <p:grpSpPr bwMode="auto">
          <a:xfrm>
            <a:off x="-252413" y="1773238"/>
            <a:ext cx="8672513" cy="3084512"/>
            <a:chOff x="231460" y="2542683"/>
            <a:chExt cx="8673409" cy="3084891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231460" y="2542683"/>
              <a:ext cx="8673409" cy="3084891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17446" name="Группа 51"/>
            <p:cNvGrpSpPr>
              <a:grpSpLocks/>
            </p:cNvGrpSpPr>
            <p:nvPr/>
          </p:nvGrpSpPr>
          <p:grpSpPr bwMode="auto">
            <a:xfrm>
              <a:off x="536291" y="3005288"/>
              <a:ext cx="8071684" cy="1855788"/>
              <a:chOff x="429135" y="3714750"/>
              <a:chExt cx="8071684" cy="1855788"/>
            </a:xfrm>
          </p:grpSpPr>
          <p:cxnSp>
            <p:nvCxnSpPr>
              <p:cNvPr id="54" name="Прямая соединительная линия 53"/>
              <p:cNvCxnSpPr/>
              <p:nvPr/>
            </p:nvCxnSpPr>
            <p:spPr>
              <a:xfrm rot="5400000">
                <a:off x="5500132" y="4785859"/>
                <a:ext cx="28578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Прямая соединительная линия 58"/>
              <p:cNvCxnSpPr/>
              <p:nvPr/>
            </p:nvCxnSpPr>
            <p:spPr>
              <a:xfrm rot="5400000">
                <a:off x="6286025" y="4785859"/>
                <a:ext cx="28578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Прямая соединительная линия 59"/>
              <p:cNvCxnSpPr/>
              <p:nvPr/>
            </p:nvCxnSpPr>
            <p:spPr>
              <a:xfrm rot="5400000">
                <a:off x="5071463" y="4785859"/>
                <a:ext cx="28578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Прямая со стрелкой 61"/>
              <p:cNvCxnSpPr/>
              <p:nvPr/>
            </p:nvCxnSpPr>
            <p:spPr>
              <a:xfrm>
                <a:off x="429136" y="4785859"/>
                <a:ext cx="8071684" cy="1587"/>
              </a:xfrm>
              <a:prstGeom prst="straightConnector1">
                <a:avLst/>
              </a:prstGeom>
              <a:ln w="57150">
                <a:solidFill>
                  <a:srgbClr val="00206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451" name="Oval 55"/>
              <p:cNvSpPr>
                <a:spLocks noChangeArrowheads="1"/>
              </p:cNvSpPr>
              <p:nvPr/>
            </p:nvSpPr>
            <p:spPr bwMode="auto">
              <a:xfrm>
                <a:off x="3214688" y="4714875"/>
                <a:ext cx="152400" cy="152400"/>
              </a:xfrm>
              <a:prstGeom prst="ellipse">
                <a:avLst/>
              </a:prstGeom>
              <a:solidFill>
                <a:srgbClr val="FF66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7452" name="Oval 83"/>
              <p:cNvSpPr>
                <a:spLocks noChangeArrowheads="1"/>
              </p:cNvSpPr>
              <p:nvPr/>
            </p:nvSpPr>
            <p:spPr bwMode="auto">
              <a:xfrm>
                <a:off x="5143500" y="4714875"/>
                <a:ext cx="152400" cy="1524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7453" name="Oval 84"/>
              <p:cNvSpPr>
                <a:spLocks noChangeArrowheads="1"/>
              </p:cNvSpPr>
              <p:nvPr/>
            </p:nvSpPr>
            <p:spPr bwMode="auto">
              <a:xfrm>
                <a:off x="5572125" y="4714875"/>
                <a:ext cx="152400" cy="1524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cxnSp>
            <p:nvCxnSpPr>
              <p:cNvPr id="66" name="Прямая соединительная линия 65"/>
              <p:cNvCxnSpPr/>
              <p:nvPr/>
            </p:nvCxnSpPr>
            <p:spPr>
              <a:xfrm rot="5400000">
                <a:off x="3572708" y="4785859"/>
                <a:ext cx="28578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Прямая соединительная линия 66"/>
              <p:cNvCxnSpPr/>
              <p:nvPr/>
            </p:nvCxnSpPr>
            <p:spPr>
              <a:xfrm rot="5400000">
                <a:off x="4001377" y="4785859"/>
                <a:ext cx="28578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Прямая соединительная линия 67"/>
              <p:cNvCxnSpPr/>
              <p:nvPr/>
            </p:nvCxnSpPr>
            <p:spPr>
              <a:xfrm rot="5400000">
                <a:off x="4357014" y="4785859"/>
                <a:ext cx="28578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Прямая соединительная линия 68"/>
              <p:cNvCxnSpPr/>
              <p:nvPr/>
            </p:nvCxnSpPr>
            <p:spPr>
              <a:xfrm rot="5400000">
                <a:off x="4714238" y="4785859"/>
                <a:ext cx="28578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Прямая соединительная линия 69"/>
              <p:cNvCxnSpPr/>
              <p:nvPr/>
            </p:nvCxnSpPr>
            <p:spPr>
              <a:xfrm rot="5400000">
                <a:off x="2715369" y="4785859"/>
                <a:ext cx="28578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Прямая соединительная линия 70"/>
              <p:cNvCxnSpPr/>
              <p:nvPr/>
            </p:nvCxnSpPr>
            <p:spPr>
              <a:xfrm rot="5400000">
                <a:off x="2358145" y="4785859"/>
                <a:ext cx="28578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Прямая соединительная линия 71"/>
              <p:cNvCxnSpPr/>
              <p:nvPr/>
            </p:nvCxnSpPr>
            <p:spPr>
              <a:xfrm rot="5400000">
                <a:off x="2000921" y="4785859"/>
                <a:ext cx="28578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Прямая соединительная линия 72"/>
              <p:cNvCxnSpPr/>
              <p:nvPr/>
            </p:nvCxnSpPr>
            <p:spPr>
              <a:xfrm rot="5400000">
                <a:off x="1572251" y="4785859"/>
                <a:ext cx="28578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Прямая соединительная линия 73"/>
              <p:cNvCxnSpPr/>
              <p:nvPr/>
            </p:nvCxnSpPr>
            <p:spPr>
              <a:xfrm rot="5400000">
                <a:off x="5857356" y="4785859"/>
                <a:ext cx="28578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Прямая соединительная линия 74"/>
              <p:cNvCxnSpPr/>
              <p:nvPr/>
            </p:nvCxnSpPr>
            <p:spPr>
              <a:xfrm rot="5400000">
                <a:off x="6643250" y="4785859"/>
                <a:ext cx="28578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Прямая соединительная линия 75"/>
              <p:cNvCxnSpPr/>
              <p:nvPr/>
            </p:nvCxnSpPr>
            <p:spPr>
              <a:xfrm rot="5400000">
                <a:off x="1143582" y="4785859"/>
                <a:ext cx="28578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Прямая соединительная линия 76"/>
              <p:cNvCxnSpPr/>
              <p:nvPr/>
            </p:nvCxnSpPr>
            <p:spPr>
              <a:xfrm rot="5400000">
                <a:off x="786357" y="4785859"/>
                <a:ext cx="28578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466" name="TextBox 22"/>
              <p:cNvSpPr txBox="1">
                <a:spLocks noChangeArrowheads="1"/>
              </p:cNvSpPr>
              <p:nvPr/>
            </p:nvSpPr>
            <p:spPr bwMode="auto">
              <a:xfrm>
                <a:off x="3001151" y="4929188"/>
                <a:ext cx="784306" cy="641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600" b="1">
                    <a:solidFill>
                      <a:srgbClr val="C00000"/>
                    </a:solidFill>
                    <a:latin typeface="Century Schoolbook" pitchFamily="18" charset="0"/>
                  </a:rPr>
                  <a:t>0</a:t>
                </a:r>
              </a:p>
            </p:txBody>
          </p:sp>
          <p:sp>
            <p:nvSpPr>
              <p:cNvPr id="17467" name="TextBox 23"/>
              <p:cNvSpPr txBox="1">
                <a:spLocks noChangeArrowheads="1"/>
              </p:cNvSpPr>
              <p:nvPr/>
            </p:nvSpPr>
            <p:spPr bwMode="auto">
              <a:xfrm>
                <a:off x="3428232" y="4929188"/>
                <a:ext cx="785894" cy="641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600" b="1">
                    <a:solidFill>
                      <a:srgbClr val="C00000"/>
                    </a:solidFill>
                    <a:latin typeface="Century Schoolbook" pitchFamily="18" charset="0"/>
                  </a:rPr>
                  <a:t>1</a:t>
                </a:r>
              </a:p>
            </p:txBody>
          </p:sp>
          <p:sp>
            <p:nvSpPr>
              <p:cNvPr id="17468" name="TextBox 24"/>
              <p:cNvSpPr txBox="1">
                <a:spLocks noChangeArrowheads="1"/>
              </p:cNvSpPr>
              <p:nvPr/>
            </p:nvSpPr>
            <p:spPr bwMode="auto">
              <a:xfrm>
                <a:off x="4928575" y="3929063"/>
                <a:ext cx="785894" cy="641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600" b="1">
                    <a:solidFill>
                      <a:srgbClr val="0070C0"/>
                    </a:solidFill>
                    <a:latin typeface="Century Schoolbook" pitchFamily="18" charset="0"/>
                  </a:rPr>
                  <a:t>А</a:t>
                </a:r>
              </a:p>
            </p:txBody>
          </p:sp>
          <p:sp>
            <p:nvSpPr>
              <p:cNvPr id="17469" name="TextBox 25"/>
              <p:cNvSpPr txBox="1">
                <a:spLocks noChangeArrowheads="1"/>
              </p:cNvSpPr>
              <p:nvPr/>
            </p:nvSpPr>
            <p:spPr bwMode="auto">
              <a:xfrm>
                <a:off x="1858033" y="4929188"/>
                <a:ext cx="785893" cy="641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600" b="1">
                    <a:latin typeface="Century Schoolbook" pitchFamily="18" charset="0"/>
                  </a:rPr>
                  <a:t>-3</a:t>
                </a:r>
              </a:p>
            </p:txBody>
          </p:sp>
          <p:sp>
            <p:nvSpPr>
              <p:cNvPr id="17470" name="TextBox 26"/>
              <p:cNvSpPr txBox="1">
                <a:spLocks noChangeArrowheads="1"/>
              </p:cNvSpPr>
              <p:nvPr/>
            </p:nvSpPr>
            <p:spPr bwMode="auto">
              <a:xfrm>
                <a:off x="643470" y="4929188"/>
                <a:ext cx="785893" cy="641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600" b="1">
                    <a:latin typeface="Century Schoolbook" pitchFamily="18" charset="0"/>
                  </a:rPr>
                  <a:t>-6</a:t>
                </a:r>
              </a:p>
            </p:txBody>
          </p:sp>
          <p:sp>
            <p:nvSpPr>
              <p:cNvPr id="17471" name="TextBox 27"/>
              <p:cNvSpPr txBox="1">
                <a:spLocks noChangeArrowheads="1"/>
              </p:cNvSpPr>
              <p:nvPr/>
            </p:nvSpPr>
            <p:spPr bwMode="auto">
              <a:xfrm>
                <a:off x="5500134" y="4929188"/>
                <a:ext cx="785894" cy="641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600" b="1">
                    <a:latin typeface="Century Schoolbook" pitchFamily="18" charset="0"/>
                  </a:rPr>
                  <a:t>6</a:t>
                </a:r>
              </a:p>
            </p:txBody>
          </p:sp>
          <p:sp>
            <p:nvSpPr>
              <p:cNvPr id="17472" name="TextBox 28"/>
              <p:cNvSpPr txBox="1">
                <a:spLocks noChangeArrowheads="1"/>
              </p:cNvSpPr>
              <p:nvPr/>
            </p:nvSpPr>
            <p:spPr bwMode="auto">
              <a:xfrm>
                <a:off x="6214583" y="3929063"/>
                <a:ext cx="785893" cy="641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600" b="1">
                    <a:solidFill>
                      <a:srgbClr val="0070C0"/>
                    </a:solidFill>
                    <a:latin typeface="Century Schoolbook" pitchFamily="18" charset="0"/>
                  </a:rPr>
                  <a:t>В</a:t>
                </a:r>
              </a:p>
            </p:txBody>
          </p:sp>
          <p:sp>
            <p:nvSpPr>
              <p:cNvPr id="17473" name="TextBox 29"/>
              <p:cNvSpPr txBox="1">
                <a:spLocks noChangeArrowheads="1"/>
              </p:cNvSpPr>
              <p:nvPr/>
            </p:nvSpPr>
            <p:spPr bwMode="auto">
              <a:xfrm>
                <a:off x="5428689" y="3929063"/>
                <a:ext cx="785894" cy="641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600" b="1">
                    <a:solidFill>
                      <a:srgbClr val="0070C0"/>
                    </a:solidFill>
                    <a:latin typeface="Century Schoolbook" pitchFamily="18" charset="0"/>
                  </a:rPr>
                  <a:t>М</a:t>
                </a:r>
              </a:p>
            </p:txBody>
          </p:sp>
          <p:sp>
            <p:nvSpPr>
              <p:cNvPr id="17474" name="TextBox 30"/>
              <p:cNvSpPr txBox="1">
                <a:spLocks noChangeArrowheads="1"/>
              </p:cNvSpPr>
              <p:nvPr/>
            </p:nvSpPr>
            <p:spPr bwMode="auto">
              <a:xfrm>
                <a:off x="1858033" y="4000500"/>
                <a:ext cx="785893" cy="641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600" b="1">
                    <a:solidFill>
                      <a:srgbClr val="0070C0"/>
                    </a:solidFill>
                    <a:latin typeface="Century Schoolbook" pitchFamily="18" charset="0"/>
                  </a:rPr>
                  <a:t>К</a:t>
                </a:r>
              </a:p>
            </p:txBody>
          </p:sp>
          <p:sp>
            <p:nvSpPr>
              <p:cNvPr id="17475" name="TextBox 31"/>
              <p:cNvSpPr txBox="1">
                <a:spLocks noChangeArrowheads="1"/>
              </p:cNvSpPr>
              <p:nvPr/>
            </p:nvSpPr>
            <p:spPr bwMode="auto">
              <a:xfrm>
                <a:off x="714915" y="4000500"/>
                <a:ext cx="785893" cy="641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600" b="1">
                    <a:solidFill>
                      <a:srgbClr val="0070C0"/>
                    </a:solidFill>
                    <a:latin typeface="Century Schoolbook" pitchFamily="18" charset="0"/>
                  </a:rPr>
                  <a:t>Р</a:t>
                </a:r>
              </a:p>
            </p:txBody>
          </p:sp>
          <p:sp>
            <p:nvSpPr>
              <p:cNvPr id="17476" name="Oval 89"/>
              <p:cNvSpPr>
                <a:spLocks noChangeArrowheads="1"/>
              </p:cNvSpPr>
              <p:nvPr/>
            </p:nvSpPr>
            <p:spPr bwMode="auto">
              <a:xfrm>
                <a:off x="2071688" y="4714875"/>
                <a:ext cx="152400" cy="1524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7477" name="Oval 90"/>
              <p:cNvSpPr>
                <a:spLocks noChangeArrowheads="1"/>
              </p:cNvSpPr>
              <p:nvPr/>
            </p:nvSpPr>
            <p:spPr bwMode="auto">
              <a:xfrm>
                <a:off x="857250" y="4714875"/>
                <a:ext cx="152400" cy="1524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7478" name="Oval 89"/>
              <p:cNvSpPr>
                <a:spLocks noChangeArrowheads="1"/>
              </p:cNvSpPr>
              <p:nvPr/>
            </p:nvSpPr>
            <p:spPr bwMode="auto">
              <a:xfrm>
                <a:off x="6357938" y="4714875"/>
                <a:ext cx="152400" cy="1524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7479" name="TextBox 35"/>
              <p:cNvSpPr txBox="1">
                <a:spLocks noChangeArrowheads="1"/>
              </p:cNvSpPr>
              <p:nvPr/>
            </p:nvSpPr>
            <p:spPr bwMode="auto">
              <a:xfrm>
                <a:off x="5000020" y="4929188"/>
                <a:ext cx="785893" cy="641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600" b="1">
                    <a:latin typeface="Century Schoolbook" pitchFamily="18" charset="0"/>
                  </a:rPr>
                  <a:t>5</a:t>
                </a:r>
              </a:p>
            </p:txBody>
          </p:sp>
          <p:sp>
            <p:nvSpPr>
              <p:cNvPr id="17480" name="TextBox 36"/>
              <p:cNvSpPr txBox="1">
                <a:spLocks noChangeArrowheads="1"/>
              </p:cNvSpPr>
              <p:nvPr/>
            </p:nvSpPr>
            <p:spPr bwMode="auto">
              <a:xfrm>
                <a:off x="6214613" y="4929188"/>
                <a:ext cx="785967" cy="641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600" b="1">
                    <a:latin typeface="Century Schoolbook" pitchFamily="18" charset="0"/>
                  </a:rPr>
                  <a:t>8</a:t>
                </a:r>
              </a:p>
            </p:txBody>
          </p:sp>
          <p:pic>
            <p:nvPicPr>
              <p:cNvPr id="17481" name="Picture 2" descr="AN136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 flipH="1">
                <a:off x="3214688" y="3714750"/>
                <a:ext cx="857250" cy="990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82" name="Picture 4" descr="AN136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643188" y="3714750"/>
                <a:ext cx="857250" cy="990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95" name="Группа 94"/>
          <p:cNvGrpSpPr>
            <a:grpSpLocks/>
          </p:cNvGrpSpPr>
          <p:nvPr/>
        </p:nvGrpSpPr>
        <p:grpSpPr bwMode="auto">
          <a:xfrm>
            <a:off x="539750" y="1700213"/>
            <a:ext cx="6781800" cy="3267075"/>
            <a:chOff x="3150483" y="784665"/>
            <a:chExt cx="6780809" cy="3267240"/>
          </a:xfrm>
        </p:grpSpPr>
        <p:grpSp>
          <p:nvGrpSpPr>
            <p:cNvPr id="96" name="Группа 95"/>
            <p:cNvGrpSpPr/>
            <p:nvPr/>
          </p:nvGrpSpPr>
          <p:grpSpPr>
            <a:xfrm>
              <a:off x="4529131" y="967014"/>
              <a:ext cx="5402161" cy="3084891"/>
              <a:chOff x="3741839" y="0"/>
              <a:chExt cx="5402161" cy="3084891"/>
            </a:xfrm>
            <a:scene3d>
              <a:camera prst="isometricOffAxis1Left"/>
              <a:lightRig rig="threePt" dir="t"/>
            </a:scene3d>
          </p:grpSpPr>
          <p:sp>
            <p:nvSpPr>
              <p:cNvPr id="100" name="Прямоугольник 99"/>
              <p:cNvSpPr/>
              <p:nvPr/>
            </p:nvSpPr>
            <p:spPr>
              <a:xfrm>
                <a:off x="3741839" y="0"/>
                <a:ext cx="5297274" cy="3084891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pic>
            <p:nvPicPr>
              <p:cNvPr id="101" name="Picture 41" descr="C:\Users\Zibagul\Desktop\Рисунок3.pn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/>
                </a:extLst>
              </a:blip>
              <a:srcRect/>
              <a:stretch>
                <a:fillRect/>
              </a:stretch>
            </p:blipFill>
            <p:spPr bwMode="auto">
              <a:xfrm>
                <a:off x="3760787" y="566529"/>
                <a:ext cx="5383213" cy="2090737"/>
              </a:xfrm>
              <a:prstGeom prst="rect">
                <a:avLst/>
              </a:prstGeom>
              <a:noFill/>
              <a:extLst>
                <a:ext uri="{909E8E84-426E-40DD-AFC4-6F175D3DCCD1}"/>
              </a:extLst>
            </p:spPr>
          </p:pic>
        </p:grpSp>
        <p:grpSp>
          <p:nvGrpSpPr>
            <p:cNvPr id="97" name="Группа 96"/>
            <p:cNvGrpSpPr/>
            <p:nvPr/>
          </p:nvGrpSpPr>
          <p:grpSpPr>
            <a:xfrm>
              <a:off x="3150483" y="784665"/>
              <a:ext cx="4013805" cy="3084891"/>
              <a:chOff x="341290" y="3112782"/>
              <a:chExt cx="4013805" cy="3084891"/>
            </a:xfrm>
            <a:scene3d>
              <a:camera prst="isometricOffAxis2Right"/>
              <a:lightRig rig="threePt" dir="t"/>
            </a:scene3d>
          </p:grpSpPr>
          <p:sp>
            <p:nvSpPr>
              <p:cNvPr id="98" name="Прямоугольник 97"/>
              <p:cNvSpPr/>
              <p:nvPr/>
            </p:nvSpPr>
            <p:spPr>
              <a:xfrm>
                <a:off x="341290" y="3112782"/>
                <a:ext cx="4013805" cy="3084891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pic>
            <p:nvPicPr>
              <p:cNvPr id="99" name="Picture 42" descr="C:\Users\Zibagul\Desktop\Рисунок2.png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/>
                </a:extLst>
              </a:blip>
              <a:srcRect/>
              <a:stretch>
                <a:fillRect/>
              </a:stretch>
            </p:blipFill>
            <p:spPr bwMode="auto">
              <a:xfrm>
                <a:off x="1410282" y="3580123"/>
                <a:ext cx="2944813" cy="2090737"/>
              </a:xfrm>
              <a:prstGeom prst="rect">
                <a:avLst/>
              </a:prstGeom>
              <a:noFill/>
              <a:extLst>
                <a:ext uri="{909E8E84-426E-40DD-AFC4-6F175D3DCCD1}"/>
              </a:extLst>
            </p:spPr>
          </p:pic>
        </p:grpSp>
      </p:grpSp>
      <p:pic>
        <p:nvPicPr>
          <p:cNvPr id="15" name="оценивание в группе_2.wmv">
            <a:hlinkClick r:id="" action="ppaction://media"/>
          </p:cNvPr>
          <p:cNvPicPr>
            <a:picLocks noChangeAspect="1"/>
          </p:cNvPicPr>
          <p:nvPr>
            <a:videoFile r:link="rId2"/>
          </p:nvPr>
        </p:nvPicPr>
        <p:blipFill>
          <a:blip r:embed="rId10"/>
          <a:stretch>
            <a:fillRect/>
          </a:stretch>
        </p:blipFill>
        <p:spPr>
          <a:xfrm>
            <a:off x="-92842" y="-1735580"/>
            <a:ext cx="7766820" cy="582511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1" presetClass="exit" presetSubtype="1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13" presetClass="exit" presetSubtype="32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41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9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1422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00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5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 showWhenStopped="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 animBg="1"/>
      <p:bldP spid="3" grpId="1" animBg="1"/>
      <p:bldP spid="44" grpId="0" animBg="1"/>
      <p:bldP spid="44" grpId="1" animBg="1"/>
      <p:bldP spid="5" grpId="0" animBg="1"/>
      <p:bldP spid="5" grpId="1" animBg="1"/>
      <p:bldP spid="35" grpId="0" animBg="1"/>
      <p:bldP spid="35" grpId="1" animBg="1"/>
      <p:bldP spid="36" grpId="0" animBg="1"/>
      <p:bldP spid="36" grpId="1" animBg="1"/>
      <p:bldP spid="39" grpId="0" animBg="1"/>
      <p:bldP spid="39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636</TotalTime>
  <Words>121</Words>
  <Application>Microsoft Office PowerPoint</Application>
  <PresentationFormat>Экран (4:3)</PresentationFormat>
  <Paragraphs>55</Paragraphs>
  <Slides>5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5" baseType="lpstr">
      <vt:lpstr>Arial</vt:lpstr>
      <vt:lpstr>Calibri</vt:lpstr>
      <vt:lpstr>Constantia</vt:lpstr>
      <vt:lpstr>Wingdings 2</vt:lpstr>
      <vt:lpstr>Comic Sans MS</vt:lpstr>
      <vt:lpstr>Wingdings</vt:lpstr>
      <vt:lpstr>Times New Roman</vt:lpstr>
      <vt:lpstr>Century Schoolbook</vt:lpstr>
      <vt:lpstr>Поток</vt:lpstr>
      <vt:lpstr>Поток</vt:lpstr>
      <vt:lpstr>Слайд 1</vt:lpstr>
      <vt:lpstr>Слайд 2</vt:lpstr>
      <vt:lpstr>Слайд 3</vt:lpstr>
      <vt:lpstr>Слайд 4</vt:lpstr>
      <vt:lpstr>Слайд 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Lvovich</dc:creator>
  <cp:lastModifiedBy>User</cp:lastModifiedBy>
  <cp:revision>62</cp:revision>
  <dcterms:created xsi:type="dcterms:W3CDTF">2012-11-03T10:43:17Z</dcterms:created>
  <dcterms:modified xsi:type="dcterms:W3CDTF">2013-07-07T17:53:55Z</dcterms:modified>
</cp:coreProperties>
</file>