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66" r:id="rId5"/>
    <p:sldId id="259" r:id="rId6"/>
    <p:sldId id="260" r:id="rId7"/>
    <p:sldId id="272" r:id="rId8"/>
    <p:sldId id="267" r:id="rId9"/>
    <p:sldId id="263" r:id="rId10"/>
    <p:sldId id="271" r:id="rId11"/>
  </p:sldIdLst>
  <p:sldSz cx="6858000" cy="9144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2226" y="-12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01.09.2014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«МОЁ СЕРДЦЕ РАДУЕТСЯ, КОГДА…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im7-tub-kz.yandex.net/i?id=290710444-01-72&amp;n=21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14290" y="1904981"/>
            <a:ext cx="6643710" cy="60960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1238229"/>
            <a:ext cx="5829300" cy="2381265"/>
          </a:xfrm>
        </p:spPr>
        <p:txBody>
          <a:bodyPr/>
          <a:lstStyle/>
          <a:p>
            <a:r>
              <a:rPr lang="ru-RU" dirty="0" smtClean="0">
                <a:solidFill>
                  <a:srgbClr val="006600"/>
                </a:solidFill>
              </a:rPr>
              <a:t>Домашнее задание: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3809995"/>
            <a:ext cx="4800600" cy="3708405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Написать сочинение о своём детстве.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B050"/>
                </a:solidFill>
              </a:rPr>
              <a:t>Стратегия</a:t>
            </a:r>
            <a:r>
              <a:rPr lang="ru-RU" i="1" dirty="0" smtClean="0">
                <a:solidFill>
                  <a:srgbClr val="FF0000"/>
                </a:solidFill>
              </a:rPr>
              <a:t> «КЛЮЧЕВЫЕ СЛОВА»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0312679">
            <a:off x="-53027" y="3080900"/>
            <a:ext cx="365107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Парикмахерская</a:t>
            </a:r>
            <a:r>
              <a:rPr lang="ru-RU" sz="3200" dirty="0" smtClean="0">
                <a:solidFill>
                  <a:srgbClr val="FFC000"/>
                </a:solidFill>
              </a:rPr>
              <a:t> 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247290">
            <a:off x="3572470" y="2282850"/>
            <a:ext cx="18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5"/>
                </a:solidFill>
              </a:rPr>
              <a:t>письмо</a:t>
            </a:r>
            <a:r>
              <a:rPr lang="ru-RU" dirty="0" smtClean="0">
                <a:solidFill>
                  <a:schemeClr val="accent5"/>
                </a:solidFill>
              </a:rPr>
              <a:t> 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1347988">
            <a:off x="3018843" y="4870374"/>
            <a:ext cx="198240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</a:rPr>
              <a:t>Петька</a:t>
            </a:r>
            <a:endParaRPr lang="ru-RU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913018">
            <a:off x="2916041" y="3832725"/>
            <a:ext cx="15183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4000" dirty="0" smtClean="0">
                <a:solidFill>
                  <a:srgbClr val="FF0000"/>
                </a:solidFill>
              </a:rPr>
              <a:t>дача 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297073">
            <a:off x="4676880" y="4298720"/>
            <a:ext cx="1408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поезд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833147">
            <a:off x="1917316" y="6724005"/>
            <a:ext cx="39421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8000"/>
                </a:solidFill>
              </a:rPr>
              <a:t>Осип Абрамович </a:t>
            </a:r>
            <a:endParaRPr lang="ru-RU" sz="3600" dirty="0">
              <a:solidFill>
                <a:srgbClr val="008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294451">
            <a:off x="1249558" y="4570405"/>
            <a:ext cx="21467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морщинки</a:t>
            </a:r>
            <a:r>
              <a:rPr lang="ru-RU" sz="3600" dirty="0" smtClean="0"/>
              <a:t>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869" y="666723"/>
            <a:ext cx="6322263" cy="7879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Цель урока: </a:t>
            </a:r>
          </a:p>
          <a:p>
            <a:r>
              <a:rPr lang="ru-RU" sz="280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• создание условий для развития самостоятельности мышления учащихся средствами технологии развития критического мышления через чтение и письмо .</a:t>
            </a:r>
            <a:endParaRPr lang="ru-RU" dirty="0" smtClean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Задачи урока: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8000"/>
                </a:solidFill>
              </a:rPr>
              <a:t>Анализировать нравственную проблематику рассказа «Петька на даче»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8000"/>
                </a:solidFill>
              </a:rPr>
              <a:t>Развивать устную связную речь учащихся, мышление, воображение, коммуникативные навыки.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8000"/>
                </a:solidFill>
              </a:rPr>
              <a:t>Воспитывать чувства сопереживания, сочувствия, доброту, человечность.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76223"/>
            <a:ext cx="5829300" cy="190501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Приёмы ТРКМЧП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2571736"/>
            <a:ext cx="4800600" cy="4946664"/>
          </a:xfrm>
        </p:spPr>
        <p:txBody>
          <a:bodyPr>
            <a:normAutofit fontScale="92500" lnSpcReduction="10000"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«Ключевые слова»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«</a:t>
            </a:r>
            <a:r>
              <a:rPr lang="ru-RU" sz="4000" dirty="0" err="1" smtClean="0">
                <a:solidFill>
                  <a:srgbClr val="7030A0"/>
                </a:solidFill>
              </a:rPr>
              <a:t>Цветограмма</a:t>
            </a:r>
            <a:r>
              <a:rPr lang="ru-RU" sz="4000" dirty="0" smtClean="0">
                <a:solidFill>
                  <a:srgbClr val="7030A0"/>
                </a:solidFill>
              </a:rPr>
              <a:t>»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«Дерево предсказаний»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«Чтение с остановками»</a:t>
            </a:r>
          </a:p>
          <a:p>
            <a:r>
              <a:rPr lang="ru-RU" sz="4000" dirty="0" smtClean="0">
                <a:solidFill>
                  <a:srgbClr val="7030A0"/>
                </a:solidFill>
              </a:rPr>
              <a:t>«Рефлексивное сердце»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&amp;Acy;&amp;ncy;&amp;dcy;&amp;rcy;&amp;iecy;&amp;iecy;&amp;vcy; &amp;Lcy;&amp;iecy;&amp;ocy;&amp;ncy;&amp;icy;&amp;dcy; 1910&amp;iecy;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7331" y="2666955"/>
            <a:ext cx="3589760" cy="647704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1447" y="380971"/>
            <a:ext cx="610794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</a:rPr>
              <a:t>Леонид Николаевич Андреев   (1871-1919) 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6682" y="0"/>
            <a:ext cx="5829300" cy="180973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Рассказ «Петька на даче»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Словарная работа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90" y="1307638"/>
            <a:ext cx="6322263" cy="5931381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sz="4000" i="1" dirty="0" smtClean="0">
                <a:solidFill>
                  <a:srgbClr val="006600"/>
                </a:solidFill>
              </a:rPr>
              <a:t>Посетитель –</a:t>
            </a:r>
          </a:p>
          <a:p>
            <a:pPr algn="l"/>
            <a:r>
              <a:rPr lang="ru-RU" sz="4000" i="1" dirty="0" smtClean="0">
                <a:solidFill>
                  <a:srgbClr val="006600"/>
                </a:solidFill>
              </a:rPr>
              <a:t>Служащий –</a:t>
            </a:r>
          </a:p>
          <a:p>
            <a:pPr algn="l"/>
            <a:r>
              <a:rPr lang="ru-RU" sz="4000" i="1" dirty="0" smtClean="0">
                <a:solidFill>
                  <a:srgbClr val="006600"/>
                </a:solidFill>
              </a:rPr>
              <a:t>Однообразно –</a:t>
            </a:r>
          </a:p>
          <a:p>
            <a:pPr algn="l"/>
            <a:r>
              <a:rPr lang="ru-RU" sz="4000" i="1" dirty="0" smtClean="0">
                <a:solidFill>
                  <a:srgbClr val="006600"/>
                </a:solidFill>
              </a:rPr>
              <a:t>Брезгливость –</a:t>
            </a:r>
          </a:p>
          <a:p>
            <a:pPr algn="l"/>
            <a:r>
              <a:rPr lang="ru-RU" sz="4000" i="1" dirty="0" smtClean="0">
                <a:solidFill>
                  <a:srgbClr val="006600"/>
                </a:solidFill>
              </a:rPr>
              <a:t>Веснушчатый –</a:t>
            </a:r>
          </a:p>
          <a:p>
            <a:pPr algn="l"/>
            <a:r>
              <a:rPr lang="ru-RU" sz="4000" i="1" dirty="0" smtClean="0">
                <a:solidFill>
                  <a:srgbClr val="006600"/>
                </a:solidFill>
              </a:rPr>
              <a:t>Кухарка –</a:t>
            </a:r>
          </a:p>
          <a:p>
            <a:pPr algn="l"/>
            <a:r>
              <a:rPr lang="ru-RU" sz="4000" i="1" dirty="0" smtClean="0">
                <a:solidFill>
                  <a:srgbClr val="006600"/>
                </a:solidFill>
              </a:rPr>
              <a:t>Сласти – </a:t>
            </a:r>
          </a:p>
          <a:p>
            <a:pPr algn="l"/>
            <a:r>
              <a:rPr lang="ru-RU" sz="4000" i="1" dirty="0" smtClean="0">
                <a:solidFill>
                  <a:srgbClr val="006600"/>
                </a:solidFill>
              </a:rPr>
              <a:t>Дача -</a:t>
            </a:r>
          </a:p>
          <a:p>
            <a:pPr algn="l"/>
            <a:endParaRPr lang="ru-RU" i="1" dirty="0" smtClean="0">
              <a:solidFill>
                <a:srgbClr val="006600"/>
              </a:solidFill>
            </a:endParaRPr>
          </a:p>
          <a:p>
            <a:pPr algn="l"/>
            <a:r>
              <a:rPr lang="ru-RU" sz="5100" dirty="0" smtClean="0">
                <a:solidFill>
                  <a:srgbClr val="FF0000"/>
                </a:solidFill>
              </a:rPr>
              <a:t>Рассказ</a:t>
            </a:r>
            <a:r>
              <a:rPr lang="ru-RU" sz="5100" dirty="0" smtClean="0">
                <a:solidFill>
                  <a:srgbClr val="006600"/>
                </a:solidFill>
              </a:rPr>
              <a:t> </a:t>
            </a:r>
            <a:r>
              <a:rPr lang="ru-RU" sz="5100" dirty="0" smtClean="0">
                <a:solidFill>
                  <a:srgbClr val="002060"/>
                </a:solidFill>
              </a:rPr>
              <a:t>– это небольшое произведение, в котором изображается одно или несколько событий из жизни героя.</a:t>
            </a:r>
          </a:p>
          <a:p>
            <a:pPr algn="l"/>
            <a:endParaRPr lang="ru-RU" sz="5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1308101"/>
            <a:ext cx="6318647" cy="7550151"/>
          </a:xfrm>
          <a:prstGeom prst="rect">
            <a:avLst/>
          </a:prstGeom>
          <a:noFill/>
          <a:ln w="76200" cmpd="tri">
            <a:solidFill>
              <a:schemeClr val="accent2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80973"/>
            <a:ext cx="5829300" cy="190501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Работа в группах: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47" y="2381235"/>
            <a:ext cx="6268685" cy="5137165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C00000"/>
                </a:solidFill>
              </a:rPr>
              <a:t>1 группа.  </a:t>
            </a:r>
            <a:r>
              <a:rPr lang="ru-RU" sz="4000" dirty="0" smtClean="0">
                <a:solidFill>
                  <a:srgbClr val="006600"/>
                </a:solidFill>
              </a:rPr>
              <a:t>Составьте вопросы к тексту.</a:t>
            </a:r>
          </a:p>
          <a:p>
            <a:pPr algn="l"/>
            <a:r>
              <a:rPr lang="ru-RU" sz="4000" dirty="0" smtClean="0">
                <a:solidFill>
                  <a:srgbClr val="C00000"/>
                </a:solidFill>
              </a:rPr>
              <a:t>2 группа. </a:t>
            </a:r>
            <a:r>
              <a:rPr lang="ru-RU" sz="4000" dirty="0" smtClean="0">
                <a:solidFill>
                  <a:srgbClr val="006600"/>
                </a:solidFill>
              </a:rPr>
              <a:t>Напишите письмо Петьке.</a:t>
            </a:r>
          </a:p>
          <a:p>
            <a:pPr algn="l"/>
            <a:r>
              <a:rPr lang="ru-RU" sz="4000" dirty="0" smtClean="0">
                <a:solidFill>
                  <a:srgbClr val="C00000"/>
                </a:solidFill>
              </a:rPr>
              <a:t>3 группа. </a:t>
            </a:r>
            <a:r>
              <a:rPr lang="ru-RU" sz="4000" dirty="0" smtClean="0">
                <a:solidFill>
                  <a:srgbClr val="006600"/>
                </a:solidFill>
              </a:rPr>
              <a:t>Придумайте продолжение рассказа.</a:t>
            </a:r>
            <a:endParaRPr lang="ru-RU" sz="40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0"/>
            <a:ext cx="6172200" cy="1333477"/>
          </a:xfrm>
        </p:spPr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</a:rPr>
              <a:t>«Рефлексивное» сердце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165890" name="Picture 2" descr="http://im0-tub-kz.yandex.net/i?id=149468927-22-72&amp;n=21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875223" y="3238491"/>
            <a:ext cx="2196719" cy="3429024"/>
          </a:xfrm>
          <a:prstGeom prst="rect">
            <a:avLst/>
          </a:prstGeom>
          <a:noFill/>
        </p:spPr>
      </p:pic>
      <p:sp>
        <p:nvSpPr>
          <p:cNvPr id="165891" name="Rectangle 3"/>
          <p:cNvSpPr>
            <a:spLocks noChangeArrowheads="1"/>
          </p:cNvSpPr>
          <p:nvPr/>
        </p:nvSpPr>
        <p:spPr bwMode="auto">
          <a:xfrm rot="21382633">
            <a:off x="238543" y="1810013"/>
            <a:ext cx="273250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сегодня я узнал…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 rot="539485">
            <a:off x="2067285" y="1349194"/>
            <a:ext cx="334803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было интересно…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5893" name="Rectangle 5"/>
          <p:cNvSpPr>
            <a:spLocks noChangeArrowheads="1"/>
          </p:cNvSpPr>
          <p:nvPr/>
        </p:nvSpPr>
        <p:spPr bwMode="auto">
          <a:xfrm rot="20634743">
            <a:off x="77941" y="3288769"/>
            <a:ext cx="260388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было трудно…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 rot="19068622">
            <a:off x="96614" y="5407640"/>
            <a:ext cx="2464611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понял, что…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 rot="20506250">
            <a:off x="801174" y="6446920"/>
            <a:ext cx="303235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теперь я могу…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5896" name="Rectangle 8"/>
          <p:cNvSpPr>
            <a:spLocks noChangeArrowheads="1"/>
          </p:cNvSpPr>
          <p:nvPr/>
        </p:nvSpPr>
        <p:spPr bwMode="auto">
          <a:xfrm rot="540861">
            <a:off x="3256111" y="2637695"/>
            <a:ext cx="363754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почувствовал, что…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5897" name="Rectangle 9"/>
          <p:cNvSpPr>
            <a:spLocks noChangeArrowheads="1"/>
          </p:cNvSpPr>
          <p:nvPr/>
        </p:nvSpPr>
        <p:spPr bwMode="auto">
          <a:xfrm rot="206905">
            <a:off x="4202991" y="3516715"/>
            <a:ext cx="198240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научился…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5898" name="Rectangle 10"/>
          <p:cNvSpPr>
            <a:spLocks noChangeArrowheads="1"/>
          </p:cNvSpPr>
          <p:nvPr/>
        </p:nvSpPr>
        <p:spPr bwMode="auto">
          <a:xfrm rot="21058499">
            <a:off x="3840814" y="5498542"/>
            <a:ext cx="2250297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 смог…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5899" name="Rectangle 11"/>
          <p:cNvSpPr>
            <a:spLocks noChangeArrowheads="1"/>
          </p:cNvSpPr>
          <p:nvPr/>
        </p:nvSpPr>
        <p:spPr bwMode="auto">
          <a:xfrm rot="21059433">
            <a:off x="2882233" y="6291953"/>
            <a:ext cx="393315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урок дал мне для жизни…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194</TotalTime>
  <Words>166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«МОЁ СЕРДЦЕ РАДУЕТСЯ, КОГДА…</vt:lpstr>
      <vt:lpstr>Стратегия «КЛЮЧЕВЫЕ СЛОВА»</vt:lpstr>
      <vt:lpstr>Презентация PowerPoint</vt:lpstr>
      <vt:lpstr>Приёмы ТРКМЧП</vt:lpstr>
      <vt:lpstr>Презентация PowerPoint</vt:lpstr>
      <vt:lpstr>Рассказ «Петька на даче» Словарная работа </vt:lpstr>
      <vt:lpstr>Презентация PowerPoint</vt:lpstr>
      <vt:lpstr>Работа в группах:</vt:lpstr>
      <vt:lpstr>«Рефлексивное» сердце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«МОЁ СЕРДЦЕ РАДУЕТСЯ, КОГДА…</dc:title>
  <dc:creator>Пользователь</dc:creator>
  <cp:lastModifiedBy>Windows 7</cp:lastModifiedBy>
  <cp:revision>24</cp:revision>
  <dcterms:created xsi:type="dcterms:W3CDTF">2013-03-06T14:16:10Z</dcterms:created>
  <dcterms:modified xsi:type="dcterms:W3CDTF">2014-09-01T04:54:17Z</dcterms:modified>
</cp:coreProperties>
</file>