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59" r:id="rId3"/>
    <p:sldId id="260" r:id="rId4"/>
    <p:sldId id="258" r:id="rId5"/>
    <p:sldId id="261"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Lst>
  <p:sldSz cx="9144000" cy="6858000" type="screen4x3"/>
  <p:notesSz cx="6858000" cy="9144000"/>
  <p:defaultTextStyle>
    <a:defPPr>
      <a:defRPr lang="be-B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2" d="100"/>
          <a:sy n="72" d="100"/>
        </p:scale>
        <p:origin x="-132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e-BY"/>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52101A-E233-47D1-B6B3-0C2D97E401DD}" type="datetimeFigureOut">
              <a:rPr lang="be-BY" smtClean="0"/>
              <a:pPr/>
              <a:t>28.08.2014</a:t>
            </a:fld>
            <a:endParaRPr lang="be-BY"/>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e-BY"/>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be-BY"/>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e-BY"/>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CD8021-8252-44B0-B77E-7E39A664F1C6}" type="slidenum">
              <a:rPr lang="be-BY" smtClean="0"/>
              <a:pPr/>
              <a:t>‹#›</a:t>
            </a:fld>
            <a:endParaRPr lang="be-BY"/>
          </a:p>
        </p:txBody>
      </p:sp>
    </p:spTree>
    <p:extLst>
      <p:ext uri="{BB962C8B-B14F-4D97-AF65-F5344CB8AC3E}">
        <p14:creationId xmlns:p14="http://schemas.microsoft.com/office/powerpoint/2010/main" val="6202535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be-BY" dirty="0"/>
          </a:p>
        </p:txBody>
      </p:sp>
      <p:sp>
        <p:nvSpPr>
          <p:cNvPr id="4" name="Номер слайда 3"/>
          <p:cNvSpPr>
            <a:spLocks noGrp="1"/>
          </p:cNvSpPr>
          <p:nvPr>
            <p:ph type="sldNum" sz="quarter" idx="10"/>
          </p:nvPr>
        </p:nvSpPr>
        <p:spPr/>
        <p:txBody>
          <a:bodyPr/>
          <a:lstStyle/>
          <a:p>
            <a:fld id="{2ECD8021-8252-44B0-B77E-7E39A664F1C6}" type="slidenum">
              <a:rPr lang="be-BY" smtClean="0"/>
              <a:pPr/>
              <a:t>2</a:t>
            </a:fld>
            <a:endParaRPr lang="be-BY"/>
          </a:p>
        </p:txBody>
      </p:sp>
    </p:spTree>
    <p:extLst>
      <p:ext uri="{BB962C8B-B14F-4D97-AF65-F5344CB8AC3E}">
        <p14:creationId xmlns:p14="http://schemas.microsoft.com/office/powerpoint/2010/main" val="135829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be-BY" dirty="0"/>
          </a:p>
        </p:txBody>
      </p:sp>
      <p:sp>
        <p:nvSpPr>
          <p:cNvPr id="4" name="Номер слайда 3"/>
          <p:cNvSpPr>
            <a:spLocks noGrp="1"/>
          </p:cNvSpPr>
          <p:nvPr>
            <p:ph type="sldNum" sz="quarter" idx="10"/>
          </p:nvPr>
        </p:nvSpPr>
        <p:spPr/>
        <p:txBody>
          <a:bodyPr/>
          <a:lstStyle/>
          <a:p>
            <a:fld id="{2ECD8021-8252-44B0-B77E-7E39A664F1C6}" type="slidenum">
              <a:rPr lang="be-BY" smtClean="0"/>
              <a:pPr/>
              <a:t>7</a:t>
            </a:fld>
            <a:endParaRPr lang="be-BY"/>
          </a:p>
        </p:txBody>
      </p:sp>
    </p:spTree>
    <p:extLst>
      <p:ext uri="{BB962C8B-B14F-4D97-AF65-F5344CB8AC3E}">
        <p14:creationId xmlns:p14="http://schemas.microsoft.com/office/powerpoint/2010/main" val="3741831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ru-RU" smtClean="0"/>
              <a:t>Образец заголовка</a:t>
            </a:r>
            <a:endParaRPr lang="en-US" dirty="0"/>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5D9450E9-5F01-4B4A-94EF-3BD4138DA15A}" type="datetimeFigureOut">
              <a:rPr lang="be-BY" smtClean="0"/>
              <a:pPr/>
              <a:t>28.08.2014</a:t>
            </a:fld>
            <a:endParaRPr lang="be-BY"/>
          </a:p>
        </p:txBody>
      </p:sp>
      <p:sp>
        <p:nvSpPr>
          <p:cNvPr id="5" name="Footer Placeholder 4"/>
          <p:cNvSpPr>
            <a:spLocks noGrp="1"/>
          </p:cNvSpPr>
          <p:nvPr>
            <p:ph type="ftr" sz="quarter" idx="11"/>
          </p:nvPr>
        </p:nvSpPr>
        <p:spPr/>
        <p:txBody>
          <a:bodyPr/>
          <a:lstStyle/>
          <a:p>
            <a:endParaRPr lang="be-BY"/>
          </a:p>
        </p:txBody>
      </p:sp>
      <p:sp>
        <p:nvSpPr>
          <p:cNvPr id="6" name="Slide Number Placeholder 5"/>
          <p:cNvSpPr>
            <a:spLocks noGrp="1"/>
          </p:cNvSpPr>
          <p:nvPr>
            <p:ph type="sldNum" sz="quarter" idx="12"/>
          </p:nvPr>
        </p:nvSpPr>
        <p:spPr/>
        <p:txBody>
          <a:bodyPr/>
          <a:lstStyle/>
          <a:p>
            <a:fld id="{2A98211F-85F2-4415-85A9-43C87CDDC77F}" type="slidenum">
              <a:rPr lang="be-BY" smtClean="0"/>
              <a:pPr/>
              <a:t>‹#›</a:t>
            </a:fld>
            <a:endParaRPr lang="be-BY"/>
          </a:p>
        </p:txBody>
      </p:sp>
    </p:spTree>
  </p:cSld>
  <p:clrMapOvr>
    <a:masterClrMapping/>
  </p:clrMapOvr>
  <p:transition spd="slow"/>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5D9450E9-5F01-4B4A-94EF-3BD4138DA15A}" type="datetimeFigureOut">
              <a:rPr lang="be-BY" smtClean="0"/>
              <a:pPr/>
              <a:t>28.08.2014</a:t>
            </a:fld>
            <a:endParaRPr lang="be-BY"/>
          </a:p>
        </p:txBody>
      </p:sp>
      <p:sp>
        <p:nvSpPr>
          <p:cNvPr id="5" name="Footer Placeholder 4"/>
          <p:cNvSpPr>
            <a:spLocks noGrp="1"/>
          </p:cNvSpPr>
          <p:nvPr>
            <p:ph type="ftr" sz="quarter" idx="11"/>
          </p:nvPr>
        </p:nvSpPr>
        <p:spPr/>
        <p:txBody>
          <a:bodyPr/>
          <a:lstStyle/>
          <a:p>
            <a:endParaRPr lang="be-BY"/>
          </a:p>
        </p:txBody>
      </p:sp>
      <p:sp>
        <p:nvSpPr>
          <p:cNvPr id="6" name="Slide Number Placeholder 5"/>
          <p:cNvSpPr>
            <a:spLocks noGrp="1"/>
          </p:cNvSpPr>
          <p:nvPr>
            <p:ph type="sldNum" sz="quarter" idx="12"/>
          </p:nvPr>
        </p:nvSpPr>
        <p:spPr/>
        <p:txBody>
          <a:bodyPr/>
          <a:lstStyle/>
          <a:p>
            <a:fld id="{2A98211F-85F2-4415-85A9-43C87CDDC77F}" type="slidenum">
              <a:rPr lang="be-BY" smtClean="0"/>
              <a:pPr/>
              <a:t>‹#›</a:t>
            </a:fld>
            <a:endParaRPr lang="be-BY"/>
          </a:p>
        </p:txBody>
      </p:sp>
    </p:spTree>
  </p:cSld>
  <p:clrMapOvr>
    <a:masterClrMapping/>
  </p:clrMapOvr>
  <p:transition spd="slow"/>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5D9450E9-5F01-4B4A-94EF-3BD4138DA15A}" type="datetimeFigureOut">
              <a:rPr lang="be-BY" smtClean="0"/>
              <a:pPr/>
              <a:t>28.08.2014</a:t>
            </a:fld>
            <a:endParaRPr lang="be-BY"/>
          </a:p>
        </p:txBody>
      </p:sp>
      <p:sp>
        <p:nvSpPr>
          <p:cNvPr id="5" name="Footer Placeholder 4"/>
          <p:cNvSpPr>
            <a:spLocks noGrp="1"/>
          </p:cNvSpPr>
          <p:nvPr>
            <p:ph type="ftr" sz="quarter" idx="11"/>
          </p:nvPr>
        </p:nvSpPr>
        <p:spPr/>
        <p:txBody>
          <a:bodyPr/>
          <a:lstStyle/>
          <a:p>
            <a:endParaRPr lang="be-BY"/>
          </a:p>
        </p:txBody>
      </p:sp>
      <p:sp>
        <p:nvSpPr>
          <p:cNvPr id="6" name="Slide Number Placeholder 5"/>
          <p:cNvSpPr>
            <a:spLocks noGrp="1"/>
          </p:cNvSpPr>
          <p:nvPr>
            <p:ph type="sldNum" sz="quarter" idx="12"/>
          </p:nvPr>
        </p:nvSpPr>
        <p:spPr/>
        <p:txBody>
          <a:bodyPr/>
          <a:lstStyle/>
          <a:p>
            <a:fld id="{2A98211F-85F2-4415-85A9-43C87CDDC77F}" type="slidenum">
              <a:rPr lang="be-BY" smtClean="0"/>
              <a:pPr/>
              <a:t>‹#›</a:t>
            </a:fld>
            <a:endParaRPr lang="be-BY"/>
          </a:p>
        </p:txBody>
      </p:sp>
    </p:spTree>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10"/>
          </p:nvPr>
        </p:nvSpPr>
        <p:spPr/>
        <p:txBody>
          <a:bodyPr/>
          <a:lstStyle/>
          <a:p>
            <a:fld id="{5D9450E9-5F01-4B4A-94EF-3BD4138DA15A}" type="datetimeFigureOut">
              <a:rPr lang="be-BY" smtClean="0"/>
              <a:pPr/>
              <a:t>28.08.2014</a:t>
            </a:fld>
            <a:endParaRPr lang="be-BY"/>
          </a:p>
        </p:txBody>
      </p:sp>
      <p:sp>
        <p:nvSpPr>
          <p:cNvPr id="5" name="Footer Placeholder 4"/>
          <p:cNvSpPr>
            <a:spLocks noGrp="1"/>
          </p:cNvSpPr>
          <p:nvPr>
            <p:ph type="ftr" sz="quarter" idx="11"/>
          </p:nvPr>
        </p:nvSpPr>
        <p:spPr/>
        <p:txBody>
          <a:bodyPr/>
          <a:lstStyle/>
          <a:p>
            <a:endParaRPr lang="be-BY"/>
          </a:p>
        </p:txBody>
      </p:sp>
      <p:sp>
        <p:nvSpPr>
          <p:cNvPr id="6" name="Slide Number Placeholder 5"/>
          <p:cNvSpPr>
            <a:spLocks noGrp="1"/>
          </p:cNvSpPr>
          <p:nvPr>
            <p:ph type="sldNum" sz="quarter" idx="12"/>
          </p:nvPr>
        </p:nvSpPr>
        <p:spPr/>
        <p:txBody>
          <a:bodyPr/>
          <a:lstStyle/>
          <a:p>
            <a:fld id="{2A98211F-85F2-4415-85A9-43C87CDDC77F}" type="slidenum">
              <a:rPr lang="be-BY" smtClean="0"/>
              <a:pPr/>
              <a:t>‹#›</a:t>
            </a:fld>
            <a:endParaRPr lang="be-BY"/>
          </a:p>
        </p:txBody>
      </p:sp>
    </p:spTree>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ru-RU" smtClean="0"/>
              <a:t>Образец заголовка</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D9450E9-5F01-4B4A-94EF-3BD4138DA15A}" type="datetimeFigureOut">
              <a:rPr lang="be-BY" smtClean="0"/>
              <a:pPr/>
              <a:t>28.08.2014</a:t>
            </a:fld>
            <a:endParaRPr lang="be-BY"/>
          </a:p>
        </p:txBody>
      </p:sp>
      <p:sp>
        <p:nvSpPr>
          <p:cNvPr id="5" name="Footer Placeholder 4"/>
          <p:cNvSpPr>
            <a:spLocks noGrp="1"/>
          </p:cNvSpPr>
          <p:nvPr>
            <p:ph type="ftr" sz="quarter" idx="11"/>
          </p:nvPr>
        </p:nvSpPr>
        <p:spPr/>
        <p:txBody>
          <a:bodyPr/>
          <a:lstStyle/>
          <a:p>
            <a:endParaRPr lang="be-BY"/>
          </a:p>
        </p:txBody>
      </p:sp>
      <p:sp>
        <p:nvSpPr>
          <p:cNvPr id="6" name="Slide Number Placeholder 5"/>
          <p:cNvSpPr>
            <a:spLocks noGrp="1"/>
          </p:cNvSpPr>
          <p:nvPr>
            <p:ph type="sldNum" sz="quarter" idx="12"/>
          </p:nvPr>
        </p:nvSpPr>
        <p:spPr/>
        <p:txBody>
          <a:bodyPr/>
          <a:lstStyle/>
          <a:p>
            <a:fld id="{2A98211F-85F2-4415-85A9-43C87CDDC77F}" type="slidenum">
              <a:rPr lang="be-BY" smtClean="0"/>
              <a:pPr/>
              <a:t>‹#›</a:t>
            </a:fld>
            <a:endParaRPr lang="be-BY"/>
          </a:p>
        </p:txBody>
      </p:sp>
    </p:spTree>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ru-RU" smtClean="0"/>
              <a:t>Образец заголовка</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5D9450E9-5F01-4B4A-94EF-3BD4138DA15A}" type="datetimeFigureOut">
              <a:rPr lang="be-BY" smtClean="0"/>
              <a:pPr/>
              <a:t>28.08.2014</a:t>
            </a:fld>
            <a:endParaRPr lang="be-BY"/>
          </a:p>
        </p:txBody>
      </p:sp>
      <p:sp>
        <p:nvSpPr>
          <p:cNvPr id="6" name="Footer Placeholder 5"/>
          <p:cNvSpPr>
            <a:spLocks noGrp="1"/>
          </p:cNvSpPr>
          <p:nvPr>
            <p:ph type="ftr" sz="quarter" idx="11"/>
          </p:nvPr>
        </p:nvSpPr>
        <p:spPr/>
        <p:txBody>
          <a:bodyPr/>
          <a:lstStyle/>
          <a:p>
            <a:endParaRPr lang="be-BY"/>
          </a:p>
        </p:txBody>
      </p:sp>
      <p:sp>
        <p:nvSpPr>
          <p:cNvPr id="7" name="Slide Number Placeholder 6"/>
          <p:cNvSpPr>
            <a:spLocks noGrp="1"/>
          </p:cNvSpPr>
          <p:nvPr>
            <p:ph type="sldNum" sz="quarter" idx="12"/>
          </p:nvPr>
        </p:nvSpPr>
        <p:spPr/>
        <p:txBody>
          <a:bodyPr/>
          <a:lstStyle/>
          <a:p>
            <a:fld id="{2A98211F-85F2-4415-85A9-43C87CDDC77F}" type="slidenum">
              <a:rPr lang="be-BY" smtClean="0"/>
              <a:pPr/>
              <a:t>‹#›</a:t>
            </a:fld>
            <a:endParaRPr lang="be-BY"/>
          </a:p>
        </p:txBody>
      </p:sp>
    </p:spTree>
  </p:cSld>
  <p:clrMapOvr>
    <a:masterClrMapping/>
  </p:clrMapOvr>
  <p:transition spd="slow"/>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009442" y="1812927"/>
            <a:ext cx="347127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Text Placeholder 4"/>
          <p:cNvSpPr>
            <a:spLocks noGrp="1"/>
          </p:cNvSpPr>
          <p:nvPr>
            <p:ph type="body" sz="quarter" idx="3"/>
          </p:nvPr>
        </p:nvSpPr>
        <p:spPr>
          <a:xfrm>
            <a:off x="4663280" y="1812927"/>
            <a:ext cx="347127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5D9450E9-5F01-4B4A-94EF-3BD4138DA15A}" type="datetimeFigureOut">
              <a:rPr lang="be-BY" smtClean="0"/>
              <a:pPr/>
              <a:t>28.08.2014</a:t>
            </a:fld>
            <a:endParaRPr lang="be-BY"/>
          </a:p>
        </p:txBody>
      </p:sp>
      <p:sp>
        <p:nvSpPr>
          <p:cNvPr id="8" name="Footer Placeholder 7"/>
          <p:cNvSpPr>
            <a:spLocks noGrp="1"/>
          </p:cNvSpPr>
          <p:nvPr>
            <p:ph type="ftr" sz="quarter" idx="11"/>
          </p:nvPr>
        </p:nvSpPr>
        <p:spPr/>
        <p:txBody>
          <a:bodyPr/>
          <a:lstStyle/>
          <a:p>
            <a:endParaRPr lang="be-BY"/>
          </a:p>
        </p:txBody>
      </p:sp>
      <p:sp>
        <p:nvSpPr>
          <p:cNvPr id="9" name="Slide Number Placeholder 8"/>
          <p:cNvSpPr>
            <a:spLocks noGrp="1"/>
          </p:cNvSpPr>
          <p:nvPr>
            <p:ph type="sldNum" sz="quarter" idx="12"/>
          </p:nvPr>
        </p:nvSpPr>
        <p:spPr/>
        <p:txBody>
          <a:bodyPr/>
          <a:lstStyle/>
          <a:p>
            <a:fld id="{2A98211F-85F2-4415-85A9-43C87CDDC77F}" type="slidenum">
              <a:rPr lang="be-BY" smtClean="0"/>
              <a:pPr/>
              <a:t>‹#›</a:t>
            </a:fld>
            <a:endParaRPr lang="be-BY"/>
          </a:p>
        </p:txBody>
      </p:sp>
    </p:spTree>
  </p:cSld>
  <p:clrMapOvr>
    <a:masterClrMapping/>
  </p:clrMapOvr>
  <p:transition spd="slow"/>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5D9450E9-5F01-4B4A-94EF-3BD4138DA15A}" type="datetimeFigureOut">
              <a:rPr lang="be-BY" smtClean="0"/>
              <a:pPr/>
              <a:t>28.08.2014</a:t>
            </a:fld>
            <a:endParaRPr lang="be-BY"/>
          </a:p>
        </p:txBody>
      </p:sp>
      <p:sp>
        <p:nvSpPr>
          <p:cNvPr id="4" name="Footer Placeholder 3"/>
          <p:cNvSpPr>
            <a:spLocks noGrp="1"/>
          </p:cNvSpPr>
          <p:nvPr>
            <p:ph type="ftr" sz="quarter" idx="11"/>
          </p:nvPr>
        </p:nvSpPr>
        <p:spPr/>
        <p:txBody>
          <a:bodyPr/>
          <a:lstStyle/>
          <a:p>
            <a:endParaRPr lang="be-BY"/>
          </a:p>
        </p:txBody>
      </p:sp>
      <p:sp>
        <p:nvSpPr>
          <p:cNvPr id="5" name="Slide Number Placeholder 4"/>
          <p:cNvSpPr>
            <a:spLocks noGrp="1"/>
          </p:cNvSpPr>
          <p:nvPr>
            <p:ph type="sldNum" sz="quarter" idx="12"/>
          </p:nvPr>
        </p:nvSpPr>
        <p:spPr/>
        <p:txBody>
          <a:bodyPr/>
          <a:lstStyle/>
          <a:p>
            <a:fld id="{2A98211F-85F2-4415-85A9-43C87CDDC77F}" type="slidenum">
              <a:rPr lang="be-BY" smtClean="0"/>
              <a:pPr/>
              <a:t>‹#›</a:t>
            </a:fld>
            <a:endParaRPr lang="be-BY"/>
          </a:p>
        </p:txBody>
      </p:sp>
    </p:spTree>
  </p:cSld>
  <p:clrMapOvr>
    <a:masterClrMapping/>
  </p:clrMapOvr>
  <p:transition spd="slow"/>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9450E9-5F01-4B4A-94EF-3BD4138DA15A}" type="datetimeFigureOut">
              <a:rPr lang="be-BY" smtClean="0"/>
              <a:pPr/>
              <a:t>28.08.2014</a:t>
            </a:fld>
            <a:endParaRPr lang="be-BY"/>
          </a:p>
        </p:txBody>
      </p:sp>
      <p:sp>
        <p:nvSpPr>
          <p:cNvPr id="3" name="Footer Placeholder 2"/>
          <p:cNvSpPr>
            <a:spLocks noGrp="1"/>
          </p:cNvSpPr>
          <p:nvPr>
            <p:ph type="ftr" sz="quarter" idx="11"/>
          </p:nvPr>
        </p:nvSpPr>
        <p:spPr/>
        <p:txBody>
          <a:bodyPr/>
          <a:lstStyle/>
          <a:p>
            <a:endParaRPr lang="be-BY"/>
          </a:p>
        </p:txBody>
      </p:sp>
      <p:sp>
        <p:nvSpPr>
          <p:cNvPr id="4" name="Slide Number Placeholder 3"/>
          <p:cNvSpPr>
            <a:spLocks noGrp="1"/>
          </p:cNvSpPr>
          <p:nvPr>
            <p:ph type="sldNum" sz="quarter" idx="12"/>
          </p:nvPr>
        </p:nvSpPr>
        <p:spPr/>
        <p:txBody>
          <a:bodyPr/>
          <a:lstStyle/>
          <a:p>
            <a:fld id="{2A98211F-85F2-4415-85A9-43C87CDDC77F}" type="slidenum">
              <a:rPr lang="be-BY" smtClean="0"/>
              <a:pPr/>
              <a:t>‹#›</a:t>
            </a:fld>
            <a:endParaRPr lang="be-BY"/>
          </a:p>
        </p:txBody>
      </p:sp>
    </p:spTree>
  </p:cSld>
  <p:clrMapOvr>
    <a:masterClrMapping/>
  </p:clrMapOvr>
  <p:transition spd="slow"/>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ru-RU" smtClean="0"/>
              <a:t>Образец заголовка</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D9450E9-5F01-4B4A-94EF-3BD4138DA15A}" type="datetimeFigureOut">
              <a:rPr lang="be-BY" smtClean="0"/>
              <a:pPr/>
              <a:t>28.08.2014</a:t>
            </a:fld>
            <a:endParaRPr lang="be-BY"/>
          </a:p>
        </p:txBody>
      </p:sp>
      <p:sp>
        <p:nvSpPr>
          <p:cNvPr id="6" name="Footer Placeholder 5"/>
          <p:cNvSpPr>
            <a:spLocks noGrp="1"/>
          </p:cNvSpPr>
          <p:nvPr>
            <p:ph type="ftr" sz="quarter" idx="11"/>
          </p:nvPr>
        </p:nvSpPr>
        <p:spPr/>
        <p:txBody>
          <a:bodyPr/>
          <a:lstStyle/>
          <a:p>
            <a:endParaRPr lang="be-BY"/>
          </a:p>
        </p:txBody>
      </p:sp>
      <p:sp>
        <p:nvSpPr>
          <p:cNvPr id="7" name="Slide Number Placeholder 6"/>
          <p:cNvSpPr>
            <a:spLocks noGrp="1"/>
          </p:cNvSpPr>
          <p:nvPr>
            <p:ph type="sldNum" sz="quarter" idx="12"/>
          </p:nvPr>
        </p:nvSpPr>
        <p:spPr/>
        <p:txBody>
          <a:bodyPr/>
          <a:lstStyle/>
          <a:p>
            <a:fld id="{2A98211F-85F2-4415-85A9-43C87CDDC77F}" type="slidenum">
              <a:rPr lang="be-BY" smtClean="0"/>
              <a:pPr/>
              <a:t>‹#›</a:t>
            </a:fld>
            <a:endParaRPr lang="be-BY"/>
          </a:p>
        </p:txBody>
      </p:sp>
    </p:spTree>
  </p:cSld>
  <p:clrMapOvr>
    <a:masterClrMapping/>
  </p:clrMapOvr>
  <p:transition spd="slow"/>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009443" y="1387058"/>
            <a:ext cx="3297953" cy="1113254"/>
          </a:xfrm>
        </p:spPr>
        <p:txBody>
          <a:bodyPr anchor="b">
            <a:normAutofit/>
          </a:bodyPr>
          <a:lstStyle>
            <a:lvl1pPr algn="l">
              <a:defRPr sz="2400" b="0"/>
            </a:lvl1pPr>
          </a:lstStyle>
          <a:p>
            <a:r>
              <a:rPr lang="ru-RU" smtClean="0"/>
              <a:t>Образец заголовка</a:t>
            </a:r>
            <a:endParaRPr lang="en-US"/>
          </a:p>
        </p:txBody>
      </p:sp>
      <p:sp>
        <p:nvSpPr>
          <p:cNvPr id="4" name="Text Placeholder 3"/>
          <p:cNvSpPr>
            <a:spLocks noGrp="1"/>
          </p:cNvSpPr>
          <p:nvPr>
            <p:ph type="body" sz="half" idx="2"/>
          </p:nvPr>
        </p:nvSpPr>
        <p:spPr>
          <a:xfrm>
            <a:off x="1009443" y="2500312"/>
            <a:ext cx="3297954"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D9450E9-5F01-4B4A-94EF-3BD4138DA15A}" type="datetimeFigureOut">
              <a:rPr lang="be-BY" smtClean="0"/>
              <a:pPr/>
              <a:t>28.08.2014</a:t>
            </a:fld>
            <a:endParaRPr lang="be-BY"/>
          </a:p>
        </p:txBody>
      </p:sp>
      <p:sp>
        <p:nvSpPr>
          <p:cNvPr id="6" name="Footer Placeholder 5"/>
          <p:cNvSpPr>
            <a:spLocks noGrp="1"/>
          </p:cNvSpPr>
          <p:nvPr>
            <p:ph type="ftr" sz="quarter" idx="11"/>
          </p:nvPr>
        </p:nvSpPr>
        <p:spPr/>
        <p:txBody>
          <a:bodyPr/>
          <a:lstStyle/>
          <a:p>
            <a:endParaRPr lang="be-BY"/>
          </a:p>
        </p:txBody>
      </p:sp>
      <p:sp>
        <p:nvSpPr>
          <p:cNvPr id="7" name="Slide Number Placeholder 6"/>
          <p:cNvSpPr>
            <a:spLocks noGrp="1"/>
          </p:cNvSpPr>
          <p:nvPr>
            <p:ph type="sldNum" sz="quarter" idx="12"/>
          </p:nvPr>
        </p:nvSpPr>
        <p:spPr/>
        <p:txBody>
          <a:bodyPr/>
          <a:lstStyle/>
          <a:p>
            <a:fld id="{2A98211F-85F2-4415-85A9-43C87CDDC77F}" type="slidenum">
              <a:rPr lang="be-BY" smtClean="0"/>
              <a:pPr/>
              <a:t>‹#›</a:t>
            </a:fld>
            <a:endParaRPr lang="be-BY"/>
          </a:p>
        </p:txBody>
      </p:sp>
      <p:grpSp>
        <p:nvGrpSpPr>
          <p:cNvPr id="16" name="Group 15"/>
          <p:cNvGrpSpPr/>
          <p:nvPr/>
        </p:nvGrpSpPr>
        <p:grpSpPr>
          <a:xfrm>
            <a:off x="4516154" y="994387"/>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674192" y="1601512"/>
            <a:ext cx="3429000" cy="3429000"/>
          </a:xfrm>
          <a:prstGeom prst="ellipse">
            <a:avLst/>
          </a:prstGeom>
          <a:ln w="76200">
            <a:solidFill>
              <a:schemeClr val="tx2">
                <a:lumMod val="75000"/>
              </a:schemeClr>
            </a:solidFill>
          </a:ln>
        </p:spPr>
        <p:txBody>
          <a:bodyPr/>
          <a:lstStyle/>
          <a:p>
            <a:r>
              <a:rPr lang="ru-RU" smtClean="0"/>
              <a:t>Вставка рисунка</a:t>
            </a:r>
            <a:endParaRPr lang="en-US"/>
          </a:p>
        </p:txBody>
      </p:sp>
    </p:spTree>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56" name="Oval 55"/>
          <p:cNvSpPr>
            <a:spLocks noChangeAspect="1"/>
          </p:cNvSpPr>
          <p:nvPr/>
        </p:nvSpPr>
        <p:spPr>
          <a:xfrm>
            <a:off x="-69625" y="4042576"/>
            <a:ext cx="1743945" cy="1909234"/>
          </a:xfrm>
          <a:custGeom>
            <a:avLst/>
            <a:gdLst/>
            <a:ahLst/>
            <a:cxnLst/>
            <a:rect l="l" t="t" r="r" b="b"/>
            <a:pathLst>
              <a:path w="1743945" h="1909234">
                <a:moveTo>
                  <a:pt x="789328" y="0"/>
                </a:moveTo>
                <a:cubicBezTo>
                  <a:pt x="1316548" y="0"/>
                  <a:pt x="1743945" y="427397"/>
                  <a:pt x="1743945" y="954617"/>
                </a:cubicBezTo>
                <a:cubicBezTo>
                  <a:pt x="1743945" y="1481837"/>
                  <a:pt x="1316548" y="1909234"/>
                  <a:pt x="789328" y="1909234"/>
                </a:cubicBezTo>
                <a:cubicBezTo>
                  <a:pt x="461080" y="1909234"/>
                  <a:pt x="171527" y="1743562"/>
                  <a:pt x="0" y="1491086"/>
                </a:cubicBezTo>
                <a:lnTo>
                  <a:pt x="0" y="418149"/>
                </a:lnTo>
                <a:cubicBezTo>
                  <a:pt x="171527" y="165673"/>
                  <a:pt x="461080" y="0"/>
                  <a:pt x="789328"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3" name="Oval 52"/>
          <p:cNvSpPr>
            <a:spLocks noChangeAspect="1"/>
          </p:cNvSpPr>
          <p:nvPr/>
        </p:nvSpPr>
        <p:spPr>
          <a:xfrm>
            <a:off x="520638" y="1095310"/>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2" name="Oval 51"/>
          <p:cNvSpPr>
            <a:spLocks noChangeAspect="1"/>
          </p:cNvSpPr>
          <p:nvPr/>
        </p:nvSpPr>
        <p:spPr>
          <a:xfrm>
            <a:off x="1878729" y="282933"/>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4" name="Oval 53"/>
          <p:cNvSpPr>
            <a:spLocks noChangeAspect="1"/>
          </p:cNvSpPr>
          <p:nvPr/>
        </p:nvSpPr>
        <p:spPr>
          <a:xfrm>
            <a:off x="520637" y="5729135"/>
            <a:ext cx="1909234" cy="1193756"/>
          </a:xfrm>
          <a:custGeom>
            <a:avLst/>
            <a:gdLst/>
            <a:ahLst/>
            <a:cxnLst/>
            <a:rect l="l" t="t" r="r" b="b"/>
            <a:pathLst>
              <a:path w="1909234" h="1193756">
                <a:moveTo>
                  <a:pt x="954617" y="0"/>
                </a:moveTo>
                <a:cubicBezTo>
                  <a:pt x="1481837" y="0"/>
                  <a:pt x="1909234" y="427397"/>
                  <a:pt x="1909234" y="954617"/>
                </a:cubicBezTo>
                <a:cubicBezTo>
                  <a:pt x="1909234" y="1037305"/>
                  <a:pt x="1898721" y="1117537"/>
                  <a:pt x="1877819" y="1193756"/>
                </a:cubicBezTo>
                <a:lnTo>
                  <a:pt x="31415" y="1193756"/>
                </a:lnTo>
                <a:cubicBezTo>
                  <a:pt x="10513" y="1117537"/>
                  <a:pt x="0" y="1037305"/>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0" name="Oval 129"/>
          <p:cNvSpPr>
            <a:spLocks noChangeAspect="1"/>
          </p:cNvSpPr>
          <p:nvPr/>
        </p:nvSpPr>
        <p:spPr>
          <a:xfrm>
            <a:off x="-46711" y="-61709"/>
            <a:ext cx="1449107" cy="1677064"/>
          </a:xfrm>
          <a:custGeom>
            <a:avLst/>
            <a:gdLst/>
            <a:ahLst/>
            <a:cxnLst/>
            <a:rect l="l" t="t" r="r" b="b"/>
            <a:pathLst>
              <a:path w="1449107" h="1677064">
                <a:moveTo>
                  <a:pt x="0" y="0"/>
                </a:moveTo>
                <a:lnTo>
                  <a:pt x="1112019" y="0"/>
                </a:lnTo>
                <a:cubicBezTo>
                  <a:pt x="1319407" y="171874"/>
                  <a:pt x="1449107" y="432014"/>
                  <a:pt x="1449107" y="722447"/>
                </a:cubicBezTo>
                <a:cubicBezTo>
                  <a:pt x="1449107" y="1249667"/>
                  <a:pt x="1021710" y="1677064"/>
                  <a:pt x="494490" y="1677064"/>
                </a:cubicBezTo>
                <a:cubicBezTo>
                  <a:pt x="313232" y="1677064"/>
                  <a:pt x="143772" y="1626546"/>
                  <a:pt x="0" y="1537872"/>
                </a:cubicBezTo>
                <a:close/>
              </a:path>
            </a:pathLst>
          </a:custGeom>
          <a:solidFill>
            <a:schemeClr val="tx2">
              <a:lumMod val="75000"/>
              <a:alpha val="14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1" name="Oval 130"/>
          <p:cNvSpPr>
            <a:spLocks noChangeAspect="1"/>
          </p:cNvSpPr>
          <p:nvPr/>
        </p:nvSpPr>
        <p:spPr>
          <a:xfrm>
            <a:off x="924113" y="-161623"/>
            <a:ext cx="1909233" cy="1909233"/>
          </a:xfrm>
          <a:prstGeom prst="ellipse">
            <a:avLst/>
          </a:prstGeom>
          <a:solidFill>
            <a:schemeClr val="tx2">
              <a:lumMod val="75000"/>
              <a:alpha val="2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2" name="Oval 131"/>
          <p:cNvSpPr>
            <a:spLocks noChangeAspect="1"/>
          </p:cNvSpPr>
          <p:nvPr/>
        </p:nvSpPr>
        <p:spPr>
          <a:xfrm>
            <a:off x="0" y="66073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3" name="Oval 132"/>
          <p:cNvSpPr>
            <a:spLocks noChangeAspect="1"/>
          </p:cNvSpPr>
          <p:nvPr/>
        </p:nvSpPr>
        <p:spPr>
          <a:xfrm>
            <a:off x="7497531" y="-61709"/>
            <a:ext cx="1694467" cy="1677064"/>
          </a:xfrm>
          <a:custGeom>
            <a:avLst/>
            <a:gdLst/>
            <a:ahLst/>
            <a:cxnLst/>
            <a:rect l="l" t="t" r="r" b="b"/>
            <a:pathLst>
              <a:path w="1694467" h="1677064">
                <a:moveTo>
                  <a:pt x="337088" y="0"/>
                </a:moveTo>
                <a:lnTo>
                  <a:pt x="1573463" y="0"/>
                </a:lnTo>
                <a:cubicBezTo>
                  <a:pt x="1618202" y="37449"/>
                  <a:pt x="1658454" y="79950"/>
                  <a:pt x="1694467" y="126010"/>
                </a:cubicBezTo>
                <a:lnTo>
                  <a:pt x="1694467" y="1318884"/>
                </a:lnTo>
                <a:cubicBezTo>
                  <a:pt x="1522840" y="1538397"/>
                  <a:pt x="1254922" y="1677064"/>
                  <a:pt x="954617" y="1677064"/>
                </a:cubicBezTo>
                <a:cubicBezTo>
                  <a:pt x="427397" y="1677064"/>
                  <a:pt x="0" y="1249667"/>
                  <a:pt x="0" y="722447"/>
                </a:cubicBezTo>
                <a:cubicBezTo>
                  <a:pt x="0" y="432014"/>
                  <a:pt x="129700" y="171874"/>
                  <a:pt x="337088" y="0"/>
                </a:cubicBezTo>
                <a:close/>
              </a:path>
            </a:pathLst>
          </a:custGeom>
          <a:solidFill>
            <a:schemeClr val="accent3">
              <a:lumMod val="60000"/>
              <a:lumOff val="40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4" name="Oval 133"/>
          <p:cNvSpPr>
            <a:spLocks noChangeAspect="1"/>
          </p:cNvSpPr>
          <p:nvPr/>
        </p:nvSpPr>
        <p:spPr>
          <a:xfrm>
            <a:off x="6117502" y="-61708"/>
            <a:ext cx="1909234" cy="1705448"/>
          </a:xfrm>
          <a:custGeom>
            <a:avLst/>
            <a:gdLst/>
            <a:ahLst/>
            <a:cxnLst/>
            <a:rect l="l" t="t" r="r" b="b"/>
            <a:pathLst>
              <a:path w="1909234" h="1705448">
                <a:moveTo>
                  <a:pt x="371490" y="0"/>
                </a:moveTo>
                <a:lnTo>
                  <a:pt x="1537745" y="0"/>
                </a:lnTo>
                <a:cubicBezTo>
                  <a:pt x="1764760" y="171517"/>
                  <a:pt x="1909234" y="444302"/>
                  <a:pt x="1909234" y="750831"/>
                </a:cubicBezTo>
                <a:cubicBezTo>
                  <a:pt x="1909234" y="1278051"/>
                  <a:pt x="1481837" y="1705448"/>
                  <a:pt x="954617" y="1705448"/>
                </a:cubicBezTo>
                <a:cubicBezTo>
                  <a:pt x="427397" y="1705448"/>
                  <a:pt x="0" y="1278051"/>
                  <a:pt x="0" y="750831"/>
                </a:cubicBezTo>
                <a:cubicBezTo>
                  <a:pt x="0" y="444302"/>
                  <a:pt x="144474" y="171517"/>
                  <a:pt x="371490" y="0"/>
                </a:cubicBezTo>
                <a:close/>
              </a:path>
            </a:pathLst>
          </a:cu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5" name="Oval 134"/>
          <p:cNvSpPr>
            <a:spLocks noChangeAspect="1"/>
          </p:cNvSpPr>
          <p:nvPr/>
        </p:nvSpPr>
        <p:spPr>
          <a:xfrm>
            <a:off x="7494454" y="1095309"/>
            <a:ext cx="1697544" cy="1909234"/>
          </a:xfrm>
          <a:custGeom>
            <a:avLst/>
            <a:gdLst/>
            <a:ahLst/>
            <a:cxnLst/>
            <a:rect l="l" t="t" r="r" b="b"/>
            <a:pathLst>
              <a:path w="1697544" h="1909234">
                <a:moveTo>
                  <a:pt x="954617" y="0"/>
                </a:moveTo>
                <a:cubicBezTo>
                  <a:pt x="1256666" y="0"/>
                  <a:pt x="1525952" y="140283"/>
                  <a:pt x="1697544" y="361910"/>
                </a:cubicBezTo>
                <a:lnTo>
                  <a:pt x="1697544" y="1547324"/>
                </a:lnTo>
                <a:cubicBezTo>
                  <a:pt x="1525952" y="1768951"/>
                  <a:pt x="1256666" y="1909234"/>
                  <a:pt x="954617" y="1909234"/>
                </a:cubicBezTo>
                <a:cubicBezTo>
                  <a:pt x="427397" y="1909234"/>
                  <a:pt x="0" y="1481837"/>
                  <a:pt x="0" y="954617"/>
                </a:cubicBezTo>
                <a:cubicBezTo>
                  <a:pt x="0" y="427397"/>
                  <a:pt x="427397" y="0"/>
                  <a:pt x="954617" y="0"/>
                </a:cubicBezTo>
                <a:close/>
              </a:path>
            </a:pathLst>
          </a:cu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6" name="Oval 135"/>
          <p:cNvSpPr>
            <a:spLocks noChangeAspect="1"/>
          </p:cNvSpPr>
          <p:nvPr/>
        </p:nvSpPr>
        <p:spPr>
          <a:xfrm>
            <a:off x="8056674" y="5140346"/>
            <a:ext cx="1137194" cy="1759729"/>
          </a:xfrm>
          <a:custGeom>
            <a:avLst/>
            <a:gdLst/>
            <a:ahLst/>
            <a:cxnLst/>
            <a:rect l="l" t="t" r="r" b="b"/>
            <a:pathLst>
              <a:path w="1137194" h="1759729">
                <a:moveTo>
                  <a:pt x="954617" y="0"/>
                </a:moveTo>
                <a:cubicBezTo>
                  <a:pt x="1017088" y="0"/>
                  <a:pt x="1078157" y="6001"/>
                  <a:pt x="1137194" y="17897"/>
                </a:cubicBezTo>
                <a:lnTo>
                  <a:pt x="1137194" y="1759729"/>
                </a:lnTo>
                <a:lnTo>
                  <a:pt x="443151" y="1759729"/>
                </a:lnTo>
                <a:cubicBezTo>
                  <a:pt x="176544" y="1591075"/>
                  <a:pt x="0" y="1293463"/>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7" name="Oval 136"/>
          <p:cNvSpPr>
            <a:spLocks noChangeAspect="1"/>
          </p:cNvSpPr>
          <p:nvPr/>
        </p:nvSpPr>
        <p:spPr>
          <a:xfrm>
            <a:off x="6661711" y="4362912"/>
            <a:ext cx="1909233" cy="1909233"/>
          </a:xfrm>
          <a:prstGeom prst="ellipse">
            <a:avLst/>
          </a:prstGeom>
          <a:solidFill>
            <a:schemeClr val="tx2">
              <a:lumMod val="75000"/>
              <a:alpha val="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8" name="Oval 137"/>
          <p:cNvSpPr>
            <a:spLocks noChangeAspect="1"/>
          </p:cNvSpPr>
          <p:nvPr/>
        </p:nvSpPr>
        <p:spPr>
          <a:xfrm>
            <a:off x="-69625" y="4948766"/>
            <a:ext cx="1353860" cy="1909234"/>
          </a:xfrm>
          <a:custGeom>
            <a:avLst/>
            <a:gdLst/>
            <a:ahLst/>
            <a:cxnLst/>
            <a:rect l="l" t="t" r="r" b="b"/>
            <a:pathLst>
              <a:path w="1353860" h="1909234">
                <a:moveTo>
                  <a:pt x="399243" y="0"/>
                </a:moveTo>
                <a:cubicBezTo>
                  <a:pt x="926463" y="0"/>
                  <a:pt x="1353860" y="427397"/>
                  <a:pt x="1353860" y="954617"/>
                </a:cubicBezTo>
                <a:cubicBezTo>
                  <a:pt x="1353860" y="1481837"/>
                  <a:pt x="926463" y="1909234"/>
                  <a:pt x="399243" y="1909234"/>
                </a:cubicBezTo>
                <a:cubicBezTo>
                  <a:pt x="256544" y="1909234"/>
                  <a:pt x="121158" y="1877924"/>
                  <a:pt x="0" y="1820890"/>
                </a:cubicBezTo>
                <a:lnTo>
                  <a:pt x="0" y="88345"/>
                </a:lnTo>
                <a:cubicBezTo>
                  <a:pt x="121158" y="31311"/>
                  <a:pt x="256544" y="0"/>
                  <a:pt x="399243"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9" name="Oval 138"/>
          <p:cNvSpPr>
            <a:spLocks noChangeAspect="1"/>
          </p:cNvSpPr>
          <p:nvPr/>
        </p:nvSpPr>
        <p:spPr>
          <a:xfrm>
            <a:off x="708471" y="4790336"/>
            <a:ext cx="1909233" cy="1909233"/>
          </a:xfrm>
          <a:prstGeom prst="ellipse">
            <a:avLst/>
          </a:pr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0" name="Oval 139"/>
          <p:cNvSpPr>
            <a:spLocks noChangeAspect="1"/>
          </p:cNvSpPr>
          <p:nvPr/>
        </p:nvSpPr>
        <p:spPr>
          <a:xfrm>
            <a:off x="6117503" y="78398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1" name="Oval 140"/>
          <p:cNvSpPr>
            <a:spLocks noChangeAspect="1"/>
          </p:cNvSpPr>
          <p:nvPr/>
        </p:nvSpPr>
        <p:spPr>
          <a:xfrm>
            <a:off x="6459053" y="5140346"/>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18" name="Oval 117"/>
          <p:cNvSpPr>
            <a:spLocks noChangeAspect="1"/>
          </p:cNvSpPr>
          <p:nvPr/>
        </p:nvSpPr>
        <p:spPr>
          <a:xfrm>
            <a:off x="8398204" y="597861"/>
            <a:ext cx="793794" cy="1252918"/>
          </a:xfrm>
          <a:custGeom>
            <a:avLst/>
            <a:gdLst/>
            <a:ahLst/>
            <a:cxnLst/>
            <a:rect l="l" t="t" r="r" b="b"/>
            <a:pathLst>
              <a:path w="793794" h="1252918">
                <a:moveTo>
                  <a:pt x="626459" y="0"/>
                </a:moveTo>
                <a:cubicBezTo>
                  <a:pt x="684682" y="0"/>
                  <a:pt x="741049" y="7943"/>
                  <a:pt x="793794" y="25480"/>
                </a:cubicBezTo>
                <a:lnTo>
                  <a:pt x="793794" y="1227438"/>
                </a:lnTo>
                <a:cubicBezTo>
                  <a:pt x="741049" y="1244975"/>
                  <a:pt x="684682" y="1252918"/>
                  <a:pt x="626459" y="1252918"/>
                </a:cubicBezTo>
                <a:cubicBezTo>
                  <a:pt x="280475" y="1252918"/>
                  <a:pt x="0" y="972443"/>
                  <a:pt x="0" y="626459"/>
                </a:cubicBezTo>
                <a:cubicBezTo>
                  <a:pt x="0" y="280475"/>
                  <a:pt x="280475" y="0"/>
                  <a:pt x="626459"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9" name="Oval 118"/>
          <p:cNvSpPr>
            <a:spLocks noChangeAspect="1"/>
          </p:cNvSpPr>
          <p:nvPr/>
        </p:nvSpPr>
        <p:spPr>
          <a:xfrm>
            <a:off x="6350100" y="206512"/>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0" name="Oval 119"/>
          <p:cNvSpPr>
            <a:spLocks noChangeAspect="1"/>
          </p:cNvSpPr>
          <p:nvPr/>
        </p:nvSpPr>
        <p:spPr>
          <a:xfrm>
            <a:off x="6872127" y="1450645"/>
            <a:ext cx="1218253" cy="1218253"/>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1" name="Oval 120"/>
          <p:cNvSpPr>
            <a:spLocks noChangeAspect="1"/>
          </p:cNvSpPr>
          <p:nvPr/>
        </p:nvSpPr>
        <p:spPr>
          <a:xfrm>
            <a:off x="7219068" y="2049927"/>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2" name="Oval 121"/>
          <p:cNvSpPr>
            <a:spLocks noChangeAspect="1"/>
          </p:cNvSpPr>
          <p:nvPr/>
        </p:nvSpPr>
        <p:spPr>
          <a:xfrm>
            <a:off x="7749416" y="2661634"/>
            <a:ext cx="721308" cy="721308"/>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3" name="Oval 122"/>
          <p:cNvSpPr>
            <a:spLocks noChangeAspect="1"/>
          </p:cNvSpPr>
          <p:nvPr/>
        </p:nvSpPr>
        <p:spPr>
          <a:xfrm>
            <a:off x="685054" y="-100976"/>
            <a:ext cx="1193676" cy="697815"/>
          </a:xfrm>
          <a:custGeom>
            <a:avLst/>
            <a:gdLst/>
            <a:ahLst/>
            <a:cxnLst/>
            <a:rect l="l" t="t" r="r" b="b"/>
            <a:pathLst>
              <a:path w="1193676" h="697815">
                <a:moveTo>
                  <a:pt x="10179" y="0"/>
                </a:moveTo>
                <a:lnTo>
                  <a:pt x="1183497" y="0"/>
                </a:lnTo>
                <a:cubicBezTo>
                  <a:pt x="1190746" y="32633"/>
                  <a:pt x="1193676" y="66463"/>
                  <a:pt x="1193676" y="100977"/>
                </a:cubicBezTo>
                <a:cubicBezTo>
                  <a:pt x="1193676" y="430602"/>
                  <a:pt x="926463" y="697815"/>
                  <a:pt x="596838" y="697815"/>
                </a:cubicBezTo>
                <a:cubicBezTo>
                  <a:pt x="267213" y="697815"/>
                  <a:pt x="0" y="430602"/>
                  <a:pt x="0" y="100977"/>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4" name="Oval 123"/>
          <p:cNvSpPr>
            <a:spLocks noChangeAspect="1"/>
          </p:cNvSpPr>
          <p:nvPr/>
        </p:nvSpPr>
        <p:spPr>
          <a:xfrm>
            <a:off x="1502638" y="-100976"/>
            <a:ext cx="1029028" cy="459889"/>
          </a:xfrm>
          <a:custGeom>
            <a:avLst/>
            <a:gdLst/>
            <a:ahLst/>
            <a:cxnLst/>
            <a:rect l="l" t="t" r="r" b="b"/>
            <a:pathLst>
              <a:path w="1029028" h="459889">
                <a:moveTo>
                  <a:pt x="0" y="0"/>
                </a:moveTo>
                <a:lnTo>
                  <a:pt x="1029028" y="0"/>
                </a:lnTo>
                <a:cubicBezTo>
                  <a:pt x="1001386" y="259074"/>
                  <a:pt x="781401" y="459889"/>
                  <a:pt x="514514" y="459889"/>
                </a:cubicBezTo>
                <a:cubicBezTo>
                  <a:pt x="247627" y="459889"/>
                  <a:pt x="27642" y="259074"/>
                  <a:pt x="0"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5" name="Oval 124"/>
          <p:cNvSpPr>
            <a:spLocks noChangeAspect="1"/>
          </p:cNvSpPr>
          <p:nvPr/>
        </p:nvSpPr>
        <p:spPr>
          <a:xfrm>
            <a:off x="-69624" y="-100976"/>
            <a:ext cx="590263" cy="612289"/>
          </a:xfrm>
          <a:custGeom>
            <a:avLst/>
            <a:gdLst/>
            <a:ahLst/>
            <a:cxnLst/>
            <a:rect l="l" t="t" r="r" b="b"/>
            <a:pathLst>
              <a:path w="590263" h="612289">
                <a:moveTo>
                  <a:pt x="0" y="0"/>
                </a:moveTo>
                <a:lnTo>
                  <a:pt x="581024" y="0"/>
                </a:lnTo>
                <a:cubicBezTo>
                  <a:pt x="587493" y="29611"/>
                  <a:pt x="590263" y="60308"/>
                  <a:pt x="590263" y="91651"/>
                </a:cubicBezTo>
                <a:cubicBezTo>
                  <a:pt x="590263" y="379191"/>
                  <a:pt x="357165" y="612289"/>
                  <a:pt x="69625" y="612289"/>
                </a:cubicBezTo>
                <a:lnTo>
                  <a:pt x="0" y="605270"/>
                </a:ln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6" name="Oval 125"/>
          <p:cNvSpPr>
            <a:spLocks noChangeAspect="1"/>
          </p:cNvSpPr>
          <p:nvPr/>
        </p:nvSpPr>
        <p:spPr>
          <a:xfrm>
            <a:off x="277432" y="4321783"/>
            <a:ext cx="1396887" cy="1396887"/>
          </a:xfrm>
          <a:prstGeom prst="ellipse">
            <a:avLst/>
          </a:pr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7" name="Oval 126"/>
          <p:cNvSpPr>
            <a:spLocks noChangeAspect="1"/>
          </p:cNvSpPr>
          <p:nvPr/>
        </p:nvSpPr>
        <p:spPr>
          <a:xfrm>
            <a:off x="5792131" y="6489965"/>
            <a:ext cx="1115939" cy="443769"/>
          </a:xfrm>
          <a:custGeom>
            <a:avLst/>
            <a:gdLst/>
            <a:ahLst/>
            <a:cxnLst/>
            <a:rect l="l" t="t" r="r" b="b"/>
            <a:pathLst>
              <a:path w="1115939" h="443769">
                <a:moveTo>
                  <a:pt x="557969" y="0"/>
                </a:moveTo>
                <a:cubicBezTo>
                  <a:pt x="830120" y="0"/>
                  <a:pt x="1058049" y="189335"/>
                  <a:pt x="1115939" y="443769"/>
                </a:cubicBezTo>
                <a:lnTo>
                  <a:pt x="0" y="443769"/>
                </a:lnTo>
                <a:cubicBezTo>
                  <a:pt x="57889" y="189335"/>
                  <a:pt x="285818" y="0"/>
                  <a:pt x="55796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8" name="Oval 127"/>
          <p:cNvSpPr>
            <a:spLocks noChangeAspect="1"/>
          </p:cNvSpPr>
          <p:nvPr/>
        </p:nvSpPr>
        <p:spPr>
          <a:xfrm>
            <a:off x="6127999" y="6408840"/>
            <a:ext cx="1237019" cy="524894"/>
          </a:xfrm>
          <a:custGeom>
            <a:avLst/>
            <a:gdLst/>
            <a:ahLst/>
            <a:cxnLst/>
            <a:rect l="l" t="t" r="r" b="b"/>
            <a:pathLst>
              <a:path w="1237019" h="524894">
                <a:moveTo>
                  <a:pt x="618509" y="0"/>
                </a:moveTo>
                <a:cubicBezTo>
                  <a:pt x="930325" y="0"/>
                  <a:pt x="1189147" y="226891"/>
                  <a:pt x="1237019" y="524894"/>
                </a:cubicBezTo>
                <a:lnTo>
                  <a:pt x="0" y="524894"/>
                </a:lnTo>
                <a:cubicBezTo>
                  <a:pt x="47872" y="226891"/>
                  <a:pt x="306694" y="0"/>
                  <a:pt x="61850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9" name="Oval 128"/>
          <p:cNvSpPr>
            <a:spLocks noChangeAspect="1"/>
          </p:cNvSpPr>
          <p:nvPr/>
        </p:nvSpPr>
        <p:spPr>
          <a:xfrm>
            <a:off x="7577655" y="6408841"/>
            <a:ext cx="1211408" cy="524893"/>
          </a:xfrm>
          <a:custGeom>
            <a:avLst/>
            <a:gdLst/>
            <a:ahLst/>
            <a:cxnLst/>
            <a:rect l="l" t="t" r="r" b="b"/>
            <a:pathLst>
              <a:path w="1211408" h="524893">
                <a:moveTo>
                  <a:pt x="605704" y="0"/>
                </a:moveTo>
                <a:cubicBezTo>
                  <a:pt x="914574" y="0"/>
                  <a:pt x="1170243" y="227782"/>
                  <a:pt x="1211408" y="524893"/>
                </a:cubicBezTo>
                <a:lnTo>
                  <a:pt x="0" y="524893"/>
                </a:lnTo>
                <a:cubicBezTo>
                  <a:pt x="41165" y="227782"/>
                  <a:pt x="296834" y="0"/>
                  <a:pt x="605704"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7" name="Oval 96"/>
          <p:cNvSpPr>
            <a:spLocks noChangeAspect="1"/>
          </p:cNvSpPr>
          <p:nvPr/>
        </p:nvSpPr>
        <p:spPr>
          <a:xfrm>
            <a:off x="11073" y="4941986"/>
            <a:ext cx="611230" cy="61123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8" name="Oval 97"/>
          <p:cNvSpPr>
            <a:spLocks noChangeAspect="1"/>
          </p:cNvSpPr>
          <p:nvPr/>
        </p:nvSpPr>
        <p:spPr>
          <a:xfrm>
            <a:off x="-69625" y="6172569"/>
            <a:ext cx="778097" cy="750322"/>
          </a:xfrm>
          <a:custGeom>
            <a:avLst/>
            <a:gdLst/>
            <a:ahLst/>
            <a:cxnLst/>
            <a:rect l="l" t="t" r="r" b="b"/>
            <a:pathLst>
              <a:path w="778097" h="750322">
                <a:moveTo>
                  <a:pt x="261411" y="0"/>
                </a:moveTo>
                <a:cubicBezTo>
                  <a:pt x="546769" y="0"/>
                  <a:pt x="778097" y="231328"/>
                  <a:pt x="778097" y="516686"/>
                </a:cubicBezTo>
                <a:cubicBezTo>
                  <a:pt x="778097" y="601179"/>
                  <a:pt x="757816" y="680934"/>
                  <a:pt x="719843" y="750322"/>
                </a:cubicBezTo>
                <a:lnTo>
                  <a:pt x="0" y="750322"/>
                </a:lnTo>
                <a:lnTo>
                  <a:pt x="0" y="73330"/>
                </a:lnTo>
                <a:cubicBezTo>
                  <a:pt x="75863" y="26083"/>
                  <a:pt x="165591" y="0"/>
                  <a:pt x="261411"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9" name="Oval 98"/>
          <p:cNvSpPr>
            <a:spLocks noChangeAspect="1"/>
          </p:cNvSpPr>
          <p:nvPr/>
        </p:nvSpPr>
        <p:spPr>
          <a:xfrm>
            <a:off x="-69625" y="5158575"/>
            <a:ext cx="563524" cy="897560"/>
          </a:xfrm>
          <a:custGeom>
            <a:avLst/>
            <a:gdLst/>
            <a:ahLst/>
            <a:cxnLst/>
            <a:rect l="l" t="t" r="r" b="b"/>
            <a:pathLst>
              <a:path w="563524" h="897560">
                <a:moveTo>
                  <a:pt x="114744" y="0"/>
                </a:moveTo>
                <a:cubicBezTo>
                  <a:pt x="362598" y="0"/>
                  <a:pt x="563524" y="200926"/>
                  <a:pt x="563524" y="448780"/>
                </a:cubicBezTo>
                <a:cubicBezTo>
                  <a:pt x="563524" y="696634"/>
                  <a:pt x="362598" y="897560"/>
                  <a:pt x="114744" y="897560"/>
                </a:cubicBezTo>
                <a:cubicBezTo>
                  <a:pt x="74918" y="897560"/>
                  <a:pt x="36304" y="892373"/>
                  <a:pt x="0" y="880900"/>
                </a:cubicBezTo>
                <a:lnTo>
                  <a:pt x="0" y="16661"/>
                </a:lnTo>
                <a:cubicBezTo>
                  <a:pt x="36304" y="5188"/>
                  <a:pt x="74918" y="0"/>
                  <a:pt x="114744"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0" name="Oval 99"/>
          <p:cNvSpPr>
            <a:spLocks noChangeAspect="1"/>
          </p:cNvSpPr>
          <p:nvPr/>
        </p:nvSpPr>
        <p:spPr>
          <a:xfrm>
            <a:off x="-25758" y="482386"/>
            <a:ext cx="598416" cy="905704"/>
          </a:xfrm>
          <a:custGeom>
            <a:avLst/>
            <a:gdLst/>
            <a:ahLst/>
            <a:cxnLst/>
            <a:rect l="l" t="t" r="r" b="b"/>
            <a:pathLst>
              <a:path w="598416" h="905704">
                <a:moveTo>
                  <a:pt x="145564" y="0"/>
                </a:moveTo>
                <a:cubicBezTo>
                  <a:pt x="395667" y="0"/>
                  <a:pt x="598416" y="202749"/>
                  <a:pt x="598416" y="452852"/>
                </a:cubicBezTo>
                <a:cubicBezTo>
                  <a:pt x="598416" y="702955"/>
                  <a:pt x="395667" y="905704"/>
                  <a:pt x="145564" y="905704"/>
                </a:cubicBezTo>
                <a:cubicBezTo>
                  <a:pt x="94398" y="905704"/>
                  <a:pt x="45214" y="897218"/>
                  <a:pt x="0" y="879648"/>
                </a:cubicBezTo>
                <a:lnTo>
                  <a:pt x="0" y="26056"/>
                </a:lnTo>
                <a:cubicBezTo>
                  <a:pt x="45214" y="8486"/>
                  <a:pt x="94398" y="0"/>
                  <a:pt x="145564" y="0"/>
                </a:cubicBezTo>
                <a:close/>
              </a:path>
            </a:pathLst>
          </a:cu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1" name="Oval 100"/>
          <p:cNvSpPr>
            <a:spLocks noChangeAspect="1"/>
          </p:cNvSpPr>
          <p:nvPr/>
        </p:nvSpPr>
        <p:spPr>
          <a:xfrm>
            <a:off x="474208" y="836793"/>
            <a:ext cx="910817" cy="910817"/>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2" name="Oval 101"/>
          <p:cNvSpPr>
            <a:spLocks noChangeAspect="1"/>
          </p:cNvSpPr>
          <p:nvPr/>
        </p:nvSpPr>
        <p:spPr>
          <a:xfrm>
            <a:off x="319223" y="1452260"/>
            <a:ext cx="772993" cy="772993"/>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3" name="Oval 102"/>
          <p:cNvSpPr>
            <a:spLocks noChangeAspect="1"/>
          </p:cNvSpPr>
          <p:nvPr/>
        </p:nvSpPr>
        <p:spPr>
          <a:xfrm>
            <a:off x="371257" y="1886983"/>
            <a:ext cx="610366" cy="610366"/>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4" name="Oval 103"/>
          <p:cNvSpPr>
            <a:spLocks noChangeAspect="1"/>
          </p:cNvSpPr>
          <p:nvPr/>
        </p:nvSpPr>
        <p:spPr>
          <a:xfrm>
            <a:off x="154676" y="1919682"/>
            <a:ext cx="521764" cy="52176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5" name="Oval 104"/>
          <p:cNvSpPr>
            <a:spLocks noChangeAspect="1"/>
          </p:cNvSpPr>
          <p:nvPr/>
        </p:nvSpPr>
        <p:spPr>
          <a:xfrm>
            <a:off x="7302517" y="-61709"/>
            <a:ext cx="910818" cy="750833"/>
          </a:xfrm>
          <a:custGeom>
            <a:avLst/>
            <a:gdLst/>
            <a:ahLst/>
            <a:cxnLst/>
            <a:rect l="l" t="t" r="r" b="b"/>
            <a:pathLst>
              <a:path w="910818" h="750833">
                <a:moveTo>
                  <a:pt x="111441" y="0"/>
                </a:moveTo>
                <a:lnTo>
                  <a:pt x="799378" y="0"/>
                </a:lnTo>
                <a:cubicBezTo>
                  <a:pt x="869408" y="78400"/>
                  <a:pt x="910818" y="182076"/>
                  <a:pt x="910818" y="295424"/>
                </a:cubicBezTo>
                <a:cubicBezTo>
                  <a:pt x="910818" y="546939"/>
                  <a:pt x="706924" y="750833"/>
                  <a:pt x="455409" y="750833"/>
                </a:cubicBezTo>
                <a:cubicBezTo>
                  <a:pt x="203894" y="750833"/>
                  <a:pt x="0" y="546939"/>
                  <a:pt x="0" y="295424"/>
                </a:cubicBezTo>
                <a:cubicBezTo>
                  <a:pt x="0" y="182076"/>
                  <a:pt x="41410" y="78400"/>
                  <a:pt x="111441"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6" name="Oval 105"/>
          <p:cNvSpPr>
            <a:spLocks noChangeAspect="1"/>
          </p:cNvSpPr>
          <p:nvPr/>
        </p:nvSpPr>
        <p:spPr>
          <a:xfrm>
            <a:off x="8718124" y="-61709"/>
            <a:ext cx="473874" cy="613011"/>
          </a:xfrm>
          <a:custGeom>
            <a:avLst/>
            <a:gdLst/>
            <a:ahLst/>
            <a:cxnLst/>
            <a:rect l="l" t="t" r="r" b="b"/>
            <a:pathLst>
              <a:path w="473874" h="613011">
                <a:moveTo>
                  <a:pt x="29684" y="0"/>
                </a:moveTo>
                <a:lnTo>
                  <a:pt x="473874" y="0"/>
                </a:lnTo>
                <a:lnTo>
                  <a:pt x="473874" y="611150"/>
                </a:lnTo>
                <a:cubicBezTo>
                  <a:pt x="467789" y="612887"/>
                  <a:pt x="461614" y="613011"/>
                  <a:pt x="455409" y="613011"/>
                </a:cubicBezTo>
                <a:cubicBezTo>
                  <a:pt x="203894" y="613011"/>
                  <a:pt x="0" y="409117"/>
                  <a:pt x="0" y="157602"/>
                </a:cubicBezTo>
                <a:cubicBezTo>
                  <a:pt x="0" y="101995"/>
                  <a:pt x="9966" y="48716"/>
                  <a:pt x="29684"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7" name="Oval 106"/>
          <p:cNvSpPr>
            <a:spLocks noChangeAspect="1"/>
          </p:cNvSpPr>
          <p:nvPr/>
        </p:nvSpPr>
        <p:spPr>
          <a:xfrm>
            <a:off x="7748238" y="282933"/>
            <a:ext cx="1128521" cy="1128521"/>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8" name="Oval 107"/>
          <p:cNvSpPr>
            <a:spLocks noChangeAspect="1"/>
          </p:cNvSpPr>
          <p:nvPr/>
        </p:nvSpPr>
        <p:spPr>
          <a:xfrm>
            <a:off x="8914718" y="749603"/>
            <a:ext cx="277280" cy="907992"/>
          </a:xfrm>
          <a:custGeom>
            <a:avLst/>
            <a:gdLst/>
            <a:ahLst/>
            <a:cxnLst/>
            <a:rect l="l" t="t" r="r" b="b"/>
            <a:pathLst>
              <a:path w="277280" h="907992">
                <a:moveTo>
                  <a:pt x="277280" y="0"/>
                </a:moveTo>
                <a:lnTo>
                  <a:pt x="277280" y="907992"/>
                </a:lnTo>
                <a:cubicBezTo>
                  <a:pt x="112021" y="824131"/>
                  <a:pt x="0" y="652146"/>
                  <a:pt x="0" y="453996"/>
                </a:cubicBezTo>
                <a:cubicBezTo>
                  <a:pt x="0" y="255847"/>
                  <a:pt x="112021" y="83861"/>
                  <a:pt x="277280"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9" name="Oval 108"/>
          <p:cNvSpPr>
            <a:spLocks noChangeAspect="1"/>
          </p:cNvSpPr>
          <p:nvPr/>
        </p:nvSpPr>
        <p:spPr>
          <a:xfrm>
            <a:off x="7590871" y="728498"/>
            <a:ext cx="969734" cy="96973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0" name="Oval 109"/>
          <p:cNvSpPr>
            <a:spLocks noChangeAspect="1"/>
          </p:cNvSpPr>
          <p:nvPr/>
        </p:nvSpPr>
        <p:spPr>
          <a:xfrm>
            <a:off x="7470041" y="1326476"/>
            <a:ext cx="608190" cy="608190"/>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1" name="Oval 110"/>
          <p:cNvSpPr>
            <a:spLocks noChangeAspect="1"/>
          </p:cNvSpPr>
          <p:nvPr/>
        </p:nvSpPr>
        <p:spPr>
          <a:xfrm>
            <a:off x="7629941" y="5611427"/>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2" name="Oval 111"/>
          <p:cNvSpPr>
            <a:spLocks noChangeAspect="1"/>
          </p:cNvSpPr>
          <p:nvPr/>
        </p:nvSpPr>
        <p:spPr>
          <a:xfrm>
            <a:off x="6972882" y="5242254"/>
            <a:ext cx="738345" cy="7383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3" name="Oval 112"/>
          <p:cNvSpPr>
            <a:spLocks noChangeAspect="1"/>
          </p:cNvSpPr>
          <p:nvPr/>
        </p:nvSpPr>
        <p:spPr>
          <a:xfrm>
            <a:off x="7494454" y="4928166"/>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4" name="Oval 113"/>
          <p:cNvSpPr>
            <a:spLocks noChangeAspect="1"/>
          </p:cNvSpPr>
          <p:nvPr/>
        </p:nvSpPr>
        <p:spPr>
          <a:xfrm>
            <a:off x="8229034" y="5666511"/>
            <a:ext cx="605634" cy="605634"/>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5" name="Oval 114"/>
          <p:cNvSpPr>
            <a:spLocks noChangeAspect="1"/>
          </p:cNvSpPr>
          <p:nvPr/>
        </p:nvSpPr>
        <p:spPr>
          <a:xfrm>
            <a:off x="8078231" y="4097842"/>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6" name="Oval 115"/>
          <p:cNvSpPr>
            <a:spLocks noChangeAspect="1"/>
          </p:cNvSpPr>
          <p:nvPr/>
        </p:nvSpPr>
        <p:spPr>
          <a:xfrm>
            <a:off x="8411816" y="5057878"/>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7" name="Oval 116"/>
          <p:cNvSpPr>
            <a:spLocks noChangeAspect="1"/>
          </p:cNvSpPr>
          <p:nvPr/>
        </p:nvSpPr>
        <p:spPr>
          <a:xfrm>
            <a:off x="8688590" y="4790335"/>
            <a:ext cx="503408" cy="553550"/>
          </a:xfrm>
          <a:custGeom>
            <a:avLst/>
            <a:gdLst/>
            <a:ahLst/>
            <a:cxnLst/>
            <a:rect l="l" t="t" r="r" b="b"/>
            <a:pathLst>
              <a:path w="503408" h="553550">
                <a:moveTo>
                  <a:pt x="276775" y="0"/>
                </a:moveTo>
                <a:cubicBezTo>
                  <a:pt x="370698" y="0"/>
                  <a:pt x="453694" y="46784"/>
                  <a:pt x="503408" y="118545"/>
                </a:cubicBezTo>
                <a:lnTo>
                  <a:pt x="503408" y="435005"/>
                </a:lnTo>
                <a:cubicBezTo>
                  <a:pt x="453694" y="506767"/>
                  <a:pt x="370698" y="553550"/>
                  <a:pt x="276775" y="553550"/>
                </a:cubicBezTo>
                <a:cubicBezTo>
                  <a:pt x="123916" y="553550"/>
                  <a:pt x="0" y="429634"/>
                  <a:pt x="0" y="276775"/>
                </a:cubicBezTo>
                <a:cubicBezTo>
                  <a:pt x="0" y="123916"/>
                  <a:pt x="123916" y="0"/>
                  <a:pt x="276775"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tint val="75000"/>
                  </a:schemeClr>
                </a:solidFill>
              </a:defRPr>
            </a:lvl1pPr>
          </a:lstStyle>
          <a:p>
            <a:fld id="{5D9450E9-5F01-4B4A-94EF-3BD4138DA15A}" type="datetimeFigureOut">
              <a:rPr lang="be-BY" smtClean="0"/>
              <a:pPr/>
              <a:t>28.08.2014</a:t>
            </a:fld>
            <a:endParaRPr lang="be-BY"/>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tint val="75000"/>
                  </a:schemeClr>
                </a:solidFill>
              </a:defRPr>
            </a:lvl1pPr>
          </a:lstStyle>
          <a:p>
            <a:endParaRPr lang="be-BY"/>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tint val="75000"/>
                  </a:schemeClr>
                </a:solidFill>
              </a:defRPr>
            </a:lvl1pPr>
          </a:lstStyle>
          <a:p>
            <a:fld id="{2A98211F-85F2-4415-85A9-43C87CDDC77F}" type="slidenum">
              <a:rPr lang="be-BY" smtClean="0"/>
              <a:pPr/>
              <a:t>‹#›</a:t>
            </a:fld>
            <a:endParaRPr lang="be-BY"/>
          </a:p>
        </p:txBody>
      </p:sp>
      <p:sp>
        <p:nvSpPr>
          <p:cNvPr id="55" name="Oval 54"/>
          <p:cNvSpPr>
            <a:spLocks noChangeAspect="1"/>
          </p:cNvSpPr>
          <p:nvPr/>
        </p:nvSpPr>
        <p:spPr>
          <a:xfrm>
            <a:off x="1583172" y="5454223"/>
            <a:ext cx="1909234" cy="1468668"/>
          </a:xfrm>
          <a:custGeom>
            <a:avLst/>
            <a:gdLst/>
            <a:ahLst/>
            <a:cxnLst/>
            <a:rect l="l" t="t" r="r" b="b"/>
            <a:pathLst>
              <a:path w="1909234" h="1468668">
                <a:moveTo>
                  <a:pt x="954617" y="0"/>
                </a:moveTo>
                <a:cubicBezTo>
                  <a:pt x="1481837" y="0"/>
                  <a:pt x="1909234" y="427397"/>
                  <a:pt x="1909234" y="954617"/>
                </a:cubicBezTo>
                <a:cubicBezTo>
                  <a:pt x="1909234" y="1144075"/>
                  <a:pt x="1854043" y="1320642"/>
                  <a:pt x="1758159" y="1468668"/>
                </a:cubicBezTo>
                <a:lnTo>
                  <a:pt x="151075" y="1468668"/>
                </a:lnTo>
                <a:cubicBezTo>
                  <a:pt x="55192" y="1320642"/>
                  <a:pt x="0" y="1144075"/>
                  <a:pt x="0" y="954617"/>
                </a:cubicBezTo>
                <a:cubicBezTo>
                  <a:pt x="0" y="427397"/>
                  <a:pt x="427397" y="0"/>
                  <a:pt x="954617"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7" name="Oval 56"/>
          <p:cNvSpPr>
            <a:spLocks noChangeAspect="1"/>
          </p:cNvSpPr>
          <p:nvPr/>
        </p:nvSpPr>
        <p:spPr>
          <a:xfrm>
            <a:off x="8570944" y="3382942"/>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8" name="Oval 57"/>
          <p:cNvSpPr>
            <a:spLocks noChangeAspect="1"/>
          </p:cNvSpPr>
          <p:nvPr/>
        </p:nvSpPr>
        <p:spPr>
          <a:xfrm>
            <a:off x="8398204" y="35360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9" name="Oval 58"/>
          <p:cNvSpPr>
            <a:spLocks noChangeAspect="1"/>
          </p:cNvSpPr>
          <p:nvPr/>
        </p:nvSpPr>
        <p:spPr>
          <a:xfrm>
            <a:off x="8608408" y="36884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0" name="Oval 59"/>
          <p:cNvSpPr>
            <a:spLocks noChangeAspect="1"/>
          </p:cNvSpPr>
          <p:nvPr/>
        </p:nvSpPr>
        <p:spPr>
          <a:xfrm>
            <a:off x="154676" y="2698928"/>
            <a:ext cx="467627" cy="467627"/>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1" name="Oval 60"/>
          <p:cNvSpPr>
            <a:spLocks noChangeAspect="1"/>
          </p:cNvSpPr>
          <p:nvPr/>
        </p:nvSpPr>
        <p:spPr>
          <a:xfrm>
            <a:off x="474208" y="3166555"/>
            <a:ext cx="458770" cy="45877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2" name="Oval 61"/>
          <p:cNvSpPr>
            <a:spLocks noChangeAspect="1"/>
          </p:cNvSpPr>
          <p:nvPr/>
        </p:nvSpPr>
        <p:spPr>
          <a:xfrm>
            <a:off x="270258" y="3382942"/>
            <a:ext cx="352045" cy="3520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3" name="Oval 62"/>
          <p:cNvSpPr>
            <a:spLocks noChangeAspect="1"/>
          </p:cNvSpPr>
          <p:nvPr/>
        </p:nvSpPr>
        <p:spPr>
          <a:xfrm>
            <a:off x="-86601" y="2581479"/>
            <a:ext cx="1360441" cy="1909234"/>
          </a:xfrm>
          <a:custGeom>
            <a:avLst/>
            <a:gdLst/>
            <a:ahLst/>
            <a:cxnLst/>
            <a:rect l="l" t="t" r="r" b="b"/>
            <a:pathLst>
              <a:path w="1360441" h="1909234">
                <a:moveTo>
                  <a:pt x="405824" y="0"/>
                </a:moveTo>
                <a:cubicBezTo>
                  <a:pt x="933044" y="0"/>
                  <a:pt x="1360441" y="427397"/>
                  <a:pt x="1360441" y="954617"/>
                </a:cubicBezTo>
                <a:cubicBezTo>
                  <a:pt x="1360441" y="1481837"/>
                  <a:pt x="933044" y="1909234"/>
                  <a:pt x="405824" y="1909234"/>
                </a:cubicBezTo>
                <a:cubicBezTo>
                  <a:pt x="260527" y="1909234"/>
                  <a:pt x="122812" y="1876773"/>
                  <a:pt x="0" y="1817719"/>
                </a:cubicBezTo>
                <a:lnTo>
                  <a:pt x="0" y="91515"/>
                </a:lnTo>
                <a:cubicBezTo>
                  <a:pt x="122812" y="32461"/>
                  <a:pt x="260527" y="0"/>
                  <a:pt x="405824"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64" name="Oval 63"/>
          <p:cNvSpPr>
            <a:spLocks noChangeAspect="1"/>
          </p:cNvSpPr>
          <p:nvPr/>
        </p:nvSpPr>
        <p:spPr>
          <a:xfrm>
            <a:off x="6173123" y="2395416"/>
            <a:ext cx="1218253" cy="1218253"/>
          </a:xfrm>
          <a:prstGeom prst="ellipse">
            <a:avLst/>
          </a:prstGeom>
          <a:solidFill>
            <a:schemeClr val="tx2">
              <a:lumMod val="75000"/>
              <a:alpha val="10000"/>
            </a:schemeClr>
          </a:solidFill>
          <a:ln w="177800" cap="rnd" cmpd="sng" algn="ctr">
            <a:solidFill>
              <a:schemeClr val="tx2">
                <a:lumMod val="60000"/>
                <a:lumOff val="40000"/>
                <a:alpha val="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timing>
    <p:tnLst>
      <p:par>
        <p:cTn id="1" dur="indefinite" restart="never" nodeType="tmRoot"/>
      </p:par>
    </p:tnLst>
  </p:timing>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8" Type="http://schemas.openxmlformats.org/officeDocument/2006/relationships/hyperlink" Target="http://forum.yar-genealogy.ru/lofiversion/index.php?t1685.html" TargetMode="External"/><Relationship Id="rId3" Type="http://schemas.openxmlformats.org/officeDocument/2006/relationships/hyperlink" Target="http://referatnatemy.ru/2011/01/zhiznennij-put--nekrasova.html" TargetMode="External"/><Relationship Id="rId7" Type="http://schemas.openxmlformats.org/officeDocument/2006/relationships/hyperlink" Target="http://ru.wikipedia.org/wiki/%CA%EE%F0%EE%E1%F3%F8%EA%E0" TargetMode="External"/><Relationship Id="rId2" Type="http://schemas.openxmlformats.org/officeDocument/2006/relationships/hyperlink" Target="http://gekan.gitivi.com/Profile/View/3834-10009027" TargetMode="External"/><Relationship Id="rId1" Type="http://schemas.openxmlformats.org/officeDocument/2006/relationships/slideLayout" Target="../slideLayouts/slideLayout1.xml"/><Relationship Id="rId6" Type="http://schemas.openxmlformats.org/officeDocument/2006/relationships/hyperlink" Target="http://g-egorov.livejournal.com/4779.html" TargetMode="External"/><Relationship Id="rId5" Type="http://schemas.openxmlformats.org/officeDocument/2006/relationships/hyperlink" Target="http://www.liveinternet.ru/users/2800855/post174712241/" TargetMode="External"/><Relationship Id="rId4" Type="http://schemas.openxmlformats.org/officeDocument/2006/relationships/hyperlink" Target="http://ru.wikipedia.org/wiki/&#1055;&#1072;&#1084;&#1103;&#1090;&#1085;&#1080;&#1082;_&#1053;&#1077;&#1082;&#1088;&#1072;&#1089;&#1086;&#1074;&#1091;"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audio" Target="file:///G:\1%20&#1053;&#1072;&#1076;&#1077;&#1078;&#1076;&#1072;%20&#1050;&#1072;&#1076;&#1099;&#1096;&#1077;&#1074;&#1072;%20-%20&#1054;&#1081;,&#1087;&#1086;&#1083;&#1085;&#1099;&#1084;%20&#1087;&#1086;&#1083;&#1085;&#1072;%20&#1082;&#1086;&#1088;&#1086;&#1073;&#1091;&#1096;&#1082;&#1072;%20(mp3ostrov.com).mp3"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09442" y="548681"/>
            <a:ext cx="7117180" cy="2376263"/>
          </a:xfrm>
        </p:spPr>
        <p:txBody>
          <a:bodyPr/>
          <a:lstStyle/>
          <a:p>
            <a:pPr algn="ctr"/>
            <a:r>
              <a:rPr lang="ru-RU"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egoe Print" pitchFamily="2" charset="0"/>
              </a:rPr>
              <a:t>Воспоминания о Некрасове</a:t>
            </a:r>
            <a:endParaRPr lang="be-BY" sz="7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egoe Print" pitchFamily="2" charset="0"/>
            </a:endParaRPr>
          </a:p>
        </p:txBody>
      </p:sp>
    </p:spTree>
    <p:extLst>
      <p:ext uri="{BB962C8B-B14F-4D97-AF65-F5344CB8AC3E}">
        <p14:creationId xmlns:p14="http://schemas.microsoft.com/office/powerpoint/2010/main" val="129797154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body" sz="half" idx="2"/>
          </p:nvPr>
        </p:nvSpPr>
        <p:spPr>
          <a:xfrm>
            <a:off x="251458" y="404664"/>
            <a:ext cx="8641084" cy="6192688"/>
          </a:xfrm>
        </p:spPr>
        <p:style>
          <a:lnRef idx="2">
            <a:schemeClr val="accent6"/>
          </a:lnRef>
          <a:fillRef idx="1">
            <a:schemeClr val="lt1"/>
          </a:fillRef>
          <a:effectRef idx="0">
            <a:schemeClr val="accent6"/>
          </a:effectRef>
          <a:fontRef idx="minor">
            <a:schemeClr val="dk1"/>
          </a:fontRef>
        </p:style>
        <p:txBody>
          <a:bodyPr>
            <a:normAutofit fontScale="92500" lnSpcReduction="10000"/>
            <a:scene3d>
              <a:camera prst="orthographicFront"/>
              <a:lightRig rig="balanced" dir="t">
                <a:rot lat="0" lon="0" rev="2100000"/>
              </a:lightRig>
            </a:scene3d>
            <a:sp3d extrusionH="57150" prstMaterial="metal">
              <a:bevelT w="38100" h="25400"/>
              <a:contourClr>
                <a:schemeClr val="bg2"/>
              </a:contourClr>
            </a:sp3d>
          </a:bodyPr>
          <a:lstStyle/>
          <a:p>
            <a:pPr>
              <a:lnSpc>
                <a:spcPct val="115000"/>
              </a:lnSpc>
              <a:spcAft>
                <a:spcPts val="0"/>
              </a:spcAft>
            </a:pPr>
            <a:r>
              <a:rPr lang="ru-RU" sz="1800" b="1" dirty="0" smtClean="0">
                <a:ln w="50800"/>
                <a:solidFill>
                  <a:schemeClr val="bg1">
                    <a:shade val="50000"/>
                  </a:schemeClr>
                </a:solidFill>
                <a:latin typeface="Segoe Print" pitchFamily="2" charset="0"/>
                <a:ea typeface="Calibri"/>
                <a:cs typeface="Times New Roman"/>
              </a:rPr>
              <a:t>«В чём </a:t>
            </a:r>
            <a:r>
              <a:rPr lang="ru-RU" sz="1800" b="1" dirty="0">
                <a:ln w="50800"/>
                <a:solidFill>
                  <a:schemeClr val="bg1">
                    <a:shade val="50000"/>
                  </a:schemeClr>
                </a:solidFill>
                <a:latin typeface="Segoe Print" pitchFamily="2" charset="0"/>
                <a:ea typeface="Calibri"/>
                <a:cs typeface="Times New Roman"/>
              </a:rPr>
              <a:t>другом у меня не хватает характера, а в картах я стоик! Не проиграюсь! Но теперь я играю с людьми, у которых нет длинных ногтей». </a:t>
            </a:r>
            <a:endParaRPr lang="ru-RU" sz="1800" b="1" dirty="0" smtClean="0">
              <a:ln w="50800"/>
              <a:solidFill>
                <a:schemeClr val="bg1">
                  <a:shade val="50000"/>
                </a:schemeClr>
              </a:solidFill>
              <a:latin typeface="Segoe Print" pitchFamily="2" charset="0"/>
              <a:ea typeface="Calibri"/>
              <a:cs typeface="Times New Roman"/>
            </a:endParaRPr>
          </a:p>
          <a:p>
            <a:pPr>
              <a:lnSpc>
                <a:spcPct val="115000"/>
              </a:lnSpc>
              <a:spcAft>
                <a:spcPts val="0"/>
              </a:spcAft>
            </a:pPr>
            <a:r>
              <a:rPr lang="ru-RU" sz="1800" b="1" dirty="0" smtClean="0">
                <a:ln w="50800"/>
                <a:solidFill>
                  <a:schemeClr val="bg1">
                    <a:shade val="50000"/>
                  </a:schemeClr>
                </a:solidFill>
                <a:latin typeface="Segoe Print" pitchFamily="2" charset="0"/>
                <a:ea typeface="Calibri"/>
                <a:cs typeface="Times New Roman"/>
              </a:rPr>
              <a:t>И </a:t>
            </a:r>
            <a:r>
              <a:rPr lang="ru-RU" sz="1800" b="1" dirty="0">
                <a:ln w="50800"/>
                <a:solidFill>
                  <a:schemeClr val="bg1">
                    <a:shade val="50000"/>
                  </a:schemeClr>
                </a:solidFill>
                <a:latin typeface="Segoe Print" pitchFamily="2" charset="0"/>
                <a:ea typeface="Calibri"/>
                <a:cs typeface="Times New Roman"/>
              </a:rPr>
              <a:t>это замечание было сделано не просто так, потому что в жизни Некрасова был поучительный случай. Однажды у поэта обедал беллетрист Афанасьев-Чужбинский, он славился своими ухоженными длинными ногтями. Этот человек обвел Николая Алексеевича вокруг пальца. Пока ставки были маленькими, знаменитый поэт выигрывал. Но как только он увеличил ставку до двадцати пяти рублей, удача отвернулась от него, и за один час игры Некрасов потерял тысячу рублей. Проверяя карты после игры, хозяин обнаружил, что все они помечены острым ногтем. После этого случая Некрасов никогда не играл с людьми, имеющими острые, длинные ногти</a:t>
            </a:r>
            <a:r>
              <a:rPr lang="ru-RU" sz="1800" b="1" dirty="0" smtClean="0">
                <a:ln w="50800"/>
                <a:solidFill>
                  <a:schemeClr val="bg1">
                    <a:shade val="50000"/>
                  </a:schemeClr>
                </a:solidFill>
                <a:latin typeface="Segoe Print" pitchFamily="2" charset="0"/>
                <a:ea typeface="Calibri"/>
                <a:cs typeface="Times New Roman"/>
              </a:rPr>
              <a:t>.</a:t>
            </a:r>
            <a:endParaRPr lang="be-BY" sz="1800" b="1" dirty="0">
              <a:ln w="50800"/>
              <a:solidFill>
                <a:schemeClr val="bg1">
                  <a:shade val="50000"/>
                </a:schemeClr>
              </a:solidFill>
              <a:latin typeface="Segoe Print" pitchFamily="2" charset="0"/>
              <a:ea typeface="Calibri"/>
              <a:cs typeface="Times New Roman"/>
            </a:endParaRPr>
          </a:p>
          <a:p>
            <a:pPr>
              <a:lnSpc>
                <a:spcPct val="115000"/>
              </a:lnSpc>
              <a:spcAft>
                <a:spcPts val="0"/>
              </a:spcAft>
            </a:pPr>
            <a:r>
              <a:rPr lang="ru-RU" sz="1800" b="1" dirty="0" smtClean="0">
                <a:ln w="50800"/>
                <a:solidFill>
                  <a:schemeClr val="bg1">
                    <a:shade val="50000"/>
                  </a:schemeClr>
                </a:solidFill>
                <a:latin typeface="Segoe Print" pitchFamily="2" charset="0"/>
                <a:ea typeface="Calibri"/>
                <a:cs typeface="Times New Roman"/>
              </a:rPr>
              <a:t>Некрасов </a:t>
            </a:r>
            <a:r>
              <a:rPr lang="ru-RU" sz="1800" b="1" dirty="0">
                <a:ln w="50800"/>
                <a:solidFill>
                  <a:schemeClr val="bg1">
                    <a:shade val="50000"/>
                  </a:schemeClr>
                </a:solidFill>
                <a:latin typeface="Segoe Print" pitchFamily="2" charset="0"/>
                <a:ea typeface="Calibri"/>
                <a:cs typeface="Times New Roman"/>
              </a:rPr>
              <a:t>ежегодно откладывал для игры до двадцати тысяч рублей, а затем, играя, увеличивал эту сумму в три раза. И только после этого начиналась большая игра. Но несмотря, ни на что, Николай Алексеевич обладал удивительной работоспособностью, и это позволяло ему жить на широкую ногу. Надо признать, что не только гонорары составляли его доход. Некрасов был удачливым игроком. Его выигрыши достигали до ста тысяч серебром. Заботясь о народном счастье, он никогда не упускал и своего.</a:t>
            </a:r>
            <a:endParaRPr lang="be-BY" sz="1600" b="1" dirty="0">
              <a:ln w="50800"/>
              <a:solidFill>
                <a:schemeClr val="bg1">
                  <a:shade val="50000"/>
                </a:schemeClr>
              </a:solidFill>
              <a:latin typeface="Segoe Print" pitchFamily="2" charset="0"/>
              <a:ea typeface="Calibri"/>
              <a:cs typeface="Times New Roman"/>
            </a:endParaRPr>
          </a:p>
          <a:p>
            <a:pPr>
              <a:lnSpc>
                <a:spcPct val="115000"/>
              </a:lnSpc>
              <a:spcAft>
                <a:spcPts val="0"/>
              </a:spcAft>
            </a:pPr>
            <a:r>
              <a:rPr lang="ru-RU" sz="1400" b="1" dirty="0">
                <a:ln w="50800"/>
                <a:solidFill>
                  <a:schemeClr val="bg1">
                    <a:shade val="50000"/>
                  </a:schemeClr>
                </a:solidFill>
                <a:latin typeface="Calibri"/>
                <a:ea typeface="Calibri"/>
                <a:cs typeface="Times New Roman"/>
              </a:rPr>
              <a:t> </a:t>
            </a:r>
            <a:endParaRPr lang="be-BY" sz="1300" b="1" dirty="0">
              <a:ln w="50800"/>
              <a:solidFill>
                <a:schemeClr val="bg1">
                  <a:shade val="50000"/>
                </a:schemeClr>
              </a:solidFill>
              <a:latin typeface="Calibri"/>
              <a:ea typeface="Calibri"/>
              <a:cs typeface="Times New Roman"/>
            </a:endParaRPr>
          </a:p>
          <a:p>
            <a:endParaRPr lang="be-BY" b="1" dirty="0">
              <a:ln w="50800"/>
              <a:solidFill>
                <a:schemeClr val="bg1">
                  <a:shade val="50000"/>
                </a:schemeClr>
              </a:solidFill>
            </a:endParaRPr>
          </a:p>
        </p:txBody>
      </p:sp>
    </p:spTree>
    <p:extLst>
      <p:ext uri="{BB962C8B-B14F-4D97-AF65-F5344CB8AC3E}">
        <p14:creationId xmlns:p14="http://schemas.microsoft.com/office/powerpoint/2010/main" val="1981542523"/>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611560" y="548680"/>
            <a:ext cx="7920880" cy="5616623"/>
          </a:xfrm>
        </p:spPr>
        <p:style>
          <a:lnRef idx="2">
            <a:schemeClr val="accent6"/>
          </a:lnRef>
          <a:fillRef idx="1">
            <a:schemeClr val="lt1"/>
          </a:fillRef>
          <a:effectRef idx="0">
            <a:schemeClr val="accent6"/>
          </a:effectRef>
          <a:fontRef idx="minor">
            <a:schemeClr val="dk1"/>
          </a:fontRef>
        </p:style>
        <p:txBody>
          <a:bodyPr>
            <a:normAutofit fontScale="92500" lnSpcReduction="10000"/>
            <a:scene3d>
              <a:camera prst="orthographicFront"/>
              <a:lightRig rig="balanced" dir="t">
                <a:rot lat="0" lon="0" rev="2100000"/>
              </a:lightRig>
            </a:scene3d>
            <a:sp3d extrusionH="57150" prstMaterial="metal">
              <a:bevelT w="38100" h="25400"/>
              <a:contourClr>
                <a:schemeClr val="bg2"/>
              </a:contourClr>
            </a:sp3d>
          </a:bodyPr>
          <a:lstStyle/>
          <a:p>
            <a:r>
              <a:rPr lang="ru-RU" sz="2400" b="1" dirty="0">
                <a:ln w="50800"/>
                <a:solidFill>
                  <a:schemeClr val="bg1">
                    <a:shade val="50000"/>
                  </a:schemeClr>
                </a:solidFill>
                <a:latin typeface="Segoe Print" pitchFamily="2" charset="0"/>
              </a:rPr>
              <a:t>Как все картежники, Николай Алексеевич верил в приметы, и это привело к несчастному случаю в его жизни. Обычно игроки считают плохой приметой одалживать деньги перед игрой. И надо же было случиться именно перед игрой Игнатию Пиотровскому, сотруднику «Современника», обратиться к Некрасову с просьбой выдать ему триста рублей в счет оклада. Николай Алексеевич отказал просителю. Пиотровский пытался уговорить Некрасова, он сказал, что если не получит этих денег, то пустит себе пулю в лоб. Но Николай Алексеевич был неумолим, а наутро он узнал о смерти Игнатия Пиотровского. Оказалось, что тот задолжал всего тысячу рублей, но ему грозила долговая тюрьма. Молодой человек предпочел смерть позору. Всю жизнь Некрасов помнил этот случай и мучительно переживал.</a:t>
            </a:r>
            <a:endParaRPr lang="be-BY" sz="2400" b="1" dirty="0">
              <a:ln w="50800"/>
              <a:solidFill>
                <a:schemeClr val="bg1">
                  <a:shade val="50000"/>
                </a:schemeClr>
              </a:solidFill>
              <a:latin typeface="Segoe Print" pitchFamily="2" charset="0"/>
            </a:endParaRPr>
          </a:p>
          <a:p>
            <a:endParaRPr lang="be-BY" b="1" dirty="0">
              <a:ln w="50800"/>
              <a:solidFill>
                <a:schemeClr val="bg1">
                  <a:shade val="50000"/>
                </a:schemeClr>
              </a:solidFill>
            </a:endParaRPr>
          </a:p>
        </p:txBody>
      </p:sp>
    </p:spTree>
    <p:extLst>
      <p:ext uri="{BB962C8B-B14F-4D97-AF65-F5344CB8AC3E}">
        <p14:creationId xmlns:p14="http://schemas.microsoft.com/office/powerpoint/2010/main" val="1899927380"/>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55776" y="175190"/>
            <a:ext cx="4392488" cy="720080"/>
          </a:xfrm>
        </p:spPr>
        <p:txBody>
          <a:bodyPr/>
          <a:lstStyle/>
          <a:p>
            <a:pPr algn="ctr"/>
            <a:r>
              <a:rPr lang="ru-RU"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Мужчина</a:t>
            </a:r>
            <a:endParaRPr lang="be-BY" sz="4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Текст 3"/>
          <p:cNvSpPr>
            <a:spLocks noGrp="1"/>
          </p:cNvSpPr>
          <p:nvPr>
            <p:ph type="body" sz="half" idx="2"/>
          </p:nvPr>
        </p:nvSpPr>
        <p:spPr>
          <a:xfrm>
            <a:off x="107504" y="908720"/>
            <a:ext cx="5472608" cy="5688632"/>
          </a:xfrm>
        </p:spPr>
        <p:style>
          <a:lnRef idx="2">
            <a:schemeClr val="accent6"/>
          </a:lnRef>
          <a:fillRef idx="1">
            <a:schemeClr val="lt1"/>
          </a:fillRef>
          <a:effectRef idx="0">
            <a:schemeClr val="accent6"/>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r>
              <a:rPr lang="ru-RU" sz="1800" b="1" dirty="0">
                <a:ln w="50800"/>
                <a:solidFill>
                  <a:schemeClr val="bg1">
                    <a:shade val="50000"/>
                  </a:schemeClr>
                </a:solidFill>
                <a:latin typeface="Segoe Print" pitchFamily="2" charset="0"/>
              </a:rPr>
              <a:t>Знаменитый поэт опровергал всем известную пословицу</a:t>
            </a:r>
            <a:r>
              <a:rPr lang="ru-RU" sz="1800" b="1" dirty="0" smtClean="0">
                <a:ln w="50800"/>
                <a:solidFill>
                  <a:schemeClr val="bg1">
                    <a:shade val="50000"/>
                  </a:schemeClr>
                </a:solidFill>
                <a:latin typeface="Segoe Print" pitchFamily="2" charset="0"/>
              </a:rPr>
              <a:t>: «</a:t>
            </a:r>
            <a:r>
              <a:rPr lang="ru-RU" sz="1800" b="1" dirty="0">
                <a:ln w="50800"/>
                <a:solidFill>
                  <a:schemeClr val="bg1">
                    <a:shade val="50000"/>
                  </a:schemeClr>
                </a:solidFill>
                <a:latin typeface="Segoe Print" pitchFamily="2" charset="0"/>
              </a:rPr>
              <a:t>Кому не везет в карты, тому везет в любви». Несмотря на простоватую внешность и постоянные болезни, Некрасов отчаянно любил женщин</a:t>
            </a:r>
            <a:r>
              <a:rPr lang="ru-RU" sz="1800" b="1" dirty="0" smtClean="0">
                <a:ln w="50800"/>
                <a:solidFill>
                  <a:schemeClr val="bg1">
                    <a:shade val="50000"/>
                  </a:schemeClr>
                </a:solidFill>
                <a:latin typeface="Segoe Print" pitchFamily="2" charset="0"/>
              </a:rPr>
              <a:t>.</a:t>
            </a:r>
            <a:r>
              <a:rPr lang="ru-RU" sz="1800" b="1" dirty="0">
                <a:ln w="50800"/>
                <a:solidFill>
                  <a:schemeClr val="bg1">
                    <a:shade val="50000"/>
                  </a:schemeClr>
                </a:solidFill>
              </a:rPr>
              <a:t> </a:t>
            </a:r>
            <a:endParaRPr lang="ru-RU" sz="1800" b="1" dirty="0" smtClean="0">
              <a:ln w="50800"/>
              <a:solidFill>
                <a:schemeClr val="bg1">
                  <a:shade val="50000"/>
                </a:schemeClr>
              </a:solidFill>
            </a:endParaRPr>
          </a:p>
          <a:p>
            <a:r>
              <a:rPr lang="ru-RU" sz="1800" b="1" dirty="0" smtClean="0">
                <a:ln w="50800"/>
                <a:solidFill>
                  <a:schemeClr val="bg1">
                    <a:shade val="50000"/>
                  </a:schemeClr>
                </a:solidFill>
                <a:latin typeface="Segoe Print" pitchFamily="2" charset="0"/>
              </a:rPr>
              <a:t>Вот </a:t>
            </a:r>
            <a:r>
              <a:rPr lang="ru-RU" sz="1800" b="1" dirty="0">
                <a:ln w="50800"/>
                <a:solidFill>
                  <a:schemeClr val="bg1">
                    <a:shade val="50000"/>
                  </a:schemeClr>
                </a:solidFill>
                <a:latin typeface="Segoe Print" pitchFamily="2" charset="0"/>
              </a:rPr>
              <a:t>как писал знаток творчества и личности Н.А</a:t>
            </a:r>
            <a:r>
              <a:rPr lang="ru-RU" sz="1800" b="1" dirty="0" smtClean="0">
                <a:ln w="50800"/>
                <a:solidFill>
                  <a:schemeClr val="bg1">
                    <a:shade val="50000"/>
                  </a:schemeClr>
                </a:solidFill>
                <a:latin typeface="Segoe Print" pitchFamily="2" charset="0"/>
              </a:rPr>
              <a:t>. Некрасова </a:t>
            </a:r>
            <a:r>
              <a:rPr lang="ru-RU" sz="1800" b="1" dirty="0">
                <a:ln w="50800"/>
                <a:solidFill>
                  <a:schemeClr val="bg1">
                    <a:shade val="50000"/>
                  </a:schemeClr>
                </a:solidFill>
                <a:latin typeface="Segoe Print" pitchFamily="2" charset="0"/>
              </a:rPr>
              <a:t>Корней Чуковский в своей статье «Подруги поэта» о чувствах поэта: </a:t>
            </a:r>
            <a:endParaRPr lang="ru-RU" sz="1800" b="1" dirty="0" smtClean="0">
              <a:ln w="50800"/>
              <a:solidFill>
                <a:schemeClr val="bg1">
                  <a:shade val="50000"/>
                </a:schemeClr>
              </a:solidFill>
              <a:latin typeface="Segoe Print" pitchFamily="2" charset="0"/>
            </a:endParaRPr>
          </a:p>
          <a:p>
            <a:r>
              <a:rPr lang="ru-RU" sz="1800" b="1" dirty="0" smtClean="0">
                <a:ln w="50800"/>
                <a:solidFill>
                  <a:schemeClr val="bg1">
                    <a:shade val="50000"/>
                  </a:schemeClr>
                </a:solidFill>
                <a:latin typeface="Segoe Print" pitchFamily="2" charset="0"/>
              </a:rPr>
              <a:t>«</a:t>
            </a:r>
            <a:r>
              <a:rPr lang="ru-RU" sz="1800" b="1" dirty="0">
                <a:ln w="50800"/>
                <a:solidFill>
                  <a:schemeClr val="bg1">
                    <a:shade val="50000"/>
                  </a:schemeClr>
                </a:solidFill>
                <a:latin typeface="Segoe Print" pitchFamily="2" charset="0"/>
              </a:rPr>
              <a:t>Всех возмущало не то, что Некрасов был многолюб, многоженец, неспособный к однобрачной любви. Таковы почти все лирики… </a:t>
            </a:r>
            <a:r>
              <a:rPr lang="ru-RU" sz="1800" b="1" dirty="0" smtClean="0">
                <a:ln w="50800"/>
                <a:solidFill>
                  <a:schemeClr val="bg1">
                    <a:shade val="50000"/>
                  </a:schemeClr>
                </a:solidFill>
                <a:latin typeface="Segoe Print" pitchFamily="2" charset="0"/>
              </a:rPr>
              <a:t>Если </a:t>
            </a:r>
            <a:r>
              <a:rPr lang="ru-RU" sz="1800" b="1" dirty="0">
                <a:ln w="50800"/>
                <a:solidFill>
                  <a:schemeClr val="bg1">
                    <a:shade val="50000"/>
                  </a:schemeClr>
                </a:solidFill>
                <a:latin typeface="Segoe Print" pitchFamily="2" charset="0"/>
              </a:rPr>
              <a:t>что возмущало в Некрасове, так именно то, что любовь Некрасова, по крайней с первого взгляда, не была любовью поэта… Разойдясь с одной женщиной, он мгновенно сходился с другой»... </a:t>
            </a:r>
            <a:endParaRPr lang="be-BY" sz="1800" b="1" dirty="0">
              <a:ln w="50800"/>
              <a:solidFill>
                <a:schemeClr val="bg1">
                  <a:shade val="50000"/>
                </a:schemeClr>
              </a:solidFill>
              <a:latin typeface="Segoe Print" pitchFamily="2" charset="0"/>
            </a:endParaRPr>
          </a:p>
        </p:txBody>
      </p:sp>
      <p:pic>
        <p:nvPicPr>
          <p:cNvPr id="8" name="Рисунок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6136" y="908720"/>
            <a:ext cx="3240360" cy="5749478"/>
          </a:xfrm>
          <a:prstGeom prst="rect">
            <a:avLst/>
          </a:prstGeom>
          <a:ln>
            <a:noFill/>
          </a:ln>
          <a:effectLst>
            <a:softEdge rad="112500"/>
          </a:effectLst>
        </p:spPr>
      </p:pic>
    </p:spTree>
    <p:extLst>
      <p:ext uri="{BB962C8B-B14F-4D97-AF65-F5344CB8AC3E}">
        <p14:creationId xmlns:p14="http://schemas.microsoft.com/office/powerpoint/2010/main" val="2639635262"/>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404664"/>
            <a:ext cx="7704856" cy="606649"/>
          </a:xfrm>
        </p:spPr>
        <p:txBody>
          <a:bodyPr/>
          <a:lstStyle/>
          <a:p>
            <a:pPr algn="ctr"/>
            <a:r>
              <a:rPr lang="ru-RU"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egoe Print" pitchFamily="2" charset="0"/>
              </a:rPr>
              <a:t>Авдотья Яковлевна Панаева</a:t>
            </a:r>
            <a:endParaRPr lang="be-BY"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egoe Print" pitchFamily="2" charset="0"/>
            </a:endParaRPr>
          </a:p>
        </p:txBody>
      </p:sp>
      <p:sp>
        <p:nvSpPr>
          <p:cNvPr id="4" name="Текст 3"/>
          <p:cNvSpPr>
            <a:spLocks noGrp="1"/>
          </p:cNvSpPr>
          <p:nvPr>
            <p:ph type="body" sz="half" idx="2"/>
          </p:nvPr>
        </p:nvSpPr>
        <p:spPr>
          <a:xfrm>
            <a:off x="107504" y="1268761"/>
            <a:ext cx="5904656" cy="5400600"/>
          </a:xfrm>
        </p:spPr>
        <p:style>
          <a:lnRef idx="2">
            <a:schemeClr val="accent6"/>
          </a:lnRef>
          <a:fillRef idx="1">
            <a:schemeClr val="lt1"/>
          </a:fillRef>
          <a:effectRef idx="0">
            <a:schemeClr val="accent6"/>
          </a:effectRef>
          <a:fontRef idx="minor">
            <a:schemeClr val="dk1"/>
          </a:fontRef>
        </p:style>
        <p:txBody>
          <a:bodyPr>
            <a:normAutofit fontScale="92500" lnSpcReduction="10000"/>
            <a:scene3d>
              <a:camera prst="orthographicFront"/>
              <a:lightRig rig="balanced" dir="t">
                <a:rot lat="0" lon="0" rev="2100000"/>
              </a:lightRig>
            </a:scene3d>
            <a:sp3d extrusionH="57150" prstMaterial="metal">
              <a:bevelT w="38100" h="25400"/>
              <a:contourClr>
                <a:schemeClr val="bg2"/>
              </a:contourClr>
            </a:sp3d>
          </a:bodyPr>
          <a:lstStyle/>
          <a:p>
            <a:r>
              <a:rPr lang="be-BY" b="1" dirty="0">
                <a:ln w="50800"/>
                <a:solidFill>
                  <a:schemeClr val="bg1">
                    <a:shade val="50000"/>
                  </a:schemeClr>
                </a:solidFill>
              </a:rPr>
              <a:t> </a:t>
            </a:r>
            <a:r>
              <a:rPr lang="be-BY" sz="1600" b="1" dirty="0">
                <a:ln w="50800"/>
                <a:solidFill>
                  <a:schemeClr val="bg1">
                    <a:shade val="50000"/>
                  </a:schemeClr>
                </a:solidFill>
                <a:latin typeface="Segoe Print" pitchFamily="2" charset="0"/>
              </a:rPr>
              <a:t>Некрасов, увидев Панаеву, влюбился. День встречи со своей будущей возлюбленной он называет самым счастливым, от которого начинается отсчет настоящей жизни. Панаева была замужем за его другом Иваном, и поэт долго боролся с охватившим его чувством, но бесполезно… Боролась со свей влюбленностью и Авдотья. Во время путешествия с Некрасовым в лодке по Волге в районе Казани она однажды высказала мысль, что мужчины больше говорят о любви, а на то, чтобы проявить ее, хотя бы переплыть ради дамы реку, они не способны. Некрасов, объявив любимой, что не умеет плавать, тут же кинулся вводу. К счастью поэта </a:t>
            </a:r>
            <a:r>
              <a:rPr lang="be-BY" sz="1600" b="1" dirty="0" smtClean="0">
                <a:ln w="50800"/>
                <a:solidFill>
                  <a:schemeClr val="bg1">
                    <a:shade val="50000"/>
                  </a:schemeClr>
                </a:solidFill>
                <a:latin typeface="Segoe Print" pitchFamily="2" charset="0"/>
              </a:rPr>
              <a:t>спасли. О ни были вместе 15 лет…</a:t>
            </a:r>
          </a:p>
          <a:p>
            <a:r>
              <a:rPr lang="be-BY" sz="1600" b="1" dirty="0" smtClean="0">
                <a:ln w="50800"/>
                <a:solidFill>
                  <a:schemeClr val="bg1">
                    <a:shade val="50000"/>
                  </a:schemeClr>
                </a:solidFill>
                <a:latin typeface="Segoe Print" pitchFamily="2" charset="0"/>
              </a:rPr>
              <a:t>О </a:t>
            </a:r>
            <a:r>
              <a:rPr lang="be-BY" sz="1600" b="1" dirty="0">
                <a:ln w="50800"/>
                <a:solidFill>
                  <a:schemeClr val="bg1">
                    <a:shade val="50000"/>
                  </a:schemeClr>
                </a:solidFill>
                <a:latin typeface="Segoe Print" pitchFamily="2" charset="0"/>
              </a:rPr>
              <a:t>счастье этих пятнадцати лет говорит стихотворный «Панаевский цикл», благодаря которому многие считали Авдотью единственной возлюбленной Некрасова. Вместе они написали несколько романов, спасшие журнал «Современник», которым он заведовал. Некрасов помнил Авдотью Панаеву до конца жизни, и при составлении завещания упомянул в нем и свою первую возлюбленную, а с ее мужем всегда оставался в очень хороших отношениях.</a:t>
            </a:r>
          </a:p>
          <a:p>
            <a:endParaRPr lang="be-BY" b="1" dirty="0">
              <a:ln w="50800"/>
              <a:solidFill>
                <a:schemeClr val="bg1">
                  <a:shade val="50000"/>
                </a:schemeClr>
              </a:solidFill>
            </a:endParaRPr>
          </a:p>
          <a:p>
            <a:endParaRPr lang="be-BY" b="1" dirty="0">
              <a:ln w="50800"/>
              <a:solidFill>
                <a:schemeClr val="bg1">
                  <a:shade val="50000"/>
                </a:schemeClr>
              </a:solidFill>
            </a:endParaRPr>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229350" y="1196752"/>
            <a:ext cx="2914650" cy="5328592"/>
          </a:xfrm>
          <a:prstGeom prst="rect">
            <a:avLst/>
          </a:prstGeom>
          <a:ln>
            <a:noFill/>
          </a:ln>
          <a:effectLst>
            <a:softEdge rad="112500"/>
          </a:effectLst>
        </p:spPr>
      </p:pic>
    </p:spTree>
    <p:extLst>
      <p:ext uri="{BB962C8B-B14F-4D97-AF65-F5344CB8AC3E}">
        <p14:creationId xmlns:p14="http://schemas.microsoft.com/office/powerpoint/2010/main" val="2013031895"/>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04665"/>
            <a:ext cx="7667014" cy="648072"/>
          </a:xfrm>
        </p:spPr>
        <p:txBody>
          <a:bodyPr/>
          <a:lstStyle/>
          <a:p>
            <a:pPr algn="ctr"/>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egoe Print" pitchFamily="2" charset="0"/>
              </a:rPr>
              <a:t>Селина Поттше - Лефрен</a:t>
            </a:r>
            <a:endParaRPr lang="be-BY"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egoe Print" pitchFamily="2" charset="0"/>
            </a:endParaRPr>
          </a:p>
        </p:txBody>
      </p:sp>
      <p:sp>
        <p:nvSpPr>
          <p:cNvPr id="4" name="Текст 3"/>
          <p:cNvSpPr>
            <a:spLocks noGrp="1"/>
          </p:cNvSpPr>
          <p:nvPr>
            <p:ph type="body" sz="half" idx="2"/>
          </p:nvPr>
        </p:nvSpPr>
        <p:spPr>
          <a:xfrm>
            <a:off x="179512" y="1124744"/>
            <a:ext cx="5328592" cy="5328591"/>
          </a:xfrm>
        </p:spPr>
        <p:style>
          <a:lnRef idx="2">
            <a:schemeClr val="accent6"/>
          </a:lnRef>
          <a:fillRef idx="1">
            <a:schemeClr val="lt1"/>
          </a:fillRef>
          <a:effectRef idx="0">
            <a:schemeClr val="accent6"/>
          </a:effectRef>
          <a:fontRef idx="minor">
            <a:schemeClr val="dk1"/>
          </a:fontRef>
        </p:style>
        <p:txBody>
          <a:bodyPr>
            <a:normAutofit fontScale="92500" lnSpcReduction="20000"/>
            <a:scene3d>
              <a:camera prst="orthographicFront"/>
              <a:lightRig rig="balanced" dir="t">
                <a:rot lat="0" lon="0" rev="2100000"/>
              </a:lightRig>
            </a:scene3d>
            <a:sp3d extrusionH="57150" prstMaterial="metal">
              <a:bevelT w="38100" h="25400"/>
              <a:contourClr>
                <a:schemeClr val="bg2"/>
              </a:contourClr>
            </a:sp3d>
          </a:bodyPr>
          <a:lstStyle/>
          <a:p>
            <a:r>
              <a:rPr lang="be-BY" sz="1700" b="1" dirty="0" smtClean="0">
                <a:ln w="50800"/>
                <a:solidFill>
                  <a:schemeClr val="bg1">
                    <a:shade val="50000"/>
                  </a:schemeClr>
                </a:solidFill>
                <a:latin typeface="Segoe Print" pitchFamily="2" charset="0"/>
              </a:rPr>
              <a:t>Француженка </a:t>
            </a:r>
            <a:r>
              <a:rPr lang="be-BY" sz="1700" b="1" dirty="0">
                <a:ln w="50800"/>
                <a:solidFill>
                  <a:schemeClr val="bg1">
                    <a:shade val="50000"/>
                  </a:schemeClr>
                </a:solidFill>
                <a:latin typeface="Segoe Print" pitchFamily="2" charset="0"/>
              </a:rPr>
              <a:t>Селина Поттше-Лефрен служила артисткой Михайловского театра. Она была содержанкой Некрасова около трех лет. Селина словно родилась для того, чтобы сделаться содержанкой богатого барина. Корректна, элегантна, покладиста и в меру безразлична.</a:t>
            </a:r>
          </a:p>
          <a:p>
            <a:r>
              <a:rPr lang="be-BY" sz="1700" b="1" dirty="0" smtClean="0">
                <a:ln w="50800"/>
                <a:solidFill>
                  <a:schemeClr val="bg1">
                    <a:shade val="50000"/>
                  </a:schemeClr>
                </a:solidFill>
                <a:latin typeface="Segoe Print" pitchFamily="2" charset="0"/>
              </a:rPr>
              <a:t>Она </a:t>
            </a:r>
            <a:r>
              <a:rPr lang="be-BY" sz="1700" b="1" dirty="0">
                <a:ln w="50800"/>
                <a:solidFill>
                  <a:schemeClr val="bg1">
                    <a:shade val="50000"/>
                  </a:schemeClr>
                </a:solidFill>
                <a:latin typeface="Segoe Print" pitchFamily="2" charset="0"/>
              </a:rPr>
              <a:t>была очень удобной женщиной, так как не требовала ничего, кроме денег, которые у Некрасова к тому времени стали водиться. Его талант редактора и организатора литературных сил теперь вовсю развернулся в журнале «Современник».</a:t>
            </a:r>
          </a:p>
          <a:p>
            <a:r>
              <a:rPr lang="be-BY" sz="1700" b="1" dirty="0">
                <a:ln w="50800"/>
                <a:solidFill>
                  <a:schemeClr val="bg1">
                    <a:shade val="50000"/>
                  </a:schemeClr>
                </a:solidFill>
                <a:latin typeface="Segoe Print" pitchFamily="2" charset="0"/>
              </a:rPr>
              <a:t> В письме к своей сестре Некрасов так описывает ее характер: «Лисенок, которого  мы поймали в Карабихе, с каждым днем становится все больше похож на Селину. Также ласков, долговяз и не без хитрости».</a:t>
            </a:r>
          </a:p>
          <a:p>
            <a:r>
              <a:rPr lang="be-BY" sz="1700" b="1" dirty="0">
                <a:ln w="50800"/>
                <a:solidFill>
                  <a:schemeClr val="bg1">
                    <a:shade val="50000"/>
                  </a:schemeClr>
                </a:solidFill>
                <a:latin typeface="Segoe Print" pitchFamily="2" charset="0"/>
              </a:rPr>
              <a:t> Они расстались задолго до его смерти, но Некрасов не посвятил ей ни одного стихотворения, хотя в завещании упомянул – оставил деньги, около 10 тысяч рублей.</a:t>
            </a:r>
          </a:p>
          <a:p>
            <a:endParaRPr lang="be-BY" b="1" dirty="0">
              <a:ln w="50800"/>
              <a:solidFill>
                <a:schemeClr val="bg1">
                  <a:shade val="50000"/>
                </a:schemeClr>
              </a:solidFill>
            </a:endParaRPr>
          </a:p>
          <a:p>
            <a:endParaRPr lang="be-BY" b="1" dirty="0">
              <a:ln w="50800"/>
              <a:solidFill>
                <a:schemeClr val="bg1">
                  <a:shade val="50000"/>
                </a:schemeClr>
              </a:solidFill>
            </a:endParaRPr>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796136" y="980728"/>
            <a:ext cx="3180013" cy="5414962"/>
          </a:xfrm>
          <a:prstGeom prst="rect">
            <a:avLst/>
          </a:prstGeom>
          <a:ln>
            <a:noFill/>
          </a:ln>
          <a:effectLst>
            <a:softEdge rad="112500"/>
          </a:effectLst>
        </p:spPr>
      </p:pic>
    </p:spTree>
    <p:extLst>
      <p:ext uri="{BB962C8B-B14F-4D97-AF65-F5344CB8AC3E}">
        <p14:creationId xmlns:p14="http://schemas.microsoft.com/office/powerpoint/2010/main" val="66375485"/>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46087"/>
            <a:ext cx="8820472" cy="678657"/>
          </a:xfrm>
        </p:spPr>
        <p:txBody>
          <a:bodyPr/>
          <a:lstStyle/>
          <a:p>
            <a:pPr algn="ctr"/>
            <a:r>
              <a:rPr lang="ru-RU"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egoe Print" pitchFamily="2" charset="0"/>
              </a:rPr>
              <a:t>Зинаида (Фёкла) Николаевна Некрасова</a:t>
            </a:r>
            <a:endParaRPr lang="be-BY"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egoe Print" pitchFamily="2" charset="0"/>
            </a:endParaRPr>
          </a:p>
        </p:txBody>
      </p:sp>
      <p:sp>
        <p:nvSpPr>
          <p:cNvPr id="4" name="Текст 3"/>
          <p:cNvSpPr>
            <a:spLocks noGrp="1"/>
          </p:cNvSpPr>
          <p:nvPr>
            <p:ph type="body" sz="half" idx="2"/>
          </p:nvPr>
        </p:nvSpPr>
        <p:spPr>
          <a:xfrm>
            <a:off x="124595" y="1124744"/>
            <a:ext cx="5256584" cy="5472608"/>
          </a:xfrm>
        </p:spPr>
        <p:style>
          <a:lnRef idx="2">
            <a:schemeClr val="accent6"/>
          </a:lnRef>
          <a:fillRef idx="1">
            <a:schemeClr val="lt1"/>
          </a:fillRef>
          <a:effectRef idx="0">
            <a:schemeClr val="accent6"/>
          </a:effectRef>
          <a:fontRef idx="minor">
            <a:schemeClr val="dk1"/>
          </a:fontRef>
        </p:style>
        <p:txBody>
          <a:bodyPr>
            <a:normAutofit fontScale="47500" lnSpcReduction="20000"/>
            <a:scene3d>
              <a:camera prst="orthographicFront"/>
              <a:lightRig rig="balanced" dir="t">
                <a:rot lat="0" lon="0" rev="2100000"/>
              </a:lightRig>
            </a:scene3d>
            <a:sp3d extrusionH="57150" prstMaterial="metal">
              <a:bevelT w="38100" h="25400"/>
              <a:contourClr>
                <a:schemeClr val="bg2"/>
              </a:contourClr>
            </a:sp3d>
          </a:bodyPr>
          <a:lstStyle/>
          <a:p>
            <a:pPr>
              <a:lnSpc>
                <a:spcPct val="120000"/>
              </a:lnSpc>
              <a:spcBef>
                <a:spcPts val="0"/>
              </a:spcBef>
              <a:spcAft>
                <a:spcPts val="0"/>
              </a:spcAft>
            </a:pPr>
            <a:r>
              <a:rPr lang="be-BY" b="1" dirty="0">
                <a:ln w="50800"/>
                <a:solidFill>
                  <a:schemeClr val="bg1">
                    <a:shade val="50000"/>
                  </a:schemeClr>
                </a:solidFill>
              </a:rPr>
              <a:t> </a:t>
            </a:r>
            <a:r>
              <a:rPr lang="be-BY" sz="2500" b="1" dirty="0">
                <a:ln w="50800"/>
                <a:solidFill>
                  <a:schemeClr val="bg1">
                    <a:shade val="50000"/>
                  </a:schemeClr>
                </a:solidFill>
                <a:latin typeface="Segoe Print" pitchFamily="2" charset="0"/>
              </a:rPr>
              <a:t>Когда они встретились, Фекле было лишь 19. Некрасов был значительно ее старше – на 25 лет. Он научил ее писать, читать, играть на фортепьяно и даже придумал новое имя – Зинаида Николаевна. Ведь его спутница должна была быть хозяйкой литературного салона</a:t>
            </a:r>
            <a:r>
              <a:rPr lang="be-BY" sz="2500" b="1" dirty="0" smtClean="0">
                <a:ln w="50800"/>
                <a:solidFill>
                  <a:schemeClr val="bg1">
                    <a:shade val="50000"/>
                  </a:schemeClr>
                </a:solidFill>
                <a:latin typeface="Segoe Print" pitchFamily="2" charset="0"/>
              </a:rPr>
              <a:t>.</a:t>
            </a:r>
            <a:endParaRPr lang="be-BY" sz="2500" b="1" dirty="0">
              <a:ln w="50800"/>
              <a:solidFill>
                <a:schemeClr val="bg1">
                  <a:shade val="50000"/>
                </a:schemeClr>
              </a:solidFill>
              <a:latin typeface="Segoe Print" pitchFamily="2" charset="0"/>
            </a:endParaRPr>
          </a:p>
          <a:p>
            <a:pPr>
              <a:lnSpc>
                <a:spcPct val="120000"/>
              </a:lnSpc>
              <a:spcBef>
                <a:spcPts val="0"/>
              </a:spcBef>
              <a:spcAft>
                <a:spcPts val="0"/>
              </a:spcAft>
            </a:pPr>
            <a:r>
              <a:rPr lang="be-BY" sz="2500" b="1" dirty="0">
                <a:ln w="50800"/>
                <a:solidFill>
                  <a:schemeClr val="bg1">
                    <a:shade val="50000"/>
                  </a:schemeClr>
                </a:solidFill>
                <a:latin typeface="Segoe Print" pitchFamily="2" charset="0"/>
              </a:rPr>
              <a:t> По словам современников, относился Некрасов к ней скорее как к дочери. Она единственная стала венчаной женой поэта. Уже будучи смертельно больным и не выходя из квартиры, он пригласил полкового священника. Тот приехал. Разбил палатку прямо в одной из комнат и совершил обряд венчания</a:t>
            </a:r>
            <a:r>
              <a:rPr lang="be-BY" sz="2500" b="1" dirty="0" smtClean="0">
                <a:ln w="50800"/>
                <a:solidFill>
                  <a:schemeClr val="bg1">
                    <a:shade val="50000"/>
                  </a:schemeClr>
                </a:solidFill>
                <a:latin typeface="Segoe Print" pitchFamily="2" charset="0"/>
              </a:rPr>
              <a:t>.</a:t>
            </a:r>
          </a:p>
          <a:p>
            <a:pPr>
              <a:lnSpc>
                <a:spcPct val="120000"/>
              </a:lnSpc>
              <a:spcBef>
                <a:spcPts val="0"/>
              </a:spcBef>
              <a:spcAft>
                <a:spcPts val="0"/>
              </a:spcAft>
            </a:pPr>
            <a:r>
              <a:rPr lang="ru-RU" sz="2500" b="1" dirty="0">
                <a:ln w="50800"/>
                <a:solidFill>
                  <a:schemeClr val="bg1">
                    <a:shade val="50000"/>
                  </a:schemeClr>
                </a:solidFill>
                <a:latin typeface="Segoe Print" pitchFamily="2" charset="0"/>
                <a:ea typeface="Calibri"/>
                <a:cs typeface="Times New Roman"/>
              </a:rPr>
              <a:t>В</a:t>
            </a:r>
            <a:r>
              <a:rPr lang="ru-RU" sz="2500" b="1" dirty="0" smtClean="0">
                <a:ln w="50800"/>
                <a:solidFill>
                  <a:schemeClr val="bg1">
                    <a:shade val="50000"/>
                  </a:schemeClr>
                </a:solidFill>
                <a:latin typeface="Segoe Print" pitchFamily="2" charset="0"/>
                <a:ea typeface="Calibri"/>
                <a:cs typeface="Times New Roman"/>
              </a:rPr>
              <a:t> </a:t>
            </a:r>
            <a:r>
              <a:rPr lang="ru-RU" sz="2500" b="1" dirty="0">
                <a:ln w="50800"/>
                <a:solidFill>
                  <a:schemeClr val="bg1">
                    <a:shade val="50000"/>
                  </a:schemeClr>
                </a:solidFill>
                <a:latin typeface="Segoe Print" pitchFamily="2" charset="0"/>
                <a:ea typeface="Calibri"/>
                <a:cs typeface="Times New Roman"/>
              </a:rPr>
              <a:t>те тяжелые и мучительные для всех дни Зина считала, что при каждом вздохе или стоне его она обязана немедленно являться к нему, и она – являлась! В течение последних двухсот ночей она не давала себе спать, чтобы «услышать первый его стон и подбежать к постели». Чтобы преодолеть сон, она садилась на пол и смотрела на зажженную свечу... После этих двухсот дней и ночей Зинаида из молодой, свежей и красивой женщины превратилась в старуху с желтым лицом, и такою осталась... </a:t>
            </a:r>
            <a:endParaRPr lang="be-BY" sz="2500" b="1" dirty="0">
              <a:ln w="50800"/>
              <a:solidFill>
                <a:schemeClr val="bg1">
                  <a:shade val="50000"/>
                </a:schemeClr>
              </a:solidFill>
              <a:latin typeface="Segoe Print" pitchFamily="2" charset="0"/>
            </a:endParaRPr>
          </a:p>
          <a:p>
            <a:pPr>
              <a:lnSpc>
                <a:spcPct val="120000"/>
              </a:lnSpc>
              <a:spcBef>
                <a:spcPts val="0"/>
              </a:spcBef>
              <a:spcAft>
                <a:spcPts val="0"/>
              </a:spcAft>
            </a:pPr>
            <a:r>
              <a:rPr lang="be-BY" sz="2500" b="1" dirty="0" smtClean="0">
                <a:ln w="50800"/>
                <a:solidFill>
                  <a:schemeClr val="bg1">
                    <a:shade val="50000"/>
                  </a:schemeClr>
                </a:solidFill>
                <a:latin typeface="Segoe Print" pitchFamily="2" charset="0"/>
              </a:rPr>
              <a:t> </a:t>
            </a:r>
            <a:r>
              <a:rPr lang="be-BY" sz="2500" b="1" dirty="0">
                <a:ln w="50800"/>
                <a:solidFill>
                  <a:schemeClr val="bg1">
                    <a:shade val="50000"/>
                  </a:schemeClr>
                </a:solidFill>
                <a:latin typeface="Segoe Print" pitchFamily="2" charset="0"/>
              </a:rPr>
              <a:t>Фекле-Зинаиде поэт после смерти по завещанию не оставил никаких денежных средств. Молодая вдова уехала к себе на родину в Саратов и жила там замкнуто, избегая всяких знакомств и разговоров о своей жизни со знаменитым человеком. В саратовских газетах время от времени появлялись известия, что вдова поэта сильно нуждается. Умерла она в 1915 году, на 70 году жизни, одинокой, всеми забытой…</a:t>
            </a:r>
          </a:p>
          <a:p>
            <a:pPr>
              <a:lnSpc>
                <a:spcPct val="120000"/>
              </a:lnSpc>
            </a:pPr>
            <a:endParaRPr lang="be-BY" sz="1800" b="1" dirty="0">
              <a:ln w="50800"/>
              <a:solidFill>
                <a:schemeClr val="bg1">
                  <a:shade val="50000"/>
                </a:schemeClr>
              </a:solidFill>
            </a:endParaRPr>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436096" y="1052736"/>
            <a:ext cx="3523964" cy="5544616"/>
          </a:xfrm>
          <a:prstGeom prst="rect">
            <a:avLst/>
          </a:prstGeom>
          <a:ln>
            <a:noFill/>
          </a:ln>
          <a:effectLst>
            <a:softEdge rad="112500"/>
          </a:effectLst>
        </p:spPr>
      </p:pic>
    </p:spTree>
    <p:extLst>
      <p:ext uri="{BB962C8B-B14F-4D97-AF65-F5344CB8AC3E}">
        <p14:creationId xmlns:p14="http://schemas.microsoft.com/office/powerpoint/2010/main" val="639133671"/>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46087"/>
            <a:ext cx="8352928" cy="678657"/>
          </a:xfrm>
        </p:spPr>
        <p:txBody>
          <a:bodyPr/>
          <a:lstStyle/>
          <a:p>
            <a:pPr algn="ctr"/>
            <a:r>
              <a:rPr lang="ru-RU"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Потомки</a:t>
            </a:r>
            <a:endParaRPr lang="be-BY"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16016" y="1124744"/>
            <a:ext cx="4208115" cy="5184576"/>
          </a:xfrm>
          <a:prstGeom prst="rect">
            <a:avLst/>
          </a:prstGeom>
          <a:ln>
            <a:noFill/>
          </a:ln>
          <a:effectLst>
            <a:softEdge rad="112500"/>
          </a:effectLst>
        </p:spPr>
      </p:pic>
      <p:sp>
        <p:nvSpPr>
          <p:cNvPr id="4" name="Текст 3"/>
          <p:cNvSpPr>
            <a:spLocks noGrp="1"/>
          </p:cNvSpPr>
          <p:nvPr>
            <p:ph type="body" sz="half" idx="2"/>
          </p:nvPr>
        </p:nvSpPr>
        <p:spPr>
          <a:xfrm>
            <a:off x="395536" y="1196753"/>
            <a:ext cx="4032448" cy="4664296"/>
          </a:xfrm>
        </p:spPr>
        <p:txBody>
          <a:bodyPr>
            <a:normAutofit/>
            <a:scene3d>
              <a:camera prst="orthographicFront"/>
              <a:lightRig rig="balanced" dir="t">
                <a:rot lat="0" lon="0" rev="2100000"/>
              </a:lightRig>
            </a:scene3d>
            <a:sp3d extrusionH="57150" prstMaterial="metal">
              <a:bevelT w="38100" h="25400"/>
              <a:contourClr>
                <a:schemeClr val="bg2"/>
              </a:contourClr>
            </a:sp3d>
          </a:bodyPr>
          <a:lstStyle/>
          <a:p>
            <a:endParaRPr lang="ru-RU" sz="1800" b="1" dirty="0" smtClean="0">
              <a:ln w="50800"/>
              <a:solidFill>
                <a:schemeClr val="bg1">
                  <a:shade val="50000"/>
                </a:schemeClr>
              </a:solidFill>
              <a:latin typeface="Segoe Print" pitchFamily="2" charset="0"/>
            </a:endParaRPr>
          </a:p>
          <a:p>
            <a:r>
              <a:rPr lang="ru-RU" sz="1800" b="1" dirty="0" smtClean="0">
                <a:ln w="50800"/>
                <a:solidFill>
                  <a:schemeClr val="bg1">
                    <a:shade val="50000"/>
                  </a:schemeClr>
                </a:solidFill>
                <a:latin typeface="Segoe Print" pitchFamily="2" charset="0"/>
              </a:rPr>
              <a:t>Принято </a:t>
            </a:r>
            <a:r>
              <a:rPr lang="ru-RU" sz="1800" b="1" dirty="0">
                <a:ln w="50800"/>
                <a:solidFill>
                  <a:schemeClr val="bg1">
                    <a:shade val="50000"/>
                  </a:schemeClr>
                </a:solidFill>
                <a:latin typeface="Segoe Print" pitchFamily="2" charset="0"/>
              </a:rPr>
              <a:t>считать, что у Н.А.Некрасова не было собственных детей, что все его потомки ведут свой род от брата Федора Алексеевича, которому поэт передал Карабиху. </a:t>
            </a:r>
            <a:endParaRPr lang="ru-RU" sz="1800" b="1" dirty="0" smtClean="0">
              <a:ln w="50800"/>
              <a:solidFill>
                <a:schemeClr val="bg1">
                  <a:shade val="50000"/>
                </a:schemeClr>
              </a:solidFill>
              <a:latin typeface="Segoe Print" pitchFamily="2" charset="0"/>
            </a:endParaRPr>
          </a:p>
          <a:p>
            <a:r>
              <a:rPr lang="ru-RU" sz="1800" b="1" dirty="0" smtClean="0">
                <a:ln w="50800"/>
                <a:solidFill>
                  <a:schemeClr val="bg1">
                    <a:shade val="50000"/>
                  </a:schemeClr>
                </a:solidFill>
                <a:latin typeface="Segoe Print" pitchFamily="2" charset="0"/>
              </a:rPr>
              <a:t>Это </a:t>
            </a:r>
            <a:r>
              <a:rPr lang="ru-RU" sz="1800" b="1" dirty="0">
                <a:ln w="50800"/>
                <a:solidFill>
                  <a:schemeClr val="bg1">
                    <a:shade val="50000"/>
                  </a:schemeClr>
                </a:solidFill>
                <a:latin typeface="Segoe Print" pitchFamily="2" charset="0"/>
              </a:rPr>
              <a:t>мнение носит почти официальный характер, хотя чисто </a:t>
            </a:r>
            <a:r>
              <a:rPr lang="ru-RU" sz="1800" b="1" dirty="0" smtClean="0">
                <a:ln w="50800"/>
                <a:solidFill>
                  <a:schemeClr val="bg1">
                    <a:shade val="50000"/>
                  </a:schemeClr>
                </a:solidFill>
                <a:latin typeface="Segoe Print" pitchFamily="2" charset="0"/>
              </a:rPr>
              <a:t>по-житейски, </a:t>
            </a:r>
            <a:r>
              <a:rPr lang="ru-RU" sz="1800" b="1" dirty="0">
                <a:ln w="50800"/>
                <a:solidFill>
                  <a:schemeClr val="bg1">
                    <a:shade val="50000"/>
                  </a:schemeClr>
                </a:solidFill>
                <a:latin typeface="Segoe Print" pitchFamily="2" charset="0"/>
              </a:rPr>
              <a:t>бездетность Некрасова вызывает очень большие сомнения. </a:t>
            </a:r>
            <a:endParaRPr lang="be-BY" sz="1800" b="1" dirty="0">
              <a:ln w="50800"/>
              <a:solidFill>
                <a:schemeClr val="bg1">
                  <a:shade val="50000"/>
                </a:schemeClr>
              </a:solidFill>
              <a:latin typeface="Segoe Print" pitchFamily="2" charset="0"/>
            </a:endParaRPr>
          </a:p>
        </p:txBody>
      </p:sp>
    </p:spTree>
    <p:extLst>
      <p:ext uri="{BB962C8B-B14F-4D97-AF65-F5344CB8AC3E}">
        <p14:creationId xmlns:p14="http://schemas.microsoft.com/office/powerpoint/2010/main" val="243832462"/>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1700808"/>
            <a:ext cx="7128792" cy="3312368"/>
          </a:xfrm>
        </p:spPr>
        <p:txBody>
          <a:bodyPr/>
          <a:lstStyle/>
          <a:p>
            <a:pPr algn="ctr"/>
            <a:r>
              <a:rPr lang="ru-RU" sz="6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egoe Print" pitchFamily="2" charset="0"/>
              </a:rPr>
              <a:t>Памятник </a:t>
            </a:r>
            <a:r>
              <a:rPr lang="ru-RU" sz="6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egoe Print" pitchFamily="2" charset="0"/>
              </a:rPr>
              <a:t/>
            </a:r>
            <a:br>
              <a:rPr lang="ru-RU" sz="6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egoe Print" pitchFamily="2" charset="0"/>
              </a:rPr>
            </a:br>
            <a:r>
              <a:rPr lang="ru-RU" sz="6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egoe Print" pitchFamily="2" charset="0"/>
              </a:rPr>
              <a:t>великому </a:t>
            </a:r>
            <a:br>
              <a:rPr lang="ru-RU" sz="6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egoe Print" pitchFamily="2" charset="0"/>
              </a:rPr>
            </a:br>
            <a:r>
              <a:rPr lang="ru-RU" sz="6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egoe Print" pitchFamily="2" charset="0"/>
              </a:rPr>
              <a:t>поэту</a:t>
            </a:r>
            <a:r>
              <a:rPr lang="be-BY"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egoe Print" pitchFamily="2" charset="0"/>
              </a:rPr>
              <a:t/>
            </a:r>
            <a:br>
              <a:rPr lang="be-BY"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egoe Print" pitchFamily="2" charset="0"/>
              </a:rPr>
            </a:br>
            <a:endParaRPr lang="be-BY"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egoe Print" pitchFamily="2" charset="0"/>
            </a:endParaRPr>
          </a:p>
        </p:txBody>
      </p:sp>
    </p:spTree>
    <p:extLst>
      <p:ext uri="{BB962C8B-B14F-4D97-AF65-F5344CB8AC3E}">
        <p14:creationId xmlns:p14="http://schemas.microsoft.com/office/powerpoint/2010/main" val="397366708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3848" y="215589"/>
            <a:ext cx="2505075" cy="364545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58624" y="3619472"/>
            <a:ext cx="3097213" cy="323056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6136" y="188640"/>
            <a:ext cx="3084513" cy="348773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004" y="332657"/>
            <a:ext cx="2780229" cy="3888432"/>
          </a:xfrm>
          <a:prstGeom prst="rect">
            <a:avLst/>
          </a:prstGeom>
          <a:ln>
            <a:noFill/>
          </a:ln>
          <a:effectLst>
            <a:softEdge rad="112500"/>
          </a:effectLst>
        </p:spPr>
      </p:pic>
      <p:pic>
        <p:nvPicPr>
          <p:cNvPr id="3" name="Рисунок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42049" y="3861048"/>
            <a:ext cx="2366874" cy="2899692"/>
          </a:xfrm>
          <a:prstGeom prst="rect">
            <a:avLst/>
          </a:prstGeom>
          <a:ln>
            <a:noFill/>
          </a:ln>
          <a:effectLst>
            <a:softEdge rad="112500"/>
          </a:effectLst>
        </p:spPr>
      </p:pic>
      <p:pic>
        <p:nvPicPr>
          <p:cNvPr id="4" name="Рисунок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5986" y="4337768"/>
            <a:ext cx="2232247" cy="2422000"/>
          </a:xfrm>
          <a:prstGeom prst="rect">
            <a:avLst/>
          </a:prstGeom>
          <a:ln>
            <a:noFill/>
          </a:ln>
          <a:effectLst>
            <a:softEdge rad="112500"/>
          </a:effectLst>
        </p:spPr>
      </p:pic>
    </p:spTree>
    <p:extLst>
      <p:ext uri="{BB962C8B-B14F-4D97-AF65-F5344CB8AC3E}">
        <p14:creationId xmlns:p14="http://schemas.microsoft.com/office/powerpoint/2010/main" val="2280374823"/>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Рисунок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2200" y="448589"/>
            <a:ext cx="2549674" cy="3818636"/>
          </a:xfrm>
          <a:prstGeom prst="rect">
            <a:avLst/>
          </a:prstGeom>
          <a:ln>
            <a:noFill/>
          </a:ln>
          <a:effectLst>
            <a:softEdge rad="112500"/>
          </a:effectLst>
        </p:spPr>
      </p:pic>
      <p:pic>
        <p:nvPicPr>
          <p:cNvPr id="15" name="Рисунок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332656"/>
            <a:ext cx="2301084" cy="3934569"/>
          </a:xfrm>
          <a:prstGeom prst="rect">
            <a:avLst/>
          </a:prstGeom>
          <a:ln>
            <a:noFill/>
          </a:ln>
          <a:effectLst>
            <a:softEdge rad="112500"/>
          </a:effectLst>
        </p:spPr>
      </p:pic>
      <p:pic>
        <p:nvPicPr>
          <p:cNvPr id="17" name="Рисунок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99792" y="147756"/>
            <a:ext cx="3528392" cy="4491567"/>
          </a:xfrm>
          <a:prstGeom prst="rect">
            <a:avLst/>
          </a:prstGeom>
          <a:ln>
            <a:noFill/>
          </a:ln>
          <a:effectLst>
            <a:softEdge rad="112500"/>
          </a:effectLst>
        </p:spPr>
      </p:pic>
      <p:sp>
        <p:nvSpPr>
          <p:cNvPr id="18" name="TextBox 17"/>
          <p:cNvSpPr txBox="1"/>
          <p:nvPr/>
        </p:nvSpPr>
        <p:spPr>
          <a:xfrm>
            <a:off x="467544" y="5013176"/>
            <a:ext cx="8352928" cy="1569660"/>
          </a:xfrm>
          <a:prstGeom prst="rect">
            <a:avLst/>
          </a:prstGeom>
          <a:noFill/>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r>
              <a:rPr lang="ru-RU" sz="2400" b="1" dirty="0">
                <a:ln w="50800"/>
                <a:solidFill>
                  <a:schemeClr val="bg1">
                    <a:shade val="50000"/>
                  </a:schemeClr>
                </a:solidFill>
                <a:latin typeface="Segoe Print" pitchFamily="2" charset="0"/>
              </a:rPr>
              <a:t>Сейте разумное, доброе, вечное</a:t>
            </a:r>
          </a:p>
          <a:p>
            <a:r>
              <a:rPr lang="ru-RU" sz="2400" b="1" dirty="0">
                <a:ln w="50800"/>
                <a:solidFill>
                  <a:schemeClr val="bg1">
                    <a:shade val="50000"/>
                  </a:schemeClr>
                </a:solidFill>
                <a:latin typeface="Segoe Print" pitchFamily="2" charset="0"/>
              </a:rPr>
              <a:t>Сейте! Спасибо вам скажет сердечное</a:t>
            </a:r>
          </a:p>
          <a:p>
            <a:r>
              <a:rPr lang="ru-RU" sz="2400" b="1" dirty="0">
                <a:ln w="50800"/>
                <a:solidFill>
                  <a:schemeClr val="bg1">
                    <a:shade val="50000"/>
                  </a:schemeClr>
                </a:solidFill>
                <a:latin typeface="Segoe Print" pitchFamily="2" charset="0"/>
              </a:rPr>
              <a:t>Русский </a:t>
            </a:r>
            <a:r>
              <a:rPr lang="ru-RU" sz="2400" b="1" dirty="0" smtClean="0">
                <a:ln w="50800"/>
                <a:solidFill>
                  <a:schemeClr val="bg1">
                    <a:shade val="50000"/>
                  </a:schemeClr>
                </a:solidFill>
                <a:latin typeface="Segoe Print" pitchFamily="2" charset="0"/>
              </a:rPr>
              <a:t>народ…</a:t>
            </a:r>
            <a:endParaRPr lang="ru-RU" sz="2400" b="1" dirty="0">
              <a:ln w="50800"/>
              <a:solidFill>
                <a:schemeClr val="bg1">
                  <a:shade val="50000"/>
                </a:schemeClr>
              </a:solidFill>
              <a:latin typeface="Segoe Print" pitchFamily="2" charset="0"/>
            </a:endParaRPr>
          </a:p>
          <a:p>
            <a:r>
              <a:rPr lang="ru-RU" sz="2400" b="1" dirty="0" smtClean="0">
                <a:ln w="50800"/>
                <a:solidFill>
                  <a:schemeClr val="bg1">
                    <a:shade val="50000"/>
                  </a:schemeClr>
                </a:solidFill>
                <a:latin typeface="Segoe Print" pitchFamily="2" charset="0"/>
              </a:rPr>
              <a:t>                                       Некрасов</a:t>
            </a:r>
            <a:r>
              <a:rPr lang="ru-RU" sz="2400" b="1" dirty="0">
                <a:ln w="50800"/>
                <a:solidFill>
                  <a:schemeClr val="bg1">
                    <a:shade val="50000"/>
                  </a:schemeClr>
                </a:solidFill>
                <a:latin typeface="Segoe Print" pitchFamily="2" charset="0"/>
              </a:rPr>
              <a:t>. Сеятелям.</a:t>
            </a:r>
            <a:endParaRPr lang="be-BY" sz="2400" b="1" dirty="0">
              <a:ln w="50800"/>
              <a:solidFill>
                <a:schemeClr val="bg1">
                  <a:shade val="50000"/>
                </a:schemeClr>
              </a:solidFill>
              <a:latin typeface="Segoe Print" pitchFamily="2" charset="0"/>
            </a:endParaRPr>
          </a:p>
        </p:txBody>
      </p:sp>
    </p:spTree>
    <p:extLst>
      <p:ext uri="{BB962C8B-B14F-4D97-AF65-F5344CB8AC3E}">
        <p14:creationId xmlns:p14="http://schemas.microsoft.com/office/powerpoint/2010/main" val="238641648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 calcmode="lin" valueType="num">
                                      <p:cBhvr>
                                        <p:cTn id="7" dur="10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8">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18">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18">
                                            <p:txEl>
                                              <p:pRg st="0" end="0"/>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18">
                                            <p:txEl>
                                              <p:pRg st="1" end="1"/>
                                            </p:txEl>
                                          </p:spTgt>
                                        </p:tgtEl>
                                        <p:attrNameLst>
                                          <p:attrName>style.visibility</p:attrName>
                                        </p:attrNameLst>
                                      </p:cBhvr>
                                      <p:to>
                                        <p:strVal val="visible"/>
                                      </p:to>
                                    </p:set>
                                    <p:anim calcmode="lin" valueType="num">
                                      <p:cBhvr>
                                        <p:cTn id="13" dur="1000" fill="hold"/>
                                        <p:tgtEl>
                                          <p:spTgt spid="18">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18">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18">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18">
                                            <p:txEl>
                                              <p:pRg st="1" end="1"/>
                                            </p:txEl>
                                          </p:spTgt>
                                        </p:tgtEl>
                                      </p:cBhvr>
                                    </p:animEffect>
                                  </p:childTnLst>
                                </p:cTn>
                              </p:par>
                              <p:par>
                                <p:cTn id="17" presetID="31" presetClass="entr" presetSubtype="0" fill="hold" nodeType="withEffect">
                                  <p:stCondLst>
                                    <p:cond delay="0"/>
                                  </p:stCondLst>
                                  <p:childTnLst>
                                    <p:set>
                                      <p:cBhvr>
                                        <p:cTn id="18" dur="1" fill="hold">
                                          <p:stCondLst>
                                            <p:cond delay="0"/>
                                          </p:stCondLst>
                                        </p:cTn>
                                        <p:tgtEl>
                                          <p:spTgt spid="18">
                                            <p:txEl>
                                              <p:pRg st="2" end="2"/>
                                            </p:txEl>
                                          </p:spTgt>
                                        </p:tgtEl>
                                        <p:attrNameLst>
                                          <p:attrName>style.visibility</p:attrName>
                                        </p:attrNameLst>
                                      </p:cBhvr>
                                      <p:to>
                                        <p:strVal val="visible"/>
                                      </p:to>
                                    </p:set>
                                    <p:anim calcmode="lin" valueType="num">
                                      <p:cBhvr>
                                        <p:cTn id="19" dur="1000" fill="hold"/>
                                        <p:tgtEl>
                                          <p:spTgt spid="18">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18">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18">
                                            <p:txEl>
                                              <p:pRg st="2" end="2"/>
                                            </p:txEl>
                                          </p:spTgt>
                                        </p:tgtEl>
                                        <p:attrNameLst>
                                          <p:attrName>style.rotation</p:attrName>
                                        </p:attrNameLst>
                                      </p:cBhvr>
                                      <p:tavLst>
                                        <p:tav tm="0">
                                          <p:val>
                                            <p:fltVal val="90"/>
                                          </p:val>
                                        </p:tav>
                                        <p:tav tm="100000">
                                          <p:val>
                                            <p:fltVal val="0"/>
                                          </p:val>
                                        </p:tav>
                                      </p:tavLst>
                                    </p:anim>
                                    <p:animEffect transition="in" filter="fade">
                                      <p:cBhvr>
                                        <p:cTn id="22" dur="1000"/>
                                        <p:tgtEl>
                                          <p:spTgt spid="18">
                                            <p:txEl>
                                              <p:pRg st="2" end="2"/>
                                            </p:txEl>
                                          </p:spTgt>
                                        </p:tgtEl>
                                      </p:cBhvr>
                                    </p:animEffect>
                                  </p:childTnLst>
                                </p:cTn>
                              </p:par>
                              <p:par>
                                <p:cTn id="23" presetID="31" presetClass="entr" presetSubtype="0" fill="hold" nodeType="withEffect">
                                  <p:stCondLst>
                                    <p:cond delay="0"/>
                                  </p:stCondLst>
                                  <p:childTnLst>
                                    <p:set>
                                      <p:cBhvr>
                                        <p:cTn id="24" dur="1" fill="hold">
                                          <p:stCondLst>
                                            <p:cond delay="0"/>
                                          </p:stCondLst>
                                        </p:cTn>
                                        <p:tgtEl>
                                          <p:spTgt spid="18">
                                            <p:txEl>
                                              <p:pRg st="3" end="3"/>
                                            </p:txEl>
                                          </p:spTgt>
                                        </p:tgtEl>
                                        <p:attrNameLst>
                                          <p:attrName>style.visibility</p:attrName>
                                        </p:attrNameLst>
                                      </p:cBhvr>
                                      <p:to>
                                        <p:strVal val="visible"/>
                                      </p:to>
                                    </p:set>
                                    <p:anim calcmode="lin" valueType="num">
                                      <p:cBhvr>
                                        <p:cTn id="25" dur="1000" fill="hold"/>
                                        <p:tgtEl>
                                          <p:spTgt spid="18">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18">
                                            <p:txEl>
                                              <p:pRg st="3" end="3"/>
                                            </p:txEl>
                                          </p:spTgt>
                                        </p:tgtEl>
                                        <p:attrNameLst>
                                          <p:attrName>ppt_h</p:attrName>
                                        </p:attrNameLst>
                                      </p:cBhvr>
                                      <p:tavLst>
                                        <p:tav tm="0">
                                          <p:val>
                                            <p:fltVal val="0"/>
                                          </p:val>
                                        </p:tav>
                                        <p:tav tm="100000">
                                          <p:val>
                                            <p:strVal val="#ppt_h"/>
                                          </p:val>
                                        </p:tav>
                                      </p:tavLst>
                                    </p:anim>
                                    <p:anim calcmode="lin" valueType="num">
                                      <p:cBhvr>
                                        <p:cTn id="27" dur="1000" fill="hold"/>
                                        <p:tgtEl>
                                          <p:spTgt spid="18">
                                            <p:txEl>
                                              <p:pRg st="3" end="3"/>
                                            </p:txEl>
                                          </p:spTgt>
                                        </p:tgtEl>
                                        <p:attrNameLst>
                                          <p:attrName>style.rotation</p:attrName>
                                        </p:attrNameLst>
                                      </p:cBhvr>
                                      <p:tavLst>
                                        <p:tav tm="0">
                                          <p:val>
                                            <p:fltVal val="90"/>
                                          </p:val>
                                        </p:tav>
                                        <p:tav tm="100000">
                                          <p:val>
                                            <p:fltVal val="0"/>
                                          </p:val>
                                        </p:tav>
                                      </p:tavLst>
                                    </p:anim>
                                    <p:animEffect transition="in" filter="fade">
                                      <p:cBhvr>
                                        <p:cTn id="28" dur="1000"/>
                                        <p:tgtEl>
                                          <p:spTgt spid="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79512" y="692696"/>
            <a:ext cx="8784975" cy="5256584"/>
          </a:xfrm>
          <a:prstGeom prst="rect">
            <a:avLst/>
          </a:prstGeom>
          <a:ln>
            <a:noFill/>
          </a:ln>
          <a:effectLst>
            <a:softEdge rad="112500"/>
          </a:effectLst>
        </p:spPr>
      </p:pic>
      <p:sp>
        <p:nvSpPr>
          <p:cNvPr id="9" name="TextBox 8"/>
          <p:cNvSpPr txBox="1"/>
          <p:nvPr/>
        </p:nvSpPr>
        <p:spPr>
          <a:xfrm>
            <a:off x="317412" y="1003064"/>
            <a:ext cx="4320480" cy="4524315"/>
          </a:xfrm>
          <a:prstGeom prst="rect">
            <a:avLst/>
          </a:prstGeom>
          <a:noFill/>
        </p:spPr>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r>
              <a:rPr lang="ru-RU" b="1" dirty="0" smtClean="0">
                <a:ln w="50800"/>
                <a:solidFill>
                  <a:schemeClr val="bg1">
                    <a:shade val="50000"/>
                  </a:schemeClr>
                </a:solidFill>
                <a:latin typeface="Segoe Print" pitchFamily="2" charset="0"/>
              </a:rPr>
              <a:t>“Не принижая ни на минуту ни великих алтарей Пушкина и Лермонтова, ни более </a:t>
            </a:r>
          </a:p>
          <a:p>
            <a:r>
              <a:rPr lang="ru-RU" b="1" dirty="0" smtClean="0">
                <a:ln w="50800"/>
                <a:solidFill>
                  <a:schemeClr val="bg1">
                    <a:shade val="50000"/>
                  </a:schemeClr>
                </a:solidFill>
                <a:latin typeface="Segoe Print" pitchFamily="2" charset="0"/>
              </a:rPr>
              <a:t>скромных, но прекрасных памятников Алексея </a:t>
            </a:r>
          </a:p>
          <a:p>
            <a:r>
              <a:rPr lang="ru-RU" b="1" dirty="0" smtClean="0">
                <a:ln w="50800"/>
                <a:solidFill>
                  <a:schemeClr val="bg1">
                    <a:shade val="50000"/>
                  </a:schemeClr>
                </a:solidFill>
                <a:latin typeface="Segoe Print" pitchFamily="2" charset="0"/>
              </a:rPr>
              <a:t>Толстого, Тютчева, Фета и других писателей, мы все же говорим: нет в русской литературе, во всей литературе нашей такого человека, перед которым  мы с любовью и благоговением склонялись бы ниже, чем перед памятью Некрасова”.                                                                      </a:t>
            </a:r>
          </a:p>
          <a:p>
            <a:endParaRPr lang="ru-RU" b="1" dirty="0">
              <a:ln w="50800"/>
              <a:solidFill>
                <a:schemeClr val="bg1">
                  <a:shade val="50000"/>
                </a:schemeClr>
              </a:solidFill>
              <a:latin typeface="Segoe Print" pitchFamily="2" charset="0"/>
            </a:endParaRPr>
          </a:p>
          <a:p>
            <a:pPr algn="r"/>
            <a:r>
              <a:rPr lang="ru-RU" b="1" dirty="0" smtClean="0">
                <a:ln w="50800"/>
                <a:solidFill>
                  <a:schemeClr val="bg1">
                    <a:shade val="50000"/>
                  </a:schemeClr>
                </a:solidFill>
                <a:latin typeface="Segoe Print" pitchFamily="2" charset="0"/>
              </a:rPr>
              <a:t>А. В. Луначарский.</a:t>
            </a:r>
            <a:endParaRPr lang="ru-RU" b="1" dirty="0">
              <a:ln w="50800"/>
              <a:solidFill>
                <a:schemeClr val="bg1">
                  <a:shade val="50000"/>
                </a:schemeClr>
              </a:solidFill>
              <a:latin typeface="Segoe Print" pitchFamily="2" charset="0"/>
            </a:endParaRPr>
          </a:p>
        </p:txBody>
      </p:sp>
    </p:spTree>
    <p:extLst>
      <p:ext uri="{BB962C8B-B14F-4D97-AF65-F5344CB8AC3E}">
        <p14:creationId xmlns:p14="http://schemas.microsoft.com/office/powerpoint/2010/main" val="374325482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1000"/>
                                        <p:tgtEl>
                                          <p:spTgt spid="9">
                                            <p:txEl>
                                              <p:pRg st="1" end="1"/>
                                            </p:txEl>
                                          </p:spTgt>
                                        </p:tgtEl>
                                      </p:cBhvr>
                                    </p:animEffect>
                                    <p:anim calcmode="lin" valueType="num">
                                      <p:cBhvr>
                                        <p:cTn id="13"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9">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fade">
                                      <p:cBhvr>
                                        <p:cTn id="17" dur="1000"/>
                                        <p:tgtEl>
                                          <p:spTgt spid="9">
                                            <p:txEl>
                                              <p:pRg st="2" end="2"/>
                                            </p:txEl>
                                          </p:spTgt>
                                        </p:tgtEl>
                                      </p:cBhvr>
                                    </p:animEffect>
                                    <p:anim calcmode="lin" valueType="num">
                                      <p:cBhvr>
                                        <p:cTn id="1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9">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
                                            <p:txEl>
                                              <p:pRg st="4" end="4"/>
                                            </p:txEl>
                                          </p:spTgt>
                                        </p:tgtEl>
                                        <p:attrNameLst>
                                          <p:attrName>style.visibility</p:attrName>
                                        </p:attrNameLst>
                                      </p:cBhvr>
                                      <p:to>
                                        <p:strVal val="visible"/>
                                      </p:to>
                                    </p:set>
                                    <p:animEffect transition="in" filter="fade">
                                      <p:cBhvr>
                                        <p:cTn id="22" dur="1000"/>
                                        <p:tgtEl>
                                          <p:spTgt spid="9">
                                            <p:txEl>
                                              <p:pRg st="4" end="4"/>
                                            </p:txEl>
                                          </p:spTgt>
                                        </p:tgtEl>
                                      </p:cBhvr>
                                    </p:animEffect>
                                    <p:anim calcmode="lin" valueType="num">
                                      <p:cBhvr>
                                        <p:cTn id="23"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28662" y="428604"/>
            <a:ext cx="7117180" cy="1470025"/>
          </a:xfrm>
        </p:spPr>
        <p:txBody>
          <a:bodyPr/>
          <a:lstStyle/>
          <a:p>
            <a:pPr algn="ctr"/>
            <a:r>
              <a:rPr lang="ru-RU"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ССЫЛКИ</a:t>
            </a:r>
            <a:endParaRPr lang="be-BY" sz="7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Подзаголовок 2"/>
          <p:cNvSpPr>
            <a:spLocks noGrp="1"/>
          </p:cNvSpPr>
          <p:nvPr>
            <p:ph type="subTitle" idx="1"/>
          </p:nvPr>
        </p:nvSpPr>
        <p:spPr>
          <a:xfrm>
            <a:off x="285720" y="2143116"/>
            <a:ext cx="8429684" cy="4357718"/>
          </a:xfrm>
        </p:spPr>
        <p:txBody>
          <a:bodyPr>
            <a:normAutofit/>
            <a:scene3d>
              <a:camera prst="orthographicFront"/>
              <a:lightRig rig="balanced" dir="t">
                <a:rot lat="0" lon="0" rev="2100000"/>
              </a:lightRig>
            </a:scene3d>
            <a:sp3d extrusionH="57150" prstMaterial="metal">
              <a:bevelT w="38100" h="25400"/>
              <a:contourClr>
                <a:schemeClr val="bg2"/>
              </a:contourClr>
            </a:sp3d>
          </a:bodyPr>
          <a:lstStyle/>
          <a:p>
            <a:r>
              <a:rPr lang="en-US" b="1" dirty="0" smtClean="0">
                <a:ln w="1905"/>
                <a:solidFill>
                  <a:schemeClr val="accent6">
                    <a:lumMod val="75000"/>
                  </a:schemeClr>
                </a:solidFill>
                <a:effectLst>
                  <a:innerShdw blurRad="69850" dist="43180" dir="5400000">
                    <a:srgbClr val="000000">
                      <a:alpha val="65000"/>
                    </a:srgbClr>
                  </a:innerShdw>
                </a:effectLst>
                <a:latin typeface="Bookman Old Style" pitchFamily="18" charset="0"/>
                <a:hlinkClick r:id="rId2"/>
              </a:rPr>
              <a:t>http://gekan.gitivi.com/Profile/View/3834-10009027</a:t>
            </a:r>
            <a:endParaRPr lang="en-US" b="1" dirty="0" smtClean="0">
              <a:ln w="1905"/>
              <a:solidFill>
                <a:schemeClr val="accent6">
                  <a:lumMod val="75000"/>
                </a:schemeClr>
              </a:solidFill>
              <a:effectLst>
                <a:innerShdw blurRad="69850" dist="43180" dir="5400000">
                  <a:srgbClr val="000000">
                    <a:alpha val="65000"/>
                  </a:srgbClr>
                </a:innerShdw>
              </a:effectLst>
              <a:latin typeface="Bookman Old Style" pitchFamily="18" charset="0"/>
            </a:endParaRPr>
          </a:p>
          <a:p>
            <a:r>
              <a:rPr lang="en-US" b="1" dirty="0" smtClean="0">
                <a:ln w="1905"/>
                <a:solidFill>
                  <a:schemeClr val="accent6">
                    <a:lumMod val="75000"/>
                  </a:schemeClr>
                </a:solidFill>
                <a:effectLst>
                  <a:innerShdw blurRad="69850" dist="43180" dir="5400000">
                    <a:srgbClr val="000000">
                      <a:alpha val="65000"/>
                    </a:srgbClr>
                  </a:innerShdw>
                </a:effectLst>
                <a:latin typeface="Bookman Old Style" pitchFamily="18" charset="0"/>
                <a:hlinkClick r:id="rId3"/>
              </a:rPr>
              <a:t>http://referatnatemy.ru/2011/01/zhiznennij-put--nekrasova.html</a:t>
            </a:r>
            <a:endParaRPr lang="en-US" b="1" dirty="0" smtClean="0">
              <a:ln w="1905"/>
              <a:solidFill>
                <a:schemeClr val="accent6">
                  <a:lumMod val="75000"/>
                </a:schemeClr>
              </a:solidFill>
              <a:effectLst>
                <a:innerShdw blurRad="69850" dist="43180" dir="5400000">
                  <a:srgbClr val="000000">
                    <a:alpha val="65000"/>
                  </a:srgbClr>
                </a:innerShdw>
              </a:effectLst>
              <a:latin typeface="Bookman Old Style" pitchFamily="18" charset="0"/>
            </a:endParaRPr>
          </a:p>
          <a:p>
            <a:r>
              <a:rPr lang="en-US" b="1" dirty="0" smtClean="0">
                <a:ln w="1905"/>
                <a:solidFill>
                  <a:schemeClr val="accent6">
                    <a:lumMod val="75000"/>
                  </a:schemeClr>
                </a:solidFill>
                <a:effectLst>
                  <a:innerShdw blurRad="69850" dist="43180" dir="5400000">
                    <a:srgbClr val="000000">
                      <a:alpha val="65000"/>
                    </a:srgbClr>
                  </a:innerShdw>
                </a:effectLst>
                <a:latin typeface="Bookman Old Style" pitchFamily="18" charset="0"/>
                <a:hlinkClick r:id="rId4"/>
              </a:rPr>
              <a:t>http://ru.wikipedia.org/wiki/</a:t>
            </a:r>
            <a:r>
              <a:rPr lang="be-BY" b="1" dirty="0" smtClean="0">
                <a:ln w="1905"/>
                <a:solidFill>
                  <a:schemeClr val="accent6">
                    <a:lumMod val="75000"/>
                  </a:schemeClr>
                </a:solidFill>
                <a:effectLst>
                  <a:innerShdw blurRad="69850" dist="43180" dir="5400000">
                    <a:srgbClr val="000000">
                      <a:alpha val="65000"/>
                    </a:srgbClr>
                  </a:innerShdw>
                </a:effectLst>
                <a:latin typeface="Bookman Old Style" pitchFamily="18" charset="0"/>
                <a:hlinkClick r:id="rId4"/>
              </a:rPr>
              <a:t>Памятник_Некрасову</a:t>
            </a:r>
            <a:endParaRPr lang="en-US" b="1" dirty="0" smtClean="0">
              <a:ln w="1905"/>
              <a:solidFill>
                <a:schemeClr val="accent6">
                  <a:lumMod val="75000"/>
                </a:schemeClr>
              </a:solidFill>
              <a:effectLst>
                <a:innerShdw blurRad="69850" dist="43180" dir="5400000">
                  <a:srgbClr val="000000">
                    <a:alpha val="65000"/>
                  </a:srgbClr>
                </a:innerShdw>
              </a:effectLst>
              <a:latin typeface="Bookman Old Style" pitchFamily="18" charset="0"/>
            </a:endParaRPr>
          </a:p>
          <a:p>
            <a:r>
              <a:rPr lang="en-US" b="1" dirty="0" smtClean="0">
                <a:ln w="1905"/>
                <a:solidFill>
                  <a:schemeClr val="accent6">
                    <a:lumMod val="75000"/>
                  </a:schemeClr>
                </a:solidFill>
                <a:effectLst>
                  <a:innerShdw blurRad="69850" dist="43180" dir="5400000">
                    <a:srgbClr val="000000">
                      <a:alpha val="65000"/>
                    </a:srgbClr>
                  </a:innerShdw>
                </a:effectLst>
                <a:latin typeface="Bookman Old Style" pitchFamily="18" charset="0"/>
                <a:hlinkClick r:id="rId5"/>
              </a:rPr>
              <a:t>http://www.liveinternet.ru/users/2800855/post174712241/</a:t>
            </a:r>
            <a:endParaRPr lang="en-US" b="1" dirty="0" smtClean="0">
              <a:ln w="1905"/>
              <a:solidFill>
                <a:schemeClr val="accent6">
                  <a:lumMod val="75000"/>
                </a:schemeClr>
              </a:solidFill>
              <a:effectLst>
                <a:innerShdw blurRad="69850" dist="43180" dir="5400000">
                  <a:srgbClr val="000000">
                    <a:alpha val="65000"/>
                  </a:srgbClr>
                </a:innerShdw>
              </a:effectLst>
              <a:latin typeface="Bookman Old Style" pitchFamily="18" charset="0"/>
            </a:endParaRPr>
          </a:p>
          <a:p>
            <a:r>
              <a:rPr lang="en-US" b="1" dirty="0" smtClean="0">
                <a:ln w="1905"/>
                <a:solidFill>
                  <a:schemeClr val="accent6">
                    <a:lumMod val="75000"/>
                  </a:schemeClr>
                </a:solidFill>
                <a:effectLst>
                  <a:innerShdw blurRad="69850" dist="43180" dir="5400000">
                    <a:srgbClr val="000000">
                      <a:alpha val="65000"/>
                    </a:srgbClr>
                  </a:innerShdw>
                </a:effectLst>
                <a:latin typeface="Bookman Old Style" pitchFamily="18" charset="0"/>
                <a:hlinkClick r:id="rId6"/>
              </a:rPr>
              <a:t>http://g-egorov.livejournal.com/4779.html</a:t>
            </a:r>
            <a:endParaRPr lang="en-US" b="1" dirty="0" smtClean="0">
              <a:ln w="1905"/>
              <a:solidFill>
                <a:schemeClr val="accent6">
                  <a:lumMod val="75000"/>
                </a:schemeClr>
              </a:solidFill>
              <a:effectLst>
                <a:innerShdw blurRad="69850" dist="43180" dir="5400000">
                  <a:srgbClr val="000000">
                    <a:alpha val="65000"/>
                  </a:srgbClr>
                </a:innerShdw>
              </a:effectLst>
              <a:latin typeface="Bookman Old Style" pitchFamily="18" charset="0"/>
            </a:endParaRPr>
          </a:p>
          <a:p>
            <a:r>
              <a:rPr lang="en-US" b="1" dirty="0" smtClean="0">
                <a:ln w="1905"/>
                <a:solidFill>
                  <a:schemeClr val="accent6">
                    <a:lumMod val="75000"/>
                  </a:schemeClr>
                </a:solidFill>
                <a:effectLst>
                  <a:innerShdw blurRad="69850" dist="43180" dir="5400000">
                    <a:srgbClr val="000000">
                      <a:alpha val="65000"/>
                    </a:srgbClr>
                  </a:innerShdw>
                </a:effectLst>
                <a:latin typeface="Bookman Old Style" pitchFamily="18" charset="0"/>
                <a:hlinkClick r:id="rId7"/>
              </a:rPr>
              <a:t>http://ru.wikipedia.org/wiki/%CA%EE%F0%EE%E1%F3%F8%EA%E0</a:t>
            </a:r>
            <a:endParaRPr lang="en-US" b="1" dirty="0" smtClean="0">
              <a:ln w="1905"/>
              <a:solidFill>
                <a:schemeClr val="accent6">
                  <a:lumMod val="75000"/>
                </a:schemeClr>
              </a:solidFill>
              <a:effectLst>
                <a:innerShdw blurRad="69850" dist="43180" dir="5400000">
                  <a:srgbClr val="000000">
                    <a:alpha val="65000"/>
                  </a:srgbClr>
                </a:innerShdw>
              </a:effectLst>
              <a:latin typeface="Bookman Old Style" pitchFamily="18" charset="0"/>
            </a:endParaRPr>
          </a:p>
          <a:p>
            <a:r>
              <a:rPr lang="en-US" b="1" dirty="0" smtClean="0">
                <a:ln w="1905"/>
                <a:solidFill>
                  <a:schemeClr val="accent6">
                    <a:lumMod val="75000"/>
                  </a:schemeClr>
                </a:solidFill>
                <a:effectLst>
                  <a:innerShdw blurRad="69850" dist="43180" dir="5400000">
                    <a:srgbClr val="000000">
                      <a:alpha val="65000"/>
                    </a:srgbClr>
                  </a:innerShdw>
                </a:effectLst>
                <a:latin typeface="Bookman Old Style" pitchFamily="18" charset="0"/>
                <a:hlinkClick r:id="rId8"/>
              </a:rPr>
              <a:t>http://forum.yargenealogy.ru/lofiversion/index.php?t1685.html</a:t>
            </a:r>
            <a:endParaRPr lang="en-US" b="1" dirty="0" smtClean="0">
              <a:ln w="1905"/>
              <a:solidFill>
                <a:schemeClr val="accent6">
                  <a:lumMod val="75000"/>
                </a:schemeClr>
              </a:solidFill>
              <a:effectLst>
                <a:innerShdw blurRad="69850" dist="43180" dir="5400000">
                  <a:srgbClr val="000000">
                    <a:alpha val="65000"/>
                  </a:srgbClr>
                </a:innerShdw>
              </a:effectLst>
              <a:latin typeface="Bookman Old Style" pitchFamily="18" charset="0"/>
            </a:endParaRPr>
          </a:p>
          <a:p>
            <a:endParaRPr lang="en-US" b="1" dirty="0" smtClean="0">
              <a:ln w="50800"/>
              <a:solidFill>
                <a:schemeClr val="accent6">
                  <a:lumMod val="75000"/>
                </a:schemeClr>
              </a:solidFill>
              <a:latin typeface="Bookman Old Style" pitchFamily="18" charset="0"/>
            </a:endParaRPr>
          </a:p>
          <a:p>
            <a:endParaRPr lang="en-US" b="1" dirty="0" smtClean="0">
              <a:ln w="50800"/>
              <a:solidFill>
                <a:schemeClr val="accent6">
                  <a:lumMod val="75000"/>
                </a:schemeClr>
              </a:solidFill>
            </a:endParaRPr>
          </a:p>
          <a:p>
            <a:endParaRPr lang="be-BY" b="1" dirty="0">
              <a:ln w="50800"/>
              <a:solidFill>
                <a:schemeClr val="accent6">
                  <a:lumMod val="75000"/>
                </a:schemeClr>
              </a:solidFill>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67544" y="692696"/>
            <a:ext cx="8496943" cy="5256584"/>
          </a:xfrm>
          <a:prstGeom prst="rect">
            <a:avLst/>
          </a:prstGeom>
          <a:ln>
            <a:noFill/>
          </a:ln>
          <a:effectLst>
            <a:softEdge rad="112500"/>
          </a:effectLst>
        </p:spPr>
      </p:pic>
      <p:sp>
        <p:nvSpPr>
          <p:cNvPr id="9" name="TextBox 8"/>
          <p:cNvSpPr txBox="1"/>
          <p:nvPr/>
        </p:nvSpPr>
        <p:spPr>
          <a:xfrm>
            <a:off x="550382" y="2567165"/>
            <a:ext cx="4248472" cy="646331"/>
          </a:xfrm>
          <a:prstGeom prst="rect">
            <a:avLst/>
          </a:prstGeom>
          <a:noFill/>
        </p:spPr>
        <p:txBody>
          <a:bodyPr wrap="square" rtlCol="0">
            <a:spAutoFit/>
          </a:bodyPr>
          <a:lstStyle/>
          <a:p>
            <a:pPr algn="ctr"/>
            <a:r>
              <a:rPr lang="ru-RU"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egoe Print" pitchFamily="2" charset="0"/>
              </a:rPr>
              <a:t>А знаете ли вы?</a:t>
            </a:r>
            <a:endParaRPr lang="be-BY"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Segoe Print" pitchFamily="2" charset="0"/>
            </a:endParaRPr>
          </a:p>
        </p:txBody>
      </p:sp>
    </p:spTree>
    <p:extLst>
      <p:ext uri="{BB962C8B-B14F-4D97-AF65-F5344CB8AC3E}">
        <p14:creationId xmlns:p14="http://schemas.microsoft.com/office/powerpoint/2010/main" val="305994768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446087"/>
            <a:ext cx="4752528" cy="822673"/>
          </a:xfrm>
        </p:spPr>
        <p:txBody>
          <a:bodyPr/>
          <a:lstStyle/>
          <a:p>
            <a:pPr algn="ctr"/>
            <a:r>
              <a:rPr lang="ru-RU"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Охотник</a:t>
            </a:r>
            <a:endParaRPr lang="be-BY"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148064" y="548680"/>
            <a:ext cx="3672408" cy="5688632"/>
          </a:xfrm>
          <a:prstGeom prst="rect">
            <a:avLst/>
          </a:prstGeom>
          <a:ln>
            <a:noFill/>
          </a:ln>
          <a:effectLst>
            <a:softEdge rad="112500"/>
          </a:effectLst>
        </p:spPr>
      </p:pic>
      <p:sp>
        <p:nvSpPr>
          <p:cNvPr id="4" name="Текст 3"/>
          <p:cNvSpPr>
            <a:spLocks noGrp="1"/>
          </p:cNvSpPr>
          <p:nvPr>
            <p:ph type="body" sz="half" idx="2"/>
          </p:nvPr>
        </p:nvSpPr>
        <p:spPr>
          <a:xfrm>
            <a:off x="251520" y="1124745"/>
            <a:ext cx="4752528" cy="2448272"/>
          </a:xfrm>
        </p:spPr>
        <p:txBody>
          <a:bodyPr>
            <a:normAutofit fontScale="92500"/>
            <a:scene3d>
              <a:camera prst="orthographicFront"/>
              <a:lightRig rig="balanced" dir="t">
                <a:rot lat="0" lon="0" rev="2100000"/>
              </a:lightRig>
            </a:scene3d>
            <a:sp3d extrusionH="57150" prstMaterial="metal">
              <a:bevelT w="38100" h="25400"/>
              <a:contourClr>
                <a:schemeClr val="bg2"/>
              </a:contourClr>
            </a:sp3d>
          </a:bodyPr>
          <a:lstStyle/>
          <a:p>
            <a:pPr algn="ctr"/>
            <a:r>
              <a:rPr lang="ru-RU" sz="3200" b="1" dirty="0">
                <a:ln w="50800"/>
                <a:solidFill>
                  <a:schemeClr val="bg1">
                    <a:shade val="50000"/>
                  </a:schemeClr>
                </a:solidFill>
                <a:latin typeface="Segoe Print" pitchFamily="2" charset="0"/>
              </a:rPr>
              <a:t>Некрасов увлекался охотой. С </a:t>
            </a:r>
            <a:r>
              <a:rPr lang="ru-RU" sz="3200" b="1" dirty="0" smtClean="0">
                <a:ln w="50800"/>
                <a:solidFill>
                  <a:schemeClr val="bg1">
                    <a:shade val="50000"/>
                  </a:schemeClr>
                </a:solidFill>
                <a:latin typeface="Segoe Print" pitchFamily="2" charset="0"/>
              </a:rPr>
              <a:t>собакой </a:t>
            </a:r>
            <a:r>
              <a:rPr lang="ru-RU" sz="3200" b="1" dirty="0">
                <a:ln w="50800"/>
                <a:solidFill>
                  <a:schemeClr val="bg1">
                    <a:shade val="50000"/>
                  </a:schemeClr>
                </a:solidFill>
                <a:latin typeface="Segoe Print" pitchFamily="2" charset="0"/>
              </a:rPr>
              <a:t>Кадо ходил по лесам и </a:t>
            </a:r>
            <a:r>
              <a:rPr lang="ru-RU" sz="3200" b="1" dirty="0" smtClean="0">
                <a:ln w="50800"/>
                <a:solidFill>
                  <a:schemeClr val="bg1">
                    <a:shade val="50000"/>
                  </a:schemeClr>
                </a:solidFill>
                <a:latin typeface="Segoe Print" pitchFamily="2" charset="0"/>
              </a:rPr>
              <a:t>болотам</a:t>
            </a:r>
            <a:r>
              <a:rPr lang="ru-RU" sz="3200" b="1" dirty="0">
                <a:ln w="50800"/>
                <a:solidFill>
                  <a:schemeClr val="bg1">
                    <a:shade val="50000"/>
                  </a:schemeClr>
                </a:solidFill>
                <a:latin typeface="Segoe Print" pitchFamily="2" charset="0"/>
              </a:rPr>
              <a:t>, лугам и просёлочным </a:t>
            </a:r>
            <a:r>
              <a:rPr lang="ru-RU" sz="3200" b="1" dirty="0" smtClean="0">
                <a:ln w="50800"/>
                <a:solidFill>
                  <a:schemeClr val="bg1">
                    <a:shade val="50000"/>
                  </a:schemeClr>
                </a:solidFill>
                <a:latin typeface="Segoe Print" pitchFamily="2" charset="0"/>
              </a:rPr>
              <a:t>дорогам</a:t>
            </a:r>
            <a:r>
              <a:rPr lang="ru-RU" sz="3200" b="1" dirty="0">
                <a:ln w="50800"/>
                <a:solidFill>
                  <a:schemeClr val="bg1">
                    <a:shade val="50000"/>
                  </a:schemeClr>
                </a:solidFill>
                <a:latin typeface="Segoe Print" pitchFamily="2" charset="0"/>
              </a:rPr>
              <a:t>.</a:t>
            </a:r>
            <a:endParaRPr lang="be-BY" sz="3200" b="1" dirty="0">
              <a:ln w="50800"/>
              <a:solidFill>
                <a:schemeClr val="bg1">
                  <a:shade val="50000"/>
                </a:schemeClr>
              </a:solidFill>
              <a:latin typeface="Segoe Print" pitchFamily="2" charset="0"/>
            </a:endParaRPr>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544" y="3644905"/>
            <a:ext cx="3816424" cy="2863895"/>
          </a:xfrm>
          <a:prstGeom prst="rect">
            <a:avLst/>
          </a:prstGeom>
          <a:ln>
            <a:noFill/>
          </a:ln>
          <a:effectLst>
            <a:softEdge rad="112500"/>
          </a:effectLst>
        </p:spPr>
      </p:pic>
    </p:spTree>
    <p:extLst>
      <p:ext uri="{BB962C8B-B14F-4D97-AF65-F5344CB8AC3E}">
        <p14:creationId xmlns:p14="http://schemas.microsoft.com/office/powerpoint/2010/main" val="2915791940"/>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95536" y="836712"/>
            <a:ext cx="8496944" cy="5328592"/>
          </a:xfrm>
          <a:ln/>
        </p:spPr>
        <p:style>
          <a:lnRef idx="2">
            <a:schemeClr val="accent6"/>
          </a:lnRef>
          <a:fillRef idx="1">
            <a:schemeClr val="lt1"/>
          </a:fillRef>
          <a:effectRef idx="0">
            <a:schemeClr val="accent6"/>
          </a:effectRef>
          <a:fontRef idx="minor">
            <a:schemeClr val="dk1"/>
          </a:fontRef>
        </p:style>
        <p:txBody>
          <a:bodyPr>
            <a:scene3d>
              <a:camera prst="orthographicFront"/>
              <a:lightRig rig="balanced" dir="t">
                <a:rot lat="0" lon="0" rev="2100000"/>
              </a:lightRig>
            </a:scene3d>
            <a:sp3d extrusionH="57150" prstMaterial="metal">
              <a:bevelT w="38100" h="25400"/>
              <a:contourClr>
                <a:schemeClr val="bg2"/>
              </a:contourClr>
            </a:sp3d>
          </a:bodyPr>
          <a:lstStyle/>
          <a:p>
            <a:r>
              <a:rPr lang="ru-RU" sz="2400" b="1" dirty="0">
                <a:ln w="50800"/>
                <a:solidFill>
                  <a:schemeClr val="bg1">
                    <a:shade val="50000"/>
                  </a:schemeClr>
                </a:solidFill>
                <a:latin typeface="Segoe Print" pitchFamily="2" charset="0"/>
              </a:rPr>
              <a:t>"</a:t>
            </a:r>
            <a:r>
              <a:rPr lang="ru-RU" sz="2400" b="1" dirty="0" smtClean="0">
                <a:ln w="50800"/>
                <a:solidFill>
                  <a:schemeClr val="bg1">
                    <a:shade val="50000"/>
                  </a:schemeClr>
                </a:solidFill>
                <a:latin typeface="Segoe Print" pitchFamily="2" charset="0"/>
              </a:rPr>
              <a:t>Ни </a:t>
            </a:r>
            <a:r>
              <a:rPr lang="ru-RU" sz="2400" b="1" dirty="0">
                <a:ln w="50800"/>
                <a:solidFill>
                  <a:schemeClr val="bg1">
                    <a:shade val="50000"/>
                  </a:schemeClr>
                </a:solidFill>
                <a:latin typeface="Segoe Print" pitchFamily="2" charset="0"/>
              </a:rPr>
              <a:t>за что не догадался бы, что это квартира </a:t>
            </a:r>
            <a:br>
              <a:rPr lang="ru-RU" sz="2400" b="1" dirty="0">
                <a:ln w="50800"/>
                <a:solidFill>
                  <a:schemeClr val="bg1">
                    <a:shade val="50000"/>
                  </a:schemeClr>
                </a:solidFill>
                <a:latin typeface="Segoe Print" pitchFamily="2" charset="0"/>
              </a:rPr>
            </a:br>
            <a:r>
              <a:rPr lang="ru-RU" sz="2400" b="1" dirty="0">
                <a:ln w="50800"/>
                <a:solidFill>
                  <a:schemeClr val="bg1">
                    <a:shade val="50000"/>
                  </a:schemeClr>
                </a:solidFill>
                <a:latin typeface="Segoe Print" pitchFamily="2" charset="0"/>
              </a:rPr>
              <a:t>литератора, и к тому же певца народного горя. </a:t>
            </a:r>
            <a:br>
              <a:rPr lang="ru-RU" sz="2400" b="1" dirty="0">
                <a:ln w="50800"/>
                <a:solidFill>
                  <a:schemeClr val="bg1">
                    <a:shade val="50000"/>
                  </a:schemeClr>
                </a:solidFill>
                <a:latin typeface="Segoe Print" pitchFamily="2" charset="0"/>
              </a:rPr>
            </a:br>
            <a:r>
              <a:rPr lang="ru-RU" sz="2400" b="1" dirty="0">
                <a:ln w="50800"/>
                <a:solidFill>
                  <a:schemeClr val="bg1">
                    <a:shade val="50000"/>
                  </a:schemeClr>
                </a:solidFill>
                <a:latin typeface="Segoe Print" pitchFamily="2" charset="0"/>
              </a:rPr>
              <a:t>Скорее можно подумать, что здесь обитает какой-то </a:t>
            </a:r>
            <a:r>
              <a:rPr lang="ru-RU" sz="2400" b="1" dirty="0" smtClean="0">
                <a:ln w="50800"/>
                <a:solidFill>
                  <a:schemeClr val="bg1">
                    <a:shade val="50000"/>
                  </a:schemeClr>
                </a:solidFill>
                <a:latin typeface="Segoe Print" pitchFamily="2" charset="0"/>
              </a:rPr>
              <a:t>спортсмен</a:t>
            </a:r>
            <a:r>
              <a:rPr lang="ru-RU" sz="2400" b="1" dirty="0">
                <a:ln w="50800"/>
                <a:solidFill>
                  <a:schemeClr val="bg1">
                    <a:shade val="50000"/>
                  </a:schemeClr>
                </a:solidFill>
                <a:latin typeface="Segoe Print" pitchFamily="2" charset="0"/>
              </a:rPr>
              <a:t>, который весь ушёл в охотничий </a:t>
            </a:r>
            <a:r>
              <a:rPr lang="ru-RU" sz="2400" b="1" dirty="0" smtClean="0">
                <a:ln w="50800"/>
                <a:solidFill>
                  <a:schemeClr val="bg1">
                    <a:shade val="50000"/>
                  </a:schemeClr>
                </a:solidFill>
                <a:latin typeface="Segoe Print" pitchFamily="2" charset="0"/>
              </a:rPr>
              <a:t>промысел</a:t>
            </a:r>
            <a:r>
              <a:rPr lang="ru-RU" sz="2400" b="1" dirty="0">
                <a:ln w="50800"/>
                <a:solidFill>
                  <a:schemeClr val="bg1">
                    <a:shade val="50000"/>
                  </a:schemeClr>
                </a:solidFill>
                <a:latin typeface="Segoe Print" pitchFamily="2" charset="0"/>
              </a:rPr>
              <a:t>, во всех комнатах стояли огромные </a:t>
            </a:r>
            <a:r>
              <a:rPr lang="ru-RU" sz="2400" b="1" dirty="0" err="1">
                <a:ln w="50800"/>
                <a:solidFill>
                  <a:schemeClr val="bg1">
                    <a:shade val="50000"/>
                  </a:schemeClr>
                </a:solidFill>
                <a:latin typeface="Segoe Print" pitchFamily="2" charset="0"/>
              </a:rPr>
              <a:t>шкапы</a:t>
            </a:r>
            <a:r>
              <a:rPr lang="ru-RU" sz="2400" b="1" dirty="0">
                <a:ln w="50800"/>
                <a:solidFill>
                  <a:schemeClr val="bg1">
                    <a:shade val="50000"/>
                  </a:schemeClr>
                </a:solidFill>
                <a:latin typeface="Segoe Print" pitchFamily="2" charset="0"/>
              </a:rPr>
              <a:t>, </a:t>
            </a:r>
            <a:r>
              <a:rPr lang="ru-RU" sz="2400" b="1" dirty="0" smtClean="0">
                <a:ln w="50800"/>
                <a:solidFill>
                  <a:schemeClr val="bg1">
                    <a:shade val="50000"/>
                  </a:schemeClr>
                </a:solidFill>
                <a:latin typeface="Segoe Print" pitchFamily="2" charset="0"/>
              </a:rPr>
              <a:t>в </a:t>
            </a:r>
            <a:r>
              <a:rPr lang="ru-RU" sz="2400" b="1" dirty="0">
                <a:ln w="50800"/>
                <a:solidFill>
                  <a:schemeClr val="bg1">
                    <a:shade val="50000"/>
                  </a:schemeClr>
                </a:solidFill>
                <a:latin typeface="Segoe Print" pitchFamily="2" charset="0"/>
              </a:rPr>
              <a:t>которых ... красовались штуцера и винтовки, на </a:t>
            </a:r>
            <a:r>
              <a:rPr lang="ru-RU" sz="2400" b="1" dirty="0" err="1" smtClean="0">
                <a:ln w="50800"/>
                <a:solidFill>
                  <a:schemeClr val="bg1">
                    <a:shade val="50000"/>
                  </a:schemeClr>
                </a:solidFill>
                <a:latin typeface="Segoe Print" pitchFamily="2" charset="0"/>
              </a:rPr>
              <a:t>шкапах</a:t>
            </a:r>
            <a:r>
              <a:rPr lang="ru-RU" sz="2400" b="1" dirty="0" smtClean="0">
                <a:ln w="50800"/>
                <a:solidFill>
                  <a:schemeClr val="bg1">
                    <a:shade val="50000"/>
                  </a:schemeClr>
                </a:solidFill>
                <a:latin typeface="Segoe Print" pitchFamily="2" charset="0"/>
              </a:rPr>
              <a:t> </a:t>
            </a:r>
            <a:r>
              <a:rPr lang="ru-RU" sz="2400" b="1" dirty="0">
                <a:ln w="50800"/>
                <a:solidFill>
                  <a:schemeClr val="bg1">
                    <a:shade val="50000"/>
                  </a:schemeClr>
                </a:solidFill>
                <a:latin typeface="Segoe Print" pitchFamily="2" charset="0"/>
              </a:rPr>
              <a:t>вы видели чучела птиц и зверей. В приёмной </a:t>
            </a:r>
            <a:r>
              <a:rPr lang="ru-RU" sz="2400" b="1" dirty="0" smtClean="0">
                <a:ln w="50800"/>
                <a:solidFill>
                  <a:schemeClr val="bg1">
                    <a:shade val="50000"/>
                  </a:schemeClr>
                </a:solidFill>
                <a:latin typeface="Segoe Print" pitchFamily="2" charset="0"/>
              </a:rPr>
              <a:t>же </a:t>
            </a:r>
            <a:r>
              <a:rPr lang="ru-RU" sz="2400" b="1" dirty="0">
                <a:ln w="50800"/>
                <a:solidFill>
                  <a:schemeClr val="bg1">
                    <a:shade val="50000"/>
                  </a:schemeClr>
                </a:solidFill>
                <a:latin typeface="Segoe Print" pitchFamily="2" charset="0"/>
              </a:rPr>
              <a:t>комнате на видном месте меж окнами  стояла на </a:t>
            </a:r>
            <a:r>
              <a:rPr lang="ru-RU" sz="2400" b="1" dirty="0" smtClean="0">
                <a:ln w="50800"/>
                <a:solidFill>
                  <a:schemeClr val="bg1">
                    <a:shade val="50000"/>
                  </a:schemeClr>
                </a:solidFill>
                <a:latin typeface="Segoe Print" pitchFamily="2" charset="0"/>
              </a:rPr>
              <a:t>задних </a:t>
            </a:r>
            <a:r>
              <a:rPr lang="ru-RU" sz="2400" b="1" dirty="0">
                <a:ln w="50800"/>
                <a:solidFill>
                  <a:schemeClr val="bg1">
                    <a:shade val="50000"/>
                  </a:schemeClr>
                </a:solidFill>
                <a:latin typeface="Segoe Print" pitchFamily="2" charset="0"/>
              </a:rPr>
              <a:t>лапах .... громадная медведица с двумя </a:t>
            </a:r>
            <a:r>
              <a:rPr lang="ru-RU" sz="2400" b="1" dirty="0" smtClean="0">
                <a:ln w="50800"/>
                <a:solidFill>
                  <a:schemeClr val="bg1">
                    <a:shade val="50000"/>
                  </a:schemeClr>
                </a:solidFill>
                <a:latin typeface="Segoe Print" pitchFamily="2" charset="0"/>
              </a:rPr>
              <a:t>медвежатами</a:t>
            </a:r>
            <a:r>
              <a:rPr lang="ru-RU" sz="2400" b="1" dirty="0">
                <a:ln w="50800"/>
                <a:solidFill>
                  <a:schemeClr val="bg1">
                    <a:shade val="50000"/>
                  </a:schemeClr>
                </a:solidFill>
                <a:latin typeface="Segoe Print" pitchFamily="2" charset="0"/>
              </a:rPr>
              <a:t>, и хозяин с гордостью указывал на них </a:t>
            </a:r>
            <a:r>
              <a:rPr lang="ru-RU" sz="2400" b="1" dirty="0" smtClean="0">
                <a:ln w="50800"/>
                <a:solidFill>
                  <a:schemeClr val="bg1">
                    <a:shade val="50000"/>
                  </a:schemeClr>
                </a:solidFill>
                <a:latin typeface="Segoe Print" pitchFamily="2" charset="0"/>
              </a:rPr>
              <a:t>как </a:t>
            </a:r>
            <a:r>
              <a:rPr lang="ru-RU" sz="2400" b="1" dirty="0">
                <a:ln w="50800"/>
                <a:solidFill>
                  <a:schemeClr val="bg1">
                    <a:shade val="50000"/>
                  </a:schemeClr>
                </a:solidFill>
                <a:latin typeface="Segoe Print" pitchFamily="2" charset="0"/>
              </a:rPr>
              <a:t>на трофей одного из своих самых рискованных </a:t>
            </a:r>
            <a:r>
              <a:rPr lang="ru-RU" sz="2400" b="1" dirty="0" smtClean="0">
                <a:ln w="50800"/>
                <a:solidFill>
                  <a:schemeClr val="bg1">
                    <a:shade val="50000"/>
                  </a:schemeClr>
                </a:solidFill>
                <a:latin typeface="Segoe Print" pitchFamily="2" charset="0"/>
              </a:rPr>
              <a:t>охотничьих </a:t>
            </a:r>
            <a:r>
              <a:rPr lang="ru-RU" sz="2400" b="1" dirty="0">
                <a:ln w="50800"/>
                <a:solidFill>
                  <a:schemeClr val="bg1">
                    <a:shade val="50000"/>
                  </a:schemeClr>
                </a:solidFill>
                <a:latin typeface="Segoe Print" pitchFamily="2" charset="0"/>
              </a:rPr>
              <a:t>подвигов</a:t>
            </a:r>
            <a:r>
              <a:rPr lang="ru-RU" sz="2400" b="1" dirty="0" smtClean="0">
                <a:ln w="50800"/>
                <a:solidFill>
                  <a:schemeClr val="bg1">
                    <a:shade val="50000"/>
                  </a:schemeClr>
                </a:solidFill>
                <a:latin typeface="Segoe Print" pitchFamily="2" charset="0"/>
              </a:rPr>
              <a:t>".</a:t>
            </a:r>
            <a:br>
              <a:rPr lang="ru-RU" sz="2400" b="1" dirty="0" smtClean="0">
                <a:ln w="50800"/>
                <a:solidFill>
                  <a:schemeClr val="bg1">
                    <a:shade val="50000"/>
                  </a:schemeClr>
                </a:solidFill>
                <a:latin typeface="Segoe Print" pitchFamily="2" charset="0"/>
              </a:rPr>
            </a:br>
            <a:r>
              <a:rPr lang="ru-RU" sz="2400" b="1" dirty="0" smtClean="0">
                <a:ln w="50800"/>
                <a:solidFill>
                  <a:schemeClr val="bg1">
                    <a:shade val="50000"/>
                  </a:schemeClr>
                </a:solidFill>
                <a:latin typeface="Segoe Print" pitchFamily="2" charset="0"/>
              </a:rPr>
              <a:t>                                           А.М.  Скабичевский</a:t>
            </a:r>
            <a:endParaRPr lang="be-BY" sz="2400" b="1" dirty="0">
              <a:ln w="50800"/>
              <a:solidFill>
                <a:schemeClr val="bg1">
                  <a:shade val="50000"/>
                </a:schemeClr>
              </a:solidFill>
              <a:latin typeface="Segoe Print" pitchFamily="2" charset="0"/>
            </a:endParaRPr>
          </a:p>
        </p:txBody>
      </p:sp>
    </p:spTree>
    <p:extLst>
      <p:ext uri="{BB962C8B-B14F-4D97-AF65-F5344CB8AC3E}">
        <p14:creationId xmlns:p14="http://schemas.microsoft.com/office/powerpoint/2010/main" val="3221543385"/>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548680"/>
            <a:ext cx="4752528" cy="1080120"/>
          </a:xfrm>
        </p:spPr>
        <p:txBody>
          <a:bodyPr/>
          <a:lstStyle/>
          <a:p>
            <a:pPr algn="ctr"/>
            <a:r>
              <a:rPr lang="ru-RU"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rPr>
              <a:t>Меценат</a:t>
            </a:r>
            <a:endParaRPr lang="be-BY"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ndParaRPr>
          </a:p>
        </p:txBody>
      </p:sp>
      <p:sp>
        <p:nvSpPr>
          <p:cNvPr id="4" name="Текст 3"/>
          <p:cNvSpPr>
            <a:spLocks noGrp="1"/>
          </p:cNvSpPr>
          <p:nvPr>
            <p:ph type="body" sz="half" idx="2"/>
          </p:nvPr>
        </p:nvSpPr>
        <p:spPr>
          <a:xfrm>
            <a:off x="179512" y="1844824"/>
            <a:ext cx="4896544" cy="4824535"/>
          </a:xfrm>
        </p:spPr>
        <p:txBody>
          <a:bodyPr>
            <a:normAutofit/>
            <a:scene3d>
              <a:camera prst="orthographicFront"/>
              <a:lightRig rig="balanced" dir="t">
                <a:rot lat="0" lon="0" rev="2100000"/>
              </a:lightRig>
            </a:scene3d>
            <a:sp3d extrusionH="57150" prstMaterial="metal">
              <a:bevelT w="38100" h="25400"/>
              <a:contourClr>
                <a:schemeClr val="bg2"/>
              </a:contourClr>
            </a:sp3d>
          </a:bodyPr>
          <a:lstStyle/>
          <a:p>
            <a:r>
              <a:rPr lang="ru-RU" sz="2800" b="1" dirty="0" smtClean="0">
                <a:ln w="50800"/>
                <a:solidFill>
                  <a:schemeClr val="bg1">
                    <a:shade val="50000"/>
                  </a:schemeClr>
                </a:solidFill>
                <a:latin typeface="Segoe Print" pitchFamily="2" charset="0"/>
              </a:rPr>
              <a:t>Лицо, способствующее </a:t>
            </a:r>
            <a:r>
              <a:rPr lang="ru-RU" sz="2800" b="1" dirty="0">
                <a:ln w="50800"/>
                <a:solidFill>
                  <a:schemeClr val="bg1">
                    <a:shade val="50000"/>
                  </a:schemeClr>
                </a:solidFill>
                <a:latin typeface="Segoe Print" pitchFamily="2" charset="0"/>
              </a:rPr>
              <a:t>на </a:t>
            </a:r>
            <a:r>
              <a:rPr lang="ru-RU" sz="2800" b="1" dirty="0" smtClean="0">
                <a:ln w="50800"/>
                <a:solidFill>
                  <a:schemeClr val="bg1">
                    <a:shade val="50000"/>
                  </a:schemeClr>
                </a:solidFill>
                <a:latin typeface="Segoe Print" pitchFamily="2" charset="0"/>
              </a:rPr>
              <a:t>безвозмездной основе </a:t>
            </a:r>
            <a:r>
              <a:rPr lang="ru-RU" sz="2800" b="1" dirty="0">
                <a:ln w="50800"/>
                <a:solidFill>
                  <a:schemeClr val="bg1">
                    <a:shade val="50000"/>
                  </a:schemeClr>
                </a:solidFill>
                <a:latin typeface="Segoe Print" pitchFamily="2" charset="0"/>
              </a:rPr>
              <a:t>развитию науки </a:t>
            </a:r>
            <a:r>
              <a:rPr lang="ru-RU" sz="2800" b="1" dirty="0" smtClean="0">
                <a:ln w="50800"/>
                <a:solidFill>
                  <a:schemeClr val="bg1">
                    <a:shade val="50000"/>
                  </a:schemeClr>
                </a:solidFill>
                <a:latin typeface="Segoe Print" pitchFamily="2" charset="0"/>
              </a:rPr>
              <a:t>и искусства, оказывающее им материальную </a:t>
            </a:r>
            <a:r>
              <a:rPr lang="ru-RU" sz="2800" b="1" dirty="0">
                <a:ln w="50800"/>
                <a:solidFill>
                  <a:schemeClr val="bg1">
                    <a:shade val="50000"/>
                  </a:schemeClr>
                </a:solidFill>
                <a:latin typeface="Segoe Print" pitchFamily="2" charset="0"/>
              </a:rPr>
              <a:t>помощь из личных средств. </a:t>
            </a:r>
            <a:endParaRPr lang="be-BY" sz="2800" b="1" dirty="0">
              <a:ln w="50800"/>
              <a:solidFill>
                <a:schemeClr val="bg1">
                  <a:shade val="50000"/>
                </a:schemeClr>
              </a:solidFill>
              <a:latin typeface="Segoe Print" pitchFamily="2" charset="0"/>
            </a:endParaRPr>
          </a:p>
        </p:txBody>
      </p:sp>
      <p:pic>
        <p:nvPicPr>
          <p:cNvPr id="6" name="Объект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076056" y="476672"/>
            <a:ext cx="3888432" cy="5904656"/>
          </a:xfrm>
          <a:prstGeom prst="rect">
            <a:avLst/>
          </a:prstGeom>
          <a:ln>
            <a:noFill/>
          </a:ln>
          <a:effectLst>
            <a:softEdge rad="112500"/>
          </a:effectLst>
        </p:spPr>
      </p:pic>
    </p:spTree>
    <p:extLst>
      <p:ext uri="{BB962C8B-B14F-4D97-AF65-F5344CB8AC3E}">
        <p14:creationId xmlns:p14="http://schemas.microsoft.com/office/powerpoint/2010/main" val="87667666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Текст 6"/>
          <p:cNvSpPr>
            <a:spLocks noGrp="1"/>
          </p:cNvSpPr>
          <p:nvPr>
            <p:ph type="body" sz="half" idx="2"/>
          </p:nvPr>
        </p:nvSpPr>
        <p:spPr>
          <a:xfrm>
            <a:off x="138629" y="4869160"/>
            <a:ext cx="8825859" cy="1728192"/>
          </a:xfrm>
        </p:spPr>
        <p:txBody>
          <a:bodyPr>
            <a:normAutofit/>
            <a:scene3d>
              <a:camera prst="orthographicFront"/>
              <a:lightRig rig="balanced" dir="t">
                <a:rot lat="0" lon="0" rev="2100000"/>
              </a:lightRig>
            </a:scene3d>
            <a:sp3d extrusionH="57150" prstMaterial="metal">
              <a:bevelT w="38100" h="25400"/>
              <a:contourClr>
                <a:schemeClr val="bg2"/>
              </a:contourClr>
            </a:sp3d>
          </a:bodyPr>
          <a:lstStyle/>
          <a:p>
            <a:r>
              <a:rPr lang="ru-RU" sz="1800" b="1" dirty="0" smtClean="0">
                <a:ln w="50800"/>
                <a:solidFill>
                  <a:schemeClr val="bg1">
                    <a:shade val="50000"/>
                  </a:schemeClr>
                </a:solidFill>
                <a:latin typeface="Segoe Print" pitchFamily="2" charset="0"/>
              </a:rPr>
              <a:t>В 20 километрах от города Ярославля, в селе Абакумцево находится школа, которая была создана в 1872 году </a:t>
            </a:r>
            <a:r>
              <a:rPr lang="ru-RU" sz="1800" b="1" dirty="0">
                <a:ln w="50800"/>
                <a:solidFill>
                  <a:schemeClr val="bg1">
                    <a:shade val="50000"/>
                  </a:schemeClr>
                </a:solidFill>
                <a:latin typeface="Segoe Print" pitchFamily="2" charset="0"/>
              </a:rPr>
              <a:t>по инициативе</a:t>
            </a:r>
            <a:r>
              <a:rPr lang="ru-RU" sz="1800" b="1" dirty="0" smtClean="0">
                <a:ln w="50800"/>
                <a:solidFill>
                  <a:schemeClr val="bg1">
                    <a:shade val="50000"/>
                  </a:schemeClr>
                </a:solidFill>
                <a:latin typeface="Segoe Print" pitchFamily="2" charset="0"/>
              </a:rPr>
              <a:t> Некрасова. Она содержалась на средства поэта, который был её попечителем до конца жизни. Школа до сих пор в хорошем состоянии, можно посидеть за ученической партой, почувствовать атмосферу 19 века.</a:t>
            </a:r>
            <a:endParaRPr lang="be-BY" sz="1800" b="1" dirty="0">
              <a:ln w="50800"/>
              <a:solidFill>
                <a:schemeClr val="bg1">
                  <a:shade val="50000"/>
                </a:schemeClr>
              </a:solidFill>
              <a:latin typeface="Segoe Print" pitchFamily="2" charset="0"/>
            </a:endParaRPr>
          </a:p>
        </p:txBody>
      </p:sp>
      <p:pic>
        <p:nvPicPr>
          <p:cNvPr id="10" name="Рисунок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629" y="116632"/>
            <a:ext cx="3868910" cy="31957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Объект 7"/>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5106766" y="116632"/>
            <a:ext cx="3744415" cy="28803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Рисунок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27984" y="2276872"/>
            <a:ext cx="4007768" cy="228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Рисунок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35696" y="2514616"/>
            <a:ext cx="2729484" cy="20482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9857111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a:xfrm>
            <a:off x="395535" y="188641"/>
            <a:ext cx="8458473" cy="504055"/>
          </a:xfrm>
        </p:spPr>
        <p:txBody>
          <a:bodyPr/>
          <a:lstStyle/>
          <a:p>
            <a:pPr algn="ctr"/>
            <a:r>
              <a:rPr lang="ru-RU"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Автор песен</a:t>
            </a:r>
            <a:endParaRPr lang="be-BY"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Текст 3"/>
          <p:cNvSpPr>
            <a:spLocks noGrp="1"/>
          </p:cNvSpPr>
          <p:nvPr>
            <p:ph type="subTitle" idx="1"/>
          </p:nvPr>
        </p:nvSpPr>
        <p:spPr>
          <a:xfrm>
            <a:off x="251520" y="836712"/>
            <a:ext cx="8640960" cy="5904656"/>
          </a:xfrm>
        </p:spPr>
        <p:style>
          <a:lnRef idx="2">
            <a:schemeClr val="accent6"/>
          </a:lnRef>
          <a:fillRef idx="1">
            <a:schemeClr val="lt1"/>
          </a:fillRef>
          <a:effectRef idx="0">
            <a:schemeClr val="accent6"/>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r>
              <a:rPr lang="be-BY" sz="1400" b="1" dirty="0">
                <a:ln w="50800"/>
                <a:solidFill>
                  <a:schemeClr val="bg1">
                    <a:shade val="50000"/>
                  </a:schemeClr>
                </a:solidFill>
                <a:latin typeface="Segoe Print" pitchFamily="2" charset="0"/>
              </a:rPr>
              <a:t>«Коро́бушка» (также известна под названиями «Коробейники», «Ой, полна, полна коробушка…») — известная русская народная песня.</a:t>
            </a:r>
          </a:p>
          <a:p>
            <a:r>
              <a:rPr lang="be-BY" sz="1400" b="1" dirty="0">
                <a:ln w="50800"/>
                <a:solidFill>
                  <a:schemeClr val="bg1">
                    <a:shade val="50000"/>
                  </a:schemeClr>
                </a:solidFill>
                <a:latin typeface="Segoe Print" pitchFamily="2" charset="0"/>
              </a:rPr>
              <a:t>Имеется несколько её вариантов, все </a:t>
            </a:r>
            <a:r>
              <a:rPr lang="be-BY" sz="1400" b="1" dirty="0" smtClean="0">
                <a:ln w="50800"/>
                <a:solidFill>
                  <a:schemeClr val="bg1">
                    <a:shade val="50000"/>
                  </a:schemeClr>
                </a:solidFill>
                <a:latin typeface="Segoe Print" pitchFamily="2" charset="0"/>
              </a:rPr>
              <a:t>являются </a:t>
            </a:r>
            <a:r>
              <a:rPr lang="be-BY" sz="1400" b="1" dirty="0">
                <a:ln w="50800"/>
                <a:solidFill>
                  <a:schemeClr val="bg1">
                    <a:shade val="50000"/>
                  </a:schemeClr>
                </a:solidFill>
                <a:latin typeface="Segoe Print" pitchFamily="2" charset="0"/>
              </a:rPr>
              <a:t>переложением начала поэмы Николая Некрасова «Коробейники» (1861). Мелодия была написана на мотив венгерского танца чардаш. Из нескольких авторских мелодий и аранжировок (Я. Ф. Пригожий, А. Н. Чернявский, 1898; </a:t>
            </a:r>
            <a:r>
              <a:rPr lang="be-BY" sz="1400" b="1" dirty="0" smtClean="0">
                <a:ln w="50800"/>
                <a:solidFill>
                  <a:schemeClr val="bg1">
                    <a:shade val="50000"/>
                  </a:schemeClr>
                </a:solidFill>
                <a:latin typeface="Segoe Print" pitchFamily="2" charset="0"/>
              </a:rPr>
              <a:t>А</a:t>
            </a:r>
            <a:r>
              <a:rPr lang="be-BY" sz="1400" b="1" dirty="0">
                <a:ln w="50800"/>
                <a:solidFill>
                  <a:schemeClr val="bg1">
                    <a:shade val="50000"/>
                  </a:schemeClr>
                </a:solidFill>
                <a:latin typeface="Segoe Print" pitchFamily="2" charset="0"/>
              </a:rPr>
              <a:t>. Дагмаров, 1903; В. С. Ружицкий, 1905) обработка Якова Пригожего является наиболее популярной версией песни, восходящей к «чардашу», которую используют современные исполнители.</a:t>
            </a:r>
          </a:p>
          <a:p>
            <a:r>
              <a:rPr lang="be-BY" sz="1400" b="1" dirty="0">
                <a:ln w="50800"/>
                <a:solidFill>
                  <a:schemeClr val="bg1">
                    <a:shade val="50000"/>
                  </a:schemeClr>
                </a:solidFill>
                <a:latin typeface="Segoe Print" pitchFamily="2" charset="0"/>
              </a:rPr>
              <a:t>Романс входил в репертуар Анастасии Вяльцевой, Вари Паниной, Надежды Плевицкой, Лидии </a:t>
            </a:r>
            <a:r>
              <a:rPr lang="be-BY" sz="1400" b="1" dirty="0" smtClean="0">
                <a:ln w="50800"/>
                <a:solidFill>
                  <a:schemeClr val="bg1">
                    <a:shade val="50000"/>
                  </a:schemeClr>
                </a:solidFill>
                <a:latin typeface="Segoe Print" pitchFamily="2" charset="0"/>
              </a:rPr>
              <a:t>Руслановой,группы «Король </a:t>
            </a:r>
            <a:r>
              <a:rPr lang="be-BY" sz="1400" b="1" dirty="0">
                <a:ln w="50800"/>
                <a:solidFill>
                  <a:schemeClr val="bg1">
                    <a:shade val="50000"/>
                  </a:schemeClr>
                </a:solidFill>
                <a:latin typeface="Segoe Print" pitchFamily="2" charset="0"/>
              </a:rPr>
              <a:t>и </a:t>
            </a:r>
            <a:r>
              <a:rPr lang="be-BY" sz="1400" b="1" dirty="0" smtClean="0">
                <a:ln w="50800"/>
                <a:solidFill>
                  <a:schemeClr val="bg1">
                    <a:shade val="50000"/>
                  </a:schemeClr>
                </a:solidFill>
                <a:latin typeface="Segoe Print" pitchFamily="2" charset="0"/>
              </a:rPr>
              <a:t>Шут», </a:t>
            </a:r>
            <a:r>
              <a:rPr lang="be-BY" sz="1400" b="1" dirty="0">
                <a:ln w="50800"/>
                <a:solidFill>
                  <a:schemeClr val="bg1">
                    <a:shade val="50000"/>
                  </a:schemeClr>
                </a:solidFill>
                <a:latin typeface="Segoe Print" pitchFamily="2" charset="0"/>
              </a:rPr>
              <a:t>в рамках музыкального проекта "Соль".</a:t>
            </a:r>
          </a:p>
          <a:p>
            <a:r>
              <a:rPr lang="be-BY" sz="1400" b="1" dirty="0">
                <a:ln w="50800"/>
                <a:solidFill>
                  <a:schemeClr val="bg1">
                    <a:shade val="50000"/>
                  </a:schemeClr>
                </a:solidFill>
                <a:latin typeface="Segoe Print" pitchFamily="2" charset="0"/>
              </a:rPr>
              <a:t>«Коробушка» используется в качестве фоновой мелодии для компьютерной игры «Тетрис».</a:t>
            </a:r>
          </a:p>
          <a:p>
            <a:r>
              <a:rPr lang="be-BY" sz="1400" b="1" dirty="0">
                <a:ln w="50800"/>
                <a:solidFill>
                  <a:schemeClr val="bg1">
                    <a:shade val="50000"/>
                  </a:schemeClr>
                </a:solidFill>
                <a:latin typeface="Segoe Print" pitchFamily="2" charset="0"/>
              </a:rPr>
              <a:t>На эту мелодию многие западные музыкальные группы и исполнители делали ремиксы и свои аранжировки. Последняя на данный момент версия вышла в альбоме немецкой техно-группы Scooter в 2007 году. Композиция называется «Whistling Dave», и эта мелодия насвистывается на протяжении всей песни.</a:t>
            </a:r>
          </a:p>
          <a:p>
            <a:r>
              <a:rPr lang="be-BY" sz="1400" b="1" dirty="0">
                <a:ln w="50800"/>
                <a:solidFill>
                  <a:schemeClr val="bg1">
                    <a:shade val="50000"/>
                  </a:schemeClr>
                </a:solidFill>
                <a:latin typeface="Segoe Print" pitchFamily="2" charset="0"/>
              </a:rPr>
              <a:t>Также используется в компьютерной игре «Братва и кольцо».</a:t>
            </a:r>
          </a:p>
          <a:p>
            <a:r>
              <a:rPr lang="be-BY" sz="1400" b="1" dirty="0">
                <a:ln w="50800"/>
                <a:solidFill>
                  <a:schemeClr val="bg1">
                    <a:shade val="50000"/>
                  </a:schemeClr>
                </a:solidFill>
                <a:latin typeface="Segoe Print" pitchFamily="2" charset="0"/>
              </a:rPr>
              <a:t>В фильме «Сердцеедки» героине Сигурни Уивер, выдающую себя за русскую, предлагают спеть песню, </a:t>
            </a:r>
            <a:r>
              <a:rPr lang="be-BY" sz="1400" b="1" dirty="0" smtClean="0">
                <a:ln w="50800"/>
                <a:solidFill>
                  <a:schemeClr val="bg1">
                    <a:shade val="50000"/>
                  </a:schemeClr>
                </a:solidFill>
                <a:latin typeface="Segoe Print" pitchFamily="2" charset="0"/>
              </a:rPr>
              <a:t>говоря: </a:t>
            </a:r>
            <a:r>
              <a:rPr lang="be-BY" sz="1400" b="1" dirty="0">
                <a:ln w="50800"/>
                <a:solidFill>
                  <a:schemeClr val="bg1">
                    <a:shade val="50000"/>
                  </a:schemeClr>
                </a:solidFill>
                <a:latin typeface="Segoe Print" pitchFamily="2" charset="0"/>
              </a:rPr>
              <a:t>"Какой-же русский не знает песню «Коробо́чка»".</a:t>
            </a:r>
          </a:p>
          <a:p>
            <a:r>
              <a:rPr lang="be-BY" sz="1400" b="1" dirty="0">
                <a:ln w="50800"/>
                <a:solidFill>
                  <a:schemeClr val="bg1">
                    <a:shade val="50000"/>
                  </a:schemeClr>
                </a:solidFill>
                <a:latin typeface="Segoe Print" pitchFamily="2" charset="0"/>
              </a:rPr>
              <a:t>Мотивы песни «Коробушка» можно услышать в кинокомедии «Операция_Ы» в эпизоде на колхозном рынке.</a:t>
            </a:r>
          </a:p>
          <a:p>
            <a:endParaRPr lang="be-BY" sz="900" b="1" dirty="0">
              <a:ln w="50800"/>
              <a:solidFill>
                <a:schemeClr val="bg1">
                  <a:shade val="50000"/>
                </a:schemeClr>
              </a:solidFill>
            </a:endParaRPr>
          </a:p>
        </p:txBody>
      </p:sp>
      <p:pic>
        <p:nvPicPr>
          <p:cNvPr id="6" name="1 Надежда Кадышева - Ой,полным полна коробушка (mp3ostrov.com).mp3">
            <a:hlinkClick r:id="" action="ppaction://media"/>
          </p:cNvPr>
          <p:cNvPicPr>
            <a:picLocks noRot="1" noChangeAspect="1"/>
          </p:cNvPicPr>
          <p:nvPr>
            <a:audioFile r:link="rId1"/>
          </p:nvPr>
        </p:nvPicPr>
        <p:blipFill>
          <a:blip r:embed="rId3" cstate="print"/>
          <a:stretch>
            <a:fillRect/>
          </a:stretch>
        </p:blipFill>
        <p:spPr>
          <a:xfrm>
            <a:off x="8604448" y="6309320"/>
            <a:ext cx="304800" cy="304800"/>
          </a:xfrm>
          <a:prstGeom prst="rect">
            <a:avLst/>
          </a:prstGeom>
        </p:spPr>
      </p:pic>
    </p:spTree>
    <p:extLst>
      <p:ext uri="{BB962C8B-B14F-4D97-AF65-F5344CB8AC3E}">
        <p14:creationId xmlns:p14="http://schemas.microsoft.com/office/powerpoint/2010/main" val="36788497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944"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446087"/>
            <a:ext cx="4896544" cy="822673"/>
          </a:xfrm>
        </p:spPr>
        <p:txBody>
          <a:bodyPr/>
          <a:lstStyle/>
          <a:p>
            <a:pPr algn="ctr"/>
            <a:r>
              <a:rPr lang="ru-RU"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Игрок</a:t>
            </a:r>
            <a:endParaRPr lang="be-BY"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Текст 3"/>
          <p:cNvSpPr>
            <a:spLocks noGrp="1"/>
          </p:cNvSpPr>
          <p:nvPr>
            <p:ph type="body" sz="half" idx="2"/>
          </p:nvPr>
        </p:nvSpPr>
        <p:spPr>
          <a:xfrm>
            <a:off x="251520" y="1556792"/>
            <a:ext cx="4896544" cy="4680520"/>
          </a:xfrm>
        </p:spPr>
        <p:txBody>
          <a:bodyPr>
            <a:normAutofit fontScale="70000" lnSpcReduction="20000"/>
            <a:scene3d>
              <a:camera prst="orthographicFront"/>
              <a:lightRig rig="balanced" dir="t">
                <a:rot lat="0" lon="0" rev="2100000"/>
              </a:lightRig>
            </a:scene3d>
            <a:sp3d extrusionH="57150" prstMaterial="metal">
              <a:bevelT w="38100" h="25400"/>
              <a:contourClr>
                <a:schemeClr val="bg2"/>
              </a:contourClr>
            </a:sp3d>
          </a:bodyPr>
          <a:lstStyle/>
          <a:p>
            <a:pPr>
              <a:lnSpc>
                <a:spcPct val="115000"/>
              </a:lnSpc>
              <a:spcAft>
                <a:spcPts val="0"/>
              </a:spcAft>
            </a:pPr>
            <a:r>
              <a:rPr lang="ru-RU" sz="2400" b="1" dirty="0">
                <a:ln w="50800"/>
                <a:solidFill>
                  <a:schemeClr val="bg1">
                    <a:shade val="50000"/>
                  </a:schemeClr>
                </a:solidFill>
                <a:latin typeface="Segoe Print" pitchFamily="2" charset="0"/>
                <a:ea typeface="Calibri"/>
                <a:cs typeface="Times New Roman"/>
              </a:rPr>
              <a:t>Азартным игроком Николай Алексеевич стал уже, будучи взрослым человеком и знаменитым писателем. </a:t>
            </a:r>
            <a:r>
              <a:rPr lang="ru-RU" sz="2400" b="1" dirty="0" smtClean="0">
                <a:ln w="50800"/>
                <a:solidFill>
                  <a:schemeClr val="bg1">
                    <a:shade val="50000"/>
                  </a:schemeClr>
                </a:solidFill>
                <a:latin typeface="Segoe Print" pitchFamily="2" charset="0"/>
                <a:ea typeface="Calibri"/>
                <a:cs typeface="Times New Roman"/>
              </a:rPr>
              <a:t>Он </a:t>
            </a:r>
            <a:r>
              <a:rPr lang="ru-RU" sz="2400" b="1" dirty="0">
                <a:ln w="50800"/>
                <a:solidFill>
                  <a:schemeClr val="bg1">
                    <a:shade val="50000"/>
                  </a:schemeClr>
                </a:solidFill>
                <a:latin typeface="Segoe Print" pitchFamily="2" charset="0"/>
                <a:ea typeface="Calibri"/>
                <a:cs typeface="Times New Roman"/>
              </a:rPr>
              <a:t>выработал даже свой кодекс игры:</a:t>
            </a:r>
            <a:endParaRPr lang="be-BY" sz="2000" b="1" dirty="0">
              <a:ln w="50800"/>
              <a:solidFill>
                <a:schemeClr val="bg1">
                  <a:shade val="50000"/>
                </a:schemeClr>
              </a:solidFill>
              <a:latin typeface="Segoe Print" pitchFamily="2" charset="0"/>
              <a:ea typeface="Calibri"/>
              <a:cs typeface="Times New Roman"/>
            </a:endParaRPr>
          </a:p>
          <a:p>
            <a:pPr>
              <a:lnSpc>
                <a:spcPct val="115000"/>
              </a:lnSpc>
              <a:spcAft>
                <a:spcPts val="0"/>
              </a:spcAft>
            </a:pPr>
            <a:r>
              <a:rPr lang="ru-RU" sz="2400" b="1" dirty="0">
                <a:ln w="50800"/>
                <a:solidFill>
                  <a:schemeClr val="bg1">
                    <a:shade val="50000"/>
                  </a:schemeClr>
                </a:solidFill>
                <a:latin typeface="Segoe Print" pitchFamily="2" charset="0"/>
                <a:ea typeface="Calibri"/>
                <a:cs typeface="Times New Roman"/>
              </a:rPr>
              <a:t>- никогда не испытывать </a:t>
            </a:r>
            <a:r>
              <a:rPr lang="ru-RU" sz="2400" b="1" dirty="0" smtClean="0">
                <a:ln w="50800"/>
                <a:solidFill>
                  <a:schemeClr val="bg1">
                    <a:shade val="50000"/>
                  </a:schemeClr>
                </a:solidFill>
                <a:latin typeface="Segoe Print" pitchFamily="2" charset="0"/>
                <a:ea typeface="Calibri"/>
                <a:cs typeface="Times New Roman"/>
              </a:rPr>
              <a:t>судьбу;</a:t>
            </a:r>
            <a:endParaRPr lang="be-BY" sz="2000" b="1" dirty="0">
              <a:ln w="50800"/>
              <a:solidFill>
                <a:schemeClr val="bg1">
                  <a:shade val="50000"/>
                </a:schemeClr>
              </a:solidFill>
              <a:latin typeface="Segoe Print" pitchFamily="2" charset="0"/>
              <a:ea typeface="Calibri"/>
              <a:cs typeface="Times New Roman"/>
            </a:endParaRPr>
          </a:p>
          <a:p>
            <a:pPr>
              <a:lnSpc>
                <a:spcPct val="115000"/>
              </a:lnSpc>
              <a:spcAft>
                <a:spcPts val="0"/>
              </a:spcAft>
            </a:pPr>
            <a:r>
              <a:rPr lang="ru-RU" sz="2400" b="1" dirty="0">
                <a:ln w="50800"/>
                <a:solidFill>
                  <a:schemeClr val="bg1">
                    <a:shade val="50000"/>
                  </a:schemeClr>
                </a:solidFill>
                <a:latin typeface="Segoe Print" pitchFamily="2" charset="0"/>
                <a:ea typeface="Calibri"/>
                <a:cs typeface="Times New Roman"/>
              </a:rPr>
              <a:t>- если в одной игре не везет, нужно переходить на </a:t>
            </a:r>
            <a:r>
              <a:rPr lang="ru-RU" sz="2400" b="1" dirty="0" smtClean="0">
                <a:ln w="50800"/>
                <a:solidFill>
                  <a:schemeClr val="bg1">
                    <a:shade val="50000"/>
                  </a:schemeClr>
                </a:solidFill>
                <a:latin typeface="Segoe Print" pitchFamily="2" charset="0"/>
                <a:ea typeface="Calibri"/>
                <a:cs typeface="Times New Roman"/>
              </a:rPr>
              <a:t>другую;</a:t>
            </a:r>
            <a:endParaRPr lang="be-BY" sz="2000" b="1" dirty="0">
              <a:ln w="50800"/>
              <a:solidFill>
                <a:schemeClr val="bg1">
                  <a:shade val="50000"/>
                </a:schemeClr>
              </a:solidFill>
              <a:latin typeface="Segoe Print" pitchFamily="2" charset="0"/>
              <a:ea typeface="Calibri"/>
              <a:cs typeface="Times New Roman"/>
            </a:endParaRPr>
          </a:p>
          <a:p>
            <a:pPr>
              <a:lnSpc>
                <a:spcPct val="115000"/>
              </a:lnSpc>
              <a:spcAft>
                <a:spcPts val="0"/>
              </a:spcAft>
            </a:pPr>
            <a:r>
              <a:rPr lang="ru-RU" sz="2400" b="1" dirty="0">
                <a:ln w="50800"/>
                <a:solidFill>
                  <a:schemeClr val="bg1">
                    <a:shade val="50000"/>
                  </a:schemeClr>
                </a:solidFill>
                <a:latin typeface="Segoe Print" pitchFamily="2" charset="0"/>
                <a:ea typeface="Calibri"/>
                <a:cs typeface="Times New Roman"/>
              </a:rPr>
              <a:t>- расчетливого, умного игрока надо брать </a:t>
            </a:r>
            <a:r>
              <a:rPr lang="ru-RU" sz="2400" b="1" dirty="0" smtClean="0">
                <a:ln w="50800"/>
                <a:solidFill>
                  <a:schemeClr val="bg1">
                    <a:shade val="50000"/>
                  </a:schemeClr>
                </a:solidFill>
                <a:latin typeface="Segoe Print" pitchFamily="2" charset="0"/>
                <a:ea typeface="Calibri"/>
                <a:cs typeface="Times New Roman"/>
              </a:rPr>
              <a:t>измором;</a:t>
            </a:r>
            <a:endParaRPr lang="be-BY" sz="2000" b="1" dirty="0">
              <a:ln w="50800"/>
              <a:solidFill>
                <a:schemeClr val="bg1">
                  <a:shade val="50000"/>
                </a:schemeClr>
              </a:solidFill>
              <a:latin typeface="Segoe Print" pitchFamily="2" charset="0"/>
              <a:ea typeface="Calibri"/>
              <a:cs typeface="Times New Roman"/>
            </a:endParaRPr>
          </a:p>
          <a:p>
            <a:pPr>
              <a:lnSpc>
                <a:spcPct val="115000"/>
              </a:lnSpc>
              <a:spcAft>
                <a:spcPts val="0"/>
              </a:spcAft>
            </a:pPr>
            <a:r>
              <a:rPr lang="ru-RU" sz="2400" b="1" dirty="0">
                <a:ln w="50800"/>
                <a:solidFill>
                  <a:schemeClr val="bg1">
                    <a:shade val="50000"/>
                  </a:schemeClr>
                </a:solidFill>
                <a:latin typeface="Segoe Print" pitchFamily="2" charset="0"/>
                <a:ea typeface="Calibri"/>
                <a:cs typeface="Times New Roman"/>
              </a:rPr>
              <a:t>- перед игрой надо посмотреть партнеру в глаза: если он взгляда не выдержит, игра ваша, но если выдержит, то больше тысячи не </a:t>
            </a:r>
            <a:r>
              <a:rPr lang="ru-RU" sz="2400" b="1" dirty="0" smtClean="0">
                <a:ln w="50800"/>
                <a:solidFill>
                  <a:schemeClr val="bg1">
                    <a:shade val="50000"/>
                  </a:schemeClr>
                </a:solidFill>
                <a:latin typeface="Segoe Print" pitchFamily="2" charset="0"/>
                <a:ea typeface="Calibri"/>
                <a:cs typeface="Times New Roman"/>
              </a:rPr>
              <a:t>ставить;</a:t>
            </a:r>
            <a:endParaRPr lang="be-BY" sz="2000" b="1" dirty="0">
              <a:ln w="50800"/>
              <a:solidFill>
                <a:schemeClr val="bg1">
                  <a:shade val="50000"/>
                </a:schemeClr>
              </a:solidFill>
              <a:latin typeface="Segoe Print" pitchFamily="2" charset="0"/>
              <a:ea typeface="Calibri"/>
              <a:cs typeface="Times New Roman"/>
            </a:endParaRPr>
          </a:p>
          <a:p>
            <a:pPr>
              <a:lnSpc>
                <a:spcPct val="115000"/>
              </a:lnSpc>
              <a:spcAft>
                <a:spcPts val="0"/>
              </a:spcAft>
            </a:pPr>
            <a:r>
              <a:rPr lang="ru-RU" sz="2400" b="1" dirty="0">
                <a:ln w="50800"/>
                <a:solidFill>
                  <a:schemeClr val="bg1">
                    <a:shade val="50000"/>
                  </a:schemeClr>
                </a:solidFill>
                <a:latin typeface="Segoe Print" pitchFamily="2" charset="0"/>
                <a:ea typeface="Calibri"/>
                <a:cs typeface="Times New Roman"/>
              </a:rPr>
              <a:t>- играть только на деньги, которые отложены заранее, именно для игры.</a:t>
            </a:r>
            <a:endParaRPr lang="be-BY" sz="2000" b="1" dirty="0">
              <a:ln w="50800"/>
              <a:solidFill>
                <a:schemeClr val="bg1">
                  <a:shade val="50000"/>
                </a:schemeClr>
              </a:solidFill>
              <a:latin typeface="Segoe Print" pitchFamily="2" charset="0"/>
              <a:ea typeface="Calibri"/>
              <a:cs typeface="Times New Roman"/>
            </a:endParaRPr>
          </a:p>
          <a:p>
            <a:endParaRPr lang="be-BY" sz="2400" b="1" dirty="0">
              <a:ln w="50800"/>
              <a:solidFill>
                <a:schemeClr val="bg1">
                  <a:shade val="50000"/>
                </a:schemeClr>
              </a:solidFill>
              <a:latin typeface="Segoe Print" pitchFamily="2" charset="0"/>
            </a:endParaRPr>
          </a:p>
        </p:txBody>
      </p:sp>
      <p:pic>
        <p:nvPicPr>
          <p:cNvPr id="7" name="Объект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364088" y="836712"/>
            <a:ext cx="3357075" cy="5414962"/>
          </a:xfrm>
        </p:spPr>
      </p:pic>
    </p:spTree>
    <p:extLst>
      <p:ext uri="{BB962C8B-B14F-4D97-AF65-F5344CB8AC3E}">
        <p14:creationId xmlns:p14="http://schemas.microsoft.com/office/powerpoint/2010/main" val="138991439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 calcmode="lin" valueType="num">
                                      <p:cBhvr additive="base">
                                        <p:cTn id="2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 calcmode="lin" valueType="num">
                                      <p:cBhvr additive="base">
                                        <p:cTn id="2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ummer">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Summer">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ummer">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97000"/>
                <a:shade val="80000"/>
                <a:hueMod val="110000"/>
                <a:satMod val="120000"/>
              </a:schemeClr>
            </a:gs>
            <a:gs pos="100000">
              <a:schemeClr val="phClr">
                <a:shade val="60000"/>
                <a:hueMod val="40000"/>
                <a:satMod val="120000"/>
                <a:lumMod val="103000"/>
              </a:schemeClr>
            </a:gs>
          </a:gsLst>
          <a:lin ang="5400000" scaled="1"/>
        </a:gradFill>
        <a:gradFill rotWithShape="1">
          <a:gsLst>
            <a:gs pos="0">
              <a:schemeClr val="phClr">
                <a:tint val="97000"/>
                <a:shade val="80000"/>
                <a:hueMod val="110000"/>
                <a:satMod val="130000"/>
                <a:lumMod val="100000"/>
              </a:schemeClr>
            </a:gs>
            <a:gs pos="100000">
              <a:schemeClr val="phClr">
                <a:shade val="60000"/>
                <a:hueMod val="40000"/>
                <a:satMod val="120000"/>
                <a:lumMod val="103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TC101972873[[fn=Лето]]</Template>
  <TotalTime>283</TotalTime>
  <Words>1676</Words>
  <Application>Microsoft Office PowerPoint</Application>
  <PresentationFormat>Экран (4:3)</PresentationFormat>
  <Paragraphs>71</Paragraphs>
  <Slides>20</Slides>
  <Notes>2</Notes>
  <HiddenSlides>0</HiddenSlides>
  <MMClips>1</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Summer</vt:lpstr>
      <vt:lpstr>Воспоминания о Некрасове</vt:lpstr>
      <vt:lpstr>Презентация PowerPoint</vt:lpstr>
      <vt:lpstr>Презентация PowerPoint</vt:lpstr>
      <vt:lpstr>Охотник</vt:lpstr>
      <vt:lpstr>"Ни за что не догадался бы, что это квартира  литератора, и к тому же певца народного горя.  Скорее можно подумать, что здесь обитает какой-то спортсмен, который весь ушёл в охотничий промысел, во всех комнатах стояли огромные шкапы, в которых ... красовались штуцера и винтовки, на шкапах вы видели чучела птиц и зверей. В приёмной же комнате на видном месте меж окнами  стояла на задних лапах .... громадная медведица с двумя медвежатами, и хозяин с гордостью указывал на них как на трофей одного из своих самых рискованных охотничьих подвигов".                                            А.М.  Скабичевский</vt:lpstr>
      <vt:lpstr>Меценат</vt:lpstr>
      <vt:lpstr>Презентация PowerPoint</vt:lpstr>
      <vt:lpstr>Автор песен</vt:lpstr>
      <vt:lpstr>Игрок</vt:lpstr>
      <vt:lpstr>Презентация PowerPoint</vt:lpstr>
      <vt:lpstr>Презентация PowerPoint</vt:lpstr>
      <vt:lpstr>Мужчина</vt:lpstr>
      <vt:lpstr>Авдотья Яковлевна Панаева</vt:lpstr>
      <vt:lpstr>Селина Поттше - Лефрен</vt:lpstr>
      <vt:lpstr>Зинаида (Фёкла) Николаевна Некрасова</vt:lpstr>
      <vt:lpstr>Потомки</vt:lpstr>
      <vt:lpstr>Памятник  великому  поэту </vt:lpstr>
      <vt:lpstr>Презентация PowerPoint</vt:lpstr>
      <vt:lpstr>Презентация PowerPoint</vt:lpstr>
      <vt:lpstr>ССЫЛКИ</vt:lpstr>
    </vt:vector>
  </TitlesOfParts>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Воспоминания о Некрасове</dc:title>
  <dc:creator>fox</dc:creator>
  <cp:lastModifiedBy>Windows 7</cp:lastModifiedBy>
  <cp:revision>29</cp:revision>
  <dcterms:created xsi:type="dcterms:W3CDTF">2010-09-18T10:36:45Z</dcterms:created>
  <dcterms:modified xsi:type="dcterms:W3CDTF">2014-08-28T04:09:45Z</dcterms:modified>
</cp:coreProperties>
</file>