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6" r:id="rId8"/>
    <p:sldId id="275" r:id="rId9"/>
    <p:sldId id="278" r:id="rId10"/>
    <p:sldId id="277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5B37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645B9-9011-4C58-B11B-794E2468C0F9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A55C5-7011-4F33-AF9B-F41075927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305B7-CD78-4143-85A5-58855BFD3822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53685-BDBE-4AF9-A5B7-0BBB85047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C8879-04B5-478E-8945-7A40468FE487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12E5C-974A-4561-B69C-D6C3B7D09E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924F0-0531-41D8-B6AC-0CE5E4B090E5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59324-85F2-4ECC-AF61-E0D39C283B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0D5A6-28FD-44C9-ABAC-49B63D11AE90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150E9-C666-406D-87C8-06911A59B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98BE-DEE8-4C56-BA0F-DAA9E223631E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F646D-EA09-4A61-93F2-D22852E6D7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6E75A-4D88-4CCE-AE2D-42180445E794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3D1-1DC2-43F6-8F04-DC1DC90C0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E68CA-9C05-4222-A1C4-27296A39665F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15ED89-A46B-477A-8D1A-F597CAAD1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BF8B98-31B9-4DB1-BC6B-FA87D7F1246E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AA0C0-7D38-43E4-A2B4-3B32B9EB3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52143-A3CF-48DB-B7E4-7C196CB5B80E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09C5A-BA88-4DEE-88AE-9B6468415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CBD73-2635-45CE-A307-BCEC6CAE5663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EA893D-ED1E-44E4-88F1-FFC19C8C9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899DB7-C918-4DBD-9BD4-77BB686BB6A9}" type="datetimeFigureOut">
              <a:rPr lang="ru-RU"/>
              <a:pPr>
                <a:defRPr/>
              </a:pPr>
              <a:t>27.08.2014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139436-DF5E-40B5-A298-EAF89ED1A7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00232" y="1357298"/>
            <a:ext cx="5262403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810AA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Изложение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643182"/>
            <a:ext cx="6586418" cy="110799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Где же приятель?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22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1428736"/>
            <a:ext cx="625581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2. Что протянул к ней </a:t>
            </a:r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малыш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14346" y="428604"/>
            <a:ext cx="91440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1.На кого наткнулся</a:t>
            </a:r>
            <a:r>
              <a:rPr lang="ru-RU" sz="28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</a:t>
            </a:r>
            <a:r>
              <a:rPr lang="ru-RU" sz="32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медвежонок</a:t>
            </a:r>
            <a:r>
              <a:rPr lang="ru-RU" sz="32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Unicode MS"/>
                <a:ea typeface="Arial Unicode MS"/>
                <a:cs typeface="Arial Unicode MS"/>
                <a:sym typeface="Wingdings 2"/>
              </a:rPr>
              <a:t> на полянке?</a:t>
            </a: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 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                               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  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1928802"/>
            <a:ext cx="503362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3. Что сделала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лягушка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2500306"/>
            <a:ext cx="5323830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4. Как понял это 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мишка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 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857232"/>
            <a:ext cx="273504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на лягушку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286512" y="1357298"/>
            <a:ext cx="125066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лапу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1857364"/>
            <a:ext cx="296966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отпрыгнула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643570" y="3357562"/>
            <a:ext cx="2212272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до лужи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0"/>
            <a:ext cx="695735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solidFill>
                  <a:srgbClr val="1B0CE4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Напиши изложение по вопросам.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0" y="3429000"/>
            <a:ext cx="5663153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5. Куда они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так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добрались?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4143380"/>
            <a:ext cx="568245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6. Куда прыгнула 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лягушка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715008" y="4071942"/>
            <a:ext cx="164237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 воду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143108" y="3000372"/>
            <a:ext cx="677756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принял за игру и прыгнул вслед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4786322"/>
            <a:ext cx="619926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7. Как поступил 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медвежонок</a:t>
            </a: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875600" y="5143512"/>
            <a:ext cx="7268400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засунул лапу, отдёрнул, потряс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715016"/>
            <a:ext cx="8554201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sym typeface="Wingdings 2"/>
              </a:rPr>
              <a:t>8. Какой вопрос задал себе медвежонок?</a:t>
            </a:r>
            <a:endParaRPr lang="ru-RU" sz="36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79847" y="6150114"/>
            <a:ext cx="416415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Где же приятель?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/>
      <p:bldP spid="8" grpId="0"/>
      <p:bldP spid="9" grpId="0"/>
      <p:bldP spid="10" grpId="0"/>
      <p:bldP spid="11" grpId="0"/>
      <p:bldP spid="12" grpId="0"/>
      <p:bldP spid="13" grpId="0"/>
      <p:bldP spid="16" grpId="0"/>
      <p:bldP spid="17" grpId="0"/>
      <p:bldP spid="18" grpId="0"/>
      <p:bldP spid="20" grpId="0"/>
      <p:bldP spid="19" grpId="0"/>
      <p:bldP spid="21" grpId="0"/>
      <p:bldP spid="22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143116"/>
            <a:ext cx="750099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Летом ходит без дороги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Возле сосен и берёз,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А зимой он спит в берлоге,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От мороза прячет нос.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4572008"/>
            <a:ext cx="4522521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медведь</a:t>
            </a:r>
          </a:p>
        </p:txBody>
      </p:sp>
      <p:pic>
        <p:nvPicPr>
          <p:cNvPr id="7" name="Picture 1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1428750"/>
            <a:ext cx="3798887" cy="370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71670" y="1214422"/>
            <a:ext cx="52484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C802AC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Отгадай загадку.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2071678"/>
            <a:ext cx="6643734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Скачет завирушка,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Не рот, а ловушка,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Попадут в ловушку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9050">
                  <a:solidFill>
                    <a:srgbClr val="002060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+mn-lt"/>
              </a:rPr>
              <a:t>И комар, и мушка.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4572008"/>
            <a:ext cx="4237187" cy="14465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</a:rPr>
              <a:t>лягушка</a:t>
            </a:r>
          </a:p>
        </p:txBody>
      </p:sp>
      <p:pic>
        <p:nvPicPr>
          <p:cNvPr id="9" name="Рисунок 3" descr="3d21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38" y="1571625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Рисунок 2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0" y="1571625"/>
            <a:ext cx="90471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3600" b="1">
                <a:latin typeface="Calibri"/>
              </a:rPr>
              <a:t>     Медвежонок бродил по полянке и на-</a:t>
            </a:r>
          </a:p>
          <a:p>
            <a:pPr algn="just"/>
            <a:r>
              <a:rPr lang="ru-RU" sz="3600" b="1">
                <a:latin typeface="Calibri"/>
              </a:rPr>
              <a:t>ткнулся на лягушку. Малыш протянул к ней </a:t>
            </a:r>
          </a:p>
          <a:p>
            <a:pPr algn="just"/>
            <a:r>
              <a:rPr lang="ru-RU" sz="3600" b="1">
                <a:latin typeface="Calibri"/>
              </a:rPr>
              <a:t>лапу. Лягушка отпрыгнула в сторону. Миш-</a:t>
            </a:r>
          </a:p>
          <a:p>
            <a:pPr algn="just"/>
            <a:r>
              <a:rPr lang="ru-RU" sz="3600" b="1">
                <a:latin typeface="Calibri"/>
              </a:rPr>
              <a:t>ка принял это за игру и прыгнул вслед. Так</a:t>
            </a:r>
          </a:p>
          <a:p>
            <a:pPr algn="just"/>
            <a:r>
              <a:rPr lang="ru-RU" sz="3600" b="1">
                <a:latin typeface="Calibri"/>
              </a:rPr>
              <a:t> они добрались до лужи.</a:t>
            </a:r>
          </a:p>
          <a:p>
            <a:pPr algn="just"/>
            <a:r>
              <a:rPr lang="ru-RU" sz="3600" b="1">
                <a:latin typeface="Calibri"/>
              </a:rPr>
              <a:t>     Лягушка прыгнула в воду. Медвежонок</a:t>
            </a:r>
          </a:p>
          <a:p>
            <a:pPr algn="just"/>
            <a:r>
              <a:rPr lang="ru-RU" sz="3600" b="1">
                <a:latin typeface="Calibri"/>
              </a:rPr>
              <a:t>засунул  туда  лапу,  отдёрнул,  потряс  ею.</a:t>
            </a:r>
          </a:p>
          <a:p>
            <a:pPr algn="just"/>
            <a:r>
              <a:rPr lang="ru-RU" sz="3600" b="1">
                <a:latin typeface="Calibri"/>
              </a:rPr>
              <a:t>Куда же подевался приятель?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642918"/>
            <a:ext cx="554857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Прочитайте текст: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214422"/>
            <a:ext cx="9398855" cy="45243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     М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дв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жонок</a:t>
            </a:r>
            <a:r>
              <a:rPr lang="ru-RU" sz="3600" b="1" dirty="0">
                <a:latin typeface="+mn-lt"/>
              </a:rPr>
              <a:t>   </a:t>
            </a:r>
            <a:r>
              <a:rPr lang="ru-RU" sz="3600" b="1" dirty="0" err="1">
                <a:latin typeface="+mn-lt"/>
              </a:rPr>
              <a:t>бр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дил</a:t>
            </a:r>
            <a:r>
              <a:rPr lang="ru-RU" sz="3600" b="1" dirty="0">
                <a:latin typeface="+mn-lt"/>
              </a:rPr>
              <a:t> </a:t>
            </a:r>
            <a:r>
              <a:rPr lang="ru-RU" sz="3600" b="1" u="sng" dirty="0">
                <a:latin typeface="+mn-lt"/>
              </a:rPr>
              <a:t>по п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лянке</a:t>
            </a:r>
            <a:r>
              <a:rPr lang="ru-RU" sz="3600" b="1" dirty="0">
                <a:latin typeface="+mn-lt"/>
              </a:rPr>
              <a:t> и н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а</a:t>
            </a:r>
            <a:r>
              <a:rPr lang="ru-RU" sz="3600" b="1" dirty="0">
                <a:latin typeface="+mn-lt"/>
              </a:rPr>
              <a:t>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ткнулся </a:t>
            </a:r>
            <a:r>
              <a:rPr lang="ru-RU" sz="3600" b="1" u="sng" dirty="0">
                <a:latin typeface="+mn-lt"/>
              </a:rPr>
              <a:t>на л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гушку</a:t>
            </a:r>
            <a:r>
              <a:rPr lang="ru-RU" sz="3600" b="1" dirty="0">
                <a:latin typeface="+mn-lt"/>
              </a:rPr>
              <a:t>.  М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лыш</a:t>
            </a:r>
            <a:r>
              <a:rPr lang="ru-RU" sz="3600" b="1" dirty="0">
                <a:latin typeface="+mn-lt"/>
              </a:rPr>
              <a:t>   </a:t>
            </a:r>
            <a:r>
              <a:rPr lang="ru-RU" sz="3600" b="1" dirty="0" err="1">
                <a:latin typeface="+mn-lt"/>
              </a:rPr>
              <a:t>пр</a:t>
            </a:r>
            <a:r>
              <a:rPr lang="ru-RU" sz="3600" b="1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 err="1">
                <a:latin typeface="+mn-lt"/>
              </a:rPr>
              <a:t>т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нул</a:t>
            </a:r>
            <a:r>
              <a:rPr lang="ru-RU" sz="3600" b="1" dirty="0">
                <a:latin typeface="+mn-lt"/>
              </a:rPr>
              <a:t> </a:t>
            </a:r>
            <a:r>
              <a:rPr lang="ru-RU" sz="3600" b="1" u="sng" dirty="0">
                <a:latin typeface="+mn-lt"/>
              </a:rPr>
              <a:t>к н</a:t>
            </a:r>
            <a:r>
              <a:rPr lang="ru-RU" sz="3600" b="1" dirty="0">
                <a:latin typeface="+mn-lt"/>
              </a:rPr>
              <a:t>ей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лапу. Л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гушка</a:t>
            </a:r>
            <a:r>
              <a:rPr lang="ru-RU" sz="3600" b="1" dirty="0">
                <a:latin typeface="+mn-lt"/>
              </a:rPr>
              <a:t> 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>
                <a:latin typeface="+mn-lt"/>
              </a:rPr>
              <a:t>тпрыгнула  </a:t>
            </a:r>
            <a:r>
              <a:rPr lang="ru-RU" sz="3600" b="1" u="sng" dirty="0">
                <a:latin typeface="+mn-lt"/>
              </a:rPr>
              <a:t>в  </a:t>
            </a:r>
            <a:r>
              <a:rPr lang="ru-RU" sz="3600" b="1" u="sng" dirty="0" err="1">
                <a:latin typeface="+mn-lt"/>
              </a:rPr>
              <a:t>с</a:t>
            </a:r>
            <a:r>
              <a:rPr lang="ru-RU" sz="3600" b="1" dirty="0" err="1">
                <a:latin typeface="+mn-lt"/>
              </a:rPr>
              <a:t>тор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>
                <a:latin typeface="+mn-lt"/>
              </a:rPr>
              <a:t>ну. Миш-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atin typeface="+mn-lt"/>
              </a:rPr>
              <a:t>ка</a:t>
            </a:r>
            <a:r>
              <a:rPr lang="ru-RU" sz="3600" b="1" dirty="0">
                <a:latin typeface="+mn-lt"/>
              </a:rPr>
              <a:t> принял это </a:t>
            </a:r>
            <a:r>
              <a:rPr lang="ru-RU" sz="3600" b="1" u="sng" dirty="0">
                <a:latin typeface="+mn-lt"/>
              </a:rPr>
              <a:t>за и</a:t>
            </a:r>
            <a:r>
              <a:rPr lang="ru-RU" sz="3600" b="1" dirty="0">
                <a:latin typeface="+mn-lt"/>
              </a:rPr>
              <a:t>гру и прыгнул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75000"/>
                  </a:schemeClr>
                </a:solidFill>
                <a:latin typeface="+mn-lt"/>
              </a:rPr>
              <a:t>вслед</a:t>
            </a:r>
            <a:r>
              <a:rPr lang="ru-RU" sz="3600" b="1" dirty="0">
                <a:latin typeface="+mn-lt"/>
              </a:rPr>
              <a:t>. Так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 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 ..</a:t>
            </a:r>
            <a:r>
              <a:rPr lang="ru-RU" sz="3600" b="1" dirty="0">
                <a:latin typeface="+mn-lt"/>
              </a:rPr>
              <a:t>ни д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>
                <a:latin typeface="+mn-lt"/>
              </a:rPr>
              <a:t>бр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лись</a:t>
            </a:r>
            <a:r>
              <a:rPr lang="ru-RU" sz="3600" b="1" dirty="0">
                <a:latin typeface="+mn-lt"/>
              </a:rPr>
              <a:t>  </a:t>
            </a:r>
            <a:r>
              <a:rPr lang="ru-RU" sz="3600" b="1" u="sng" dirty="0">
                <a:latin typeface="+mn-lt"/>
              </a:rPr>
              <a:t>до л</a:t>
            </a:r>
            <a:r>
              <a:rPr lang="ru-RU" sz="3600" b="1" dirty="0">
                <a:latin typeface="+mn-lt"/>
              </a:rPr>
              <a:t>ужи.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     Л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гушка</a:t>
            </a:r>
            <a:r>
              <a:rPr lang="ru-RU" sz="3600" b="1" dirty="0">
                <a:latin typeface="+mn-lt"/>
              </a:rPr>
              <a:t> прыгнула </a:t>
            </a:r>
            <a:r>
              <a:rPr lang="ru-RU" sz="3600" b="1" u="sng" dirty="0">
                <a:latin typeface="+mn-lt"/>
              </a:rPr>
              <a:t>в в</a:t>
            </a:r>
            <a:r>
              <a:rPr lang="ru-RU" sz="3600" b="1" dirty="0">
                <a:latin typeface="+mn-lt"/>
              </a:rPr>
              <a:t>оду. М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дв</a:t>
            </a:r>
            <a:r>
              <a:rPr lang="ru-RU" sz="3600" b="1" dirty="0">
                <a:solidFill>
                  <a:srgbClr val="0070C0"/>
                </a:solidFill>
                <a:latin typeface="+mn-lt"/>
              </a:rPr>
              <a:t>..</a:t>
            </a:r>
            <a:r>
              <a:rPr lang="ru-RU" sz="3600" b="1" dirty="0" err="1">
                <a:latin typeface="+mn-lt"/>
              </a:rPr>
              <a:t>жонок</a:t>
            </a:r>
            <a:endParaRPr lang="ru-RU" sz="3600" b="1" dirty="0"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з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а</a:t>
            </a:r>
            <a:r>
              <a:rPr lang="ru-RU" sz="3600" b="1" dirty="0">
                <a:latin typeface="+mn-lt"/>
              </a:rPr>
              <a:t>сунул  туда  лапу,  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>
                <a:latin typeface="+mn-lt"/>
              </a:rPr>
              <a:t>тдёрнул,  п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>
                <a:latin typeface="+mn-lt"/>
              </a:rPr>
              <a:t>тряс  ею.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atin typeface="+mn-lt"/>
              </a:rPr>
              <a:t>Куда же п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</a:t>
            </a:r>
            <a:r>
              <a:rPr lang="ru-RU" sz="3600" b="1" dirty="0">
                <a:latin typeface="+mn-lt"/>
              </a:rPr>
              <a:t>девался пр</a:t>
            </a:r>
            <a:r>
              <a:rPr lang="ru-RU" sz="36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</a:t>
            </a:r>
            <a:r>
              <a:rPr lang="ru-RU" sz="3600" b="1" dirty="0">
                <a:latin typeface="+mn-lt"/>
              </a:rPr>
              <a:t>ятель?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28688" y="1214438"/>
            <a:ext cx="417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е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14500" y="1214438"/>
            <a:ext cx="417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е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000500" y="1214438"/>
            <a:ext cx="4333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о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929313" y="1214438"/>
            <a:ext cx="433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о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28875" y="1785938"/>
            <a:ext cx="414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я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572000" y="1714500"/>
            <a:ext cx="412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929438" y="1714500"/>
            <a:ext cx="35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428750" y="2286000"/>
            <a:ext cx="4143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я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858000" y="2286000"/>
            <a:ext cx="4333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о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14313" y="3357563"/>
            <a:ext cx="433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о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071688" y="3429000"/>
            <a:ext cx="4286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85813" y="3929063"/>
            <a:ext cx="4143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я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215063" y="3929063"/>
            <a:ext cx="417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929438" y="3929063"/>
            <a:ext cx="4175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CC00FF"/>
                </a:solidFill>
                <a:latin typeface="Calibri"/>
              </a:rPr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0" y="285728"/>
            <a:ext cx="88344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Вставь пропущенные буквы: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643042" y="1214422"/>
            <a:ext cx="605479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EE26D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Ответь </a:t>
            </a:r>
            <a:r>
              <a:rPr lang="ru-RU" sz="5400" b="1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rgbClr val="EE26D6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 вопросы:</a:t>
            </a:r>
            <a:endParaRPr lang="ru-RU" sz="5400" b="1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rgbClr val="EE26D6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2071678"/>
            <a:ext cx="8858280" cy="397031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С кем встретился медвежонок на полян-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   </a:t>
            </a:r>
            <a:r>
              <a:rPr lang="ru-RU" sz="3600" b="1" dirty="0" err="1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ке</a:t>
            </a: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</a:rPr>
              <a:t>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Почему лягушка отпрыгнула</a:t>
            </a: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</a:rPr>
              <a:t>?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Как это понял медвежонок</a:t>
            </a: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</a:rPr>
              <a:t>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Как закончилась «игра»?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Какое чувство вызывает у вас </a:t>
            </a:r>
            <a:r>
              <a:rPr lang="ru-RU" sz="3600" b="1" dirty="0" err="1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медвежо</a:t>
            </a: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-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latin typeface="+mn-lt"/>
                <a:sym typeface="Wingdings 2"/>
              </a:rPr>
              <a:t>   нок?</a:t>
            </a:r>
            <a:endParaRPr lang="ru-RU" sz="3600" b="1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32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786050" y="214290"/>
            <a:ext cx="5819222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Вставь буквы.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Объясни написание.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1500174"/>
            <a:ext cx="42466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Медв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..</a:t>
            </a: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жонок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1571612"/>
            <a:ext cx="271464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медв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е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дь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2071678"/>
            <a:ext cx="292895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бр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…</a:t>
            </a: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дил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71538" y="2714620"/>
            <a:ext cx="326371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прот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…</a:t>
            </a: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нул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000504"/>
            <a:ext cx="29177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м…</a:t>
            </a: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лыш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4643446"/>
            <a:ext cx="36779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добр…</a:t>
            </a: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лись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       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2143116"/>
            <a:ext cx="237827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бр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дит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2786058"/>
            <a:ext cx="175233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я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нет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00562" y="4714884"/>
            <a:ext cx="3076355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добр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ться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71868" y="4071942"/>
            <a:ext cx="347082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м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а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1B0CE4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ленький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500298" y="1500174"/>
            <a:ext cx="532518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 err="1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е</a:t>
            </a:r>
            <a:endParaRPr lang="ru-RU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313" y="1214438"/>
            <a:ext cx="531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713" y="1295400"/>
            <a:ext cx="531812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143250" y="1714500"/>
            <a:ext cx="531813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43042" y="2071678"/>
            <a:ext cx="5629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285984" y="2714620"/>
            <a:ext cx="53572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я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500166" y="4000504"/>
            <a:ext cx="53251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2428860" y="4643446"/>
            <a:ext cx="53893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785938" y="4786313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5663" y="5429250"/>
            <a:ext cx="185737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71538" y="3357562"/>
            <a:ext cx="2749151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стор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…ну-</a:t>
            </a:r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643306" y="3429000"/>
            <a:ext cx="2878994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стор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о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00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нку</a:t>
            </a:r>
            <a:r>
              <a:rPr lang="ru-RU" sz="48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285984" y="3357562"/>
            <a:ext cx="5629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</a:t>
            </a:r>
          </a:p>
        </p:txBody>
      </p:sp>
      <p:pic>
        <p:nvPicPr>
          <p:cNvPr id="19485" name="Picture 2" descr="D:\Общие документы\КАРТИНКИ\АНИМИРОВАННЫЕ КАРТИНКИ\1 (415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4071938"/>
            <a:ext cx="22860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1714488"/>
            <a:ext cx="851553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Запомните, как пишутся слова: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2560" y="2857496"/>
            <a:ext cx="8771440" cy="34163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отдёрнул, подевался,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куда же, приятель, 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5B37DD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вслед.                            </a:t>
            </a:r>
          </a:p>
        </p:txBody>
      </p:sp>
      <p:pic>
        <p:nvPicPr>
          <p:cNvPr id="20484" name="Picture 10" descr="B_Fly0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5122863"/>
            <a:ext cx="1357313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 descr="Рисунок7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1785926"/>
            <a:ext cx="9136092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Подбери к слову </a:t>
            </a: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«</a:t>
            </a: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приятель</a:t>
            </a: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синонимы.                                   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572396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Друг,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           товарищ.</a:t>
            </a:r>
            <a:r>
              <a:rPr lang="ru-RU" sz="6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415</Words>
  <Application>Microsoft Office PowerPoint</Application>
  <PresentationFormat>Экран (4:3)</PresentationFormat>
  <Paragraphs>102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Windows 7</cp:lastModifiedBy>
  <cp:revision>73</cp:revision>
  <dcterms:modified xsi:type="dcterms:W3CDTF">2014-08-27T03:00:15Z</dcterms:modified>
</cp:coreProperties>
</file>